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49"/>
  </p:notesMasterIdLst>
  <p:sldIdLst>
    <p:sldId id="267" r:id="rId2"/>
    <p:sldId id="261" r:id="rId3"/>
    <p:sldId id="262" r:id="rId4"/>
    <p:sldId id="263" r:id="rId5"/>
    <p:sldId id="513" r:id="rId6"/>
    <p:sldId id="512" r:id="rId7"/>
    <p:sldId id="258" r:id="rId8"/>
    <p:sldId id="257" r:id="rId9"/>
    <p:sldId id="259" r:id="rId10"/>
    <p:sldId id="264" r:id="rId11"/>
    <p:sldId id="265" r:id="rId12"/>
    <p:sldId id="268" r:id="rId13"/>
    <p:sldId id="269" r:id="rId14"/>
    <p:sldId id="271" r:id="rId15"/>
    <p:sldId id="270" r:id="rId16"/>
    <p:sldId id="279" r:id="rId17"/>
    <p:sldId id="272" r:id="rId18"/>
    <p:sldId id="273" r:id="rId19"/>
    <p:sldId id="274" r:id="rId20"/>
    <p:sldId id="275" r:id="rId21"/>
    <p:sldId id="276" r:id="rId22"/>
    <p:sldId id="277" r:id="rId23"/>
    <p:sldId id="280" r:id="rId24"/>
    <p:sldId id="296" r:id="rId25"/>
    <p:sldId id="297" r:id="rId26"/>
    <p:sldId id="298" r:id="rId27"/>
    <p:sldId id="299" r:id="rId28"/>
    <p:sldId id="300" r:id="rId29"/>
    <p:sldId id="301" r:id="rId30"/>
    <p:sldId id="302" r:id="rId31"/>
    <p:sldId id="303" r:id="rId32"/>
    <p:sldId id="305" r:id="rId33"/>
    <p:sldId id="304" r:id="rId34"/>
    <p:sldId id="306" r:id="rId35"/>
    <p:sldId id="307" r:id="rId36"/>
    <p:sldId id="308" r:id="rId37"/>
    <p:sldId id="309" r:id="rId38"/>
    <p:sldId id="310" r:id="rId39"/>
    <p:sldId id="311" r:id="rId40"/>
    <p:sldId id="460" r:id="rId41"/>
    <p:sldId id="461" r:id="rId42"/>
    <p:sldId id="486" r:id="rId43"/>
    <p:sldId id="487" r:id="rId44"/>
    <p:sldId id="488" r:id="rId45"/>
    <p:sldId id="489" r:id="rId46"/>
    <p:sldId id="315" r:id="rId47"/>
    <p:sldId id="312" r:id="rId48"/>
    <p:sldId id="314" r:id="rId49"/>
    <p:sldId id="313" r:id="rId50"/>
    <p:sldId id="316" r:id="rId51"/>
    <p:sldId id="317" r:id="rId52"/>
    <p:sldId id="318" r:id="rId53"/>
    <p:sldId id="319" r:id="rId54"/>
    <p:sldId id="320" r:id="rId55"/>
    <p:sldId id="321" r:id="rId56"/>
    <p:sldId id="322" r:id="rId57"/>
    <p:sldId id="323" r:id="rId58"/>
    <p:sldId id="324" r:id="rId59"/>
    <p:sldId id="326" r:id="rId60"/>
    <p:sldId id="325" r:id="rId61"/>
    <p:sldId id="327" r:id="rId62"/>
    <p:sldId id="328" r:id="rId63"/>
    <p:sldId id="329" r:id="rId64"/>
    <p:sldId id="332" r:id="rId65"/>
    <p:sldId id="334" r:id="rId66"/>
    <p:sldId id="330" r:id="rId67"/>
    <p:sldId id="331" r:id="rId68"/>
    <p:sldId id="333" r:id="rId69"/>
    <p:sldId id="336"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2" r:id="rId85"/>
    <p:sldId id="337" r:id="rId86"/>
    <p:sldId id="355" r:id="rId87"/>
    <p:sldId id="356" r:id="rId88"/>
    <p:sldId id="354" r:id="rId89"/>
    <p:sldId id="359" r:id="rId90"/>
    <p:sldId id="357" r:id="rId91"/>
    <p:sldId id="358" r:id="rId92"/>
    <p:sldId id="360" r:id="rId93"/>
    <p:sldId id="361" r:id="rId94"/>
    <p:sldId id="362" r:id="rId95"/>
    <p:sldId id="363" r:id="rId96"/>
    <p:sldId id="364" r:id="rId97"/>
    <p:sldId id="367" r:id="rId98"/>
    <p:sldId id="368" r:id="rId99"/>
    <p:sldId id="365" r:id="rId100"/>
    <p:sldId id="369" r:id="rId101"/>
    <p:sldId id="371" r:id="rId102"/>
    <p:sldId id="370" r:id="rId103"/>
    <p:sldId id="335" r:id="rId104"/>
    <p:sldId id="372" r:id="rId105"/>
    <p:sldId id="374" r:id="rId106"/>
    <p:sldId id="375" r:id="rId107"/>
    <p:sldId id="376" r:id="rId108"/>
    <p:sldId id="377" r:id="rId109"/>
    <p:sldId id="379" r:id="rId110"/>
    <p:sldId id="380" r:id="rId111"/>
    <p:sldId id="382" r:id="rId112"/>
    <p:sldId id="384" r:id="rId113"/>
    <p:sldId id="383" r:id="rId114"/>
    <p:sldId id="385" r:id="rId115"/>
    <p:sldId id="386" r:id="rId116"/>
    <p:sldId id="387" r:id="rId117"/>
    <p:sldId id="388" r:id="rId118"/>
    <p:sldId id="392" r:id="rId119"/>
    <p:sldId id="389" r:id="rId120"/>
    <p:sldId id="394" r:id="rId121"/>
    <p:sldId id="390" r:id="rId122"/>
    <p:sldId id="396" r:id="rId123"/>
    <p:sldId id="395" r:id="rId124"/>
    <p:sldId id="397" r:id="rId125"/>
    <p:sldId id="391" r:id="rId126"/>
    <p:sldId id="398" r:id="rId127"/>
    <p:sldId id="405" r:id="rId128"/>
    <p:sldId id="399" r:id="rId129"/>
    <p:sldId id="407" r:id="rId130"/>
    <p:sldId id="400" r:id="rId131"/>
    <p:sldId id="412" r:id="rId132"/>
    <p:sldId id="408" r:id="rId133"/>
    <p:sldId id="411" r:id="rId134"/>
    <p:sldId id="413" r:id="rId135"/>
    <p:sldId id="414" r:id="rId136"/>
    <p:sldId id="416" r:id="rId137"/>
    <p:sldId id="415" r:id="rId138"/>
    <p:sldId id="443" r:id="rId139"/>
    <p:sldId id="444" r:id="rId140"/>
    <p:sldId id="445" r:id="rId141"/>
    <p:sldId id="446" r:id="rId142"/>
    <p:sldId id="402" r:id="rId143"/>
    <p:sldId id="450" r:id="rId144"/>
    <p:sldId id="448" r:id="rId145"/>
    <p:sldId id="454" r:id="rId146"/>
    <p:sldId id="449" r:id="rId147"/>
    <p:sldId id="455" r:id="rId148"/>
    <p:sldId id="451" r:id="rId149"/>
    <p:sldId id="456" r:id="rId150"/>
    <p:sldId id="452" r:id="rId151"/>
    <p:sldId id="457" r:id="rId152"/>
    <p:sldId id="458" r:id="rId153"/>
    <p:sldId id="459" r:id="rId154"/>
    <p:sldId id="453" r:id="rId155"/>
    <p:sldId id="366" r:id="rId156"/>
    <p:sldId id="463" r:id="rId157"/>
    <p:sldId id="465" r:id="rId158"/>
    <p:sldId id="464" r:id="rId159"/>
    <p:sldId id="466" r:id="rId160"/>
    <p:sldId id="467" r:id="rId161"/>
    <p:sldId id="468" r:id="rId162"/>
    <p:sldId id="469" r:id="rId163"/>
    <p:sldId id="470" r:id="rId164"/>
    <p:sldId id="471" r:id="rId165"/>
    <p:sldId id="472" r:id="rId166"/>
    <p:sldId id="474" r:id="rId167"/>
    <p:sldId id="475" r:id="rId168"/>
    <p:sldId id="476" r:id="rId169"/>
    <p:sldId id="473" r:id="rId170"/>
    <p:sldId id="477" r:id="rId171"/>
    <p:sldId id="478" r:id="rId172"/>
    <p:sldId id="479" r:id="rId173"/>
    <p:sldId id="481" r:id="rId174"/>
    <p:sldId id="480" r:id="rId175"/>
    <p:sldId id="483" r:id="rId176"/>
    <p:sldId id="482" r:id="rId177"/>
    <p:sldId id="485" r:id="rId178"/>
    <p:sldId id="490" r:id="rId179"/>
    <p:sldId id="491" r:id="rId180"/>
    <p:sldId id="492" r:id="rId181"/>
    <p:sldId id="493" r:id="rId182"/>
    <p:sldId id="417" r:id="rId183"/>
    <p:sldId id="418" r:id="rId184"/>
    <p:sldId id="440" r:id="rId185"/>
    <p:sldId id="441" r:id="rId186"/>
    <p:sldId id="442" r:id="rId187"/>
    <p:sldId id="425" r:id="rId188"/>
    <p:sldId id="462" r:id="rId189"/>
    <p:sldId id="427" r:id="rId190"/>
    <p:sldId id="429" r:id="rId191"/>
    <p:sldId id="431" r:id="rId192"/>
    <p:sldId id="432" r:id="rId193"/>
    <p:sldId id="434" r:id="rId194"/>
    <p:sldId id="435" r:id="rId195"/>
    <p:sldId id="437" r:id="rId196"/>
    <p:sldId id="438" r:id="rId197"/>
    <p:sldId id="495" r:id="rId198"/>
    <p:sldId id="496" r:id="rId199"/>
    <p:sldId id="497" r:id="rId200"/>
    <p:sldId id="494" r:id="rId201"/>
    <p:sldId id="498" r:id="rId202"/>
    <p:sldId id="502" r:id="rId203"/>
    <p:sldId id="506" r:id="rId204"/>
    <p:sldId id="500" r:id="rId205"/>
    <p:sldId id="507" r:id="rId206"/>
    <p:sldId id="501" r:id="rId207"/>
    <p:sldId id="503" r:id="rId208"/>
    <p:sldId id="508" r:id="rId209"/>
    <p:sldId id="504" r:id="rId210"/>
    <p:sldId id="510" r:id="rId211"/>
    <p:sldId id="505" r:id="rId212"/>
    <p:sldId id="511" r:id="rId213"/>
    <p:sldId id="514" r:id="rId214"/>
    <p:sldId id="516" r:id="rId215"/>
    <p:sldId id="517" r:id="rId216"/>
    <p:sldId id="523" r:id="rId217"/>
    <p:sldId id="526" r:id="rId218"/>
    <p:sldId id="525" r:id="rId219"/>
    <p:sldId id="524" r:id="rId220"/>
    <p:sldId id="519" r:id="rId221"/>
    <p:sldId id="527" r:id="rId222"/>
    <p:sldId id="528" r:id="rId223"/>
    <p:sldId id="529" r:id="rId224"/>
    <p:sldId id="530" r:id="rId225"/>
    <p:sldId id="534" r:id="rId226"/>
    <p:sldId id="531" r:id="rId227"/>
    <p:sldId id="535" r:id="rId228"/>
    <p:sldId id="533" r:id="rId229"/>
    <p:sldId id="540" r:id="rId230"/>
    <p:sldId id="537" r:id="rId231"/>
    <p:sldId id="541" r:id="rId232"/>
    <p:sldId id="538" r:id="rId233"/>
    <p:sldId id="544" r:id="rId234"/>
    <p:sldId id="539" r:id="rId235"/>
    <p:sldId id="545" r:id="rId236"/>
    <p:sldId id="542" r:id="rId237"/>
    <p:sldId id="546" r:id="rId238"/>
    <p:sldId id="543" r:id="rId239"/>
    <p:sldId id="549" r:id="rId240"/>
    <p:sldId id="547" r:id="rId241"/>
    <p:sldId id="551" r:id="rId242"/>
    <p:sldId id="548" r:id="rId243"/>
    <p:sldId id="552" r:id="rId244"/>
    <p:sldId id="553" r:id="rId245"/>
    <p:sldId id="554" r:id="rId246"/>
    <p:sldId id="557" r:id="rId247"/>
    <p:sldId id="558" r:id="rId248"/>
    <p:sldId id="550" r:id="rId249"/>
    <p:sldId id="559" r:id="rId250"/>
    <p:sldId id="555" r:id="rId251"/>
    <p:sldId id="560" r:id="rId252"/>
    <p:sldId id="556" r:id="rId253"/>
    <p:sldId id="561" r:id="rId254"/>
    <p:sldId id="562" r:id="rId255"/>
    <p:sldId id="406" r:id="rId256"/>
    <p:sldId id="403" r:id="rId257"/>
    <p:sldId id="518" r:id="rId258"/>
    <p:sldId id="563" r:id="rId259"/>
    <p:sldId id="564" r:id="rId260"/>
    <p:sldId id="565" r:id="rId261"/>
    <p:sldId id="566" r:id="rId262"/>
    <p:sldId id="567" r:id="rId263"/>
    <p:sldId id="572" r:id="rId264"/>
    <p:sldId id="568" r:id="rId265"/>
    <p:sldId id="573" r:id="rId266"/>
    <p:sldId id="582" r:id="rId267"/>
    <p:sldId id="569" r:id="rId268"/>
    <p:sldId id="581" r:id="rId269"/>
    <p:sldId id="574" r:id="rId270"/>
    <p:sldId id="583" r:id="rId271"/>
    <p:sldId id="570" r:id="rId272"/>
    <p:sldId id="575" r:id="rId273"/>
    <p:sldId id="571" r:id="rId274"/>
    <p:sldId id="579" r:id="rId275"/>
    <p:sldId id="576" r:id="rId276"/>
    <p:sldId id="584" r:id="rId277"/>
    <p:sldId id="585" r:id="rId278"/>
    <p:sldId id="520" r:id="rId279"/>
    <p:sldId id="578" r:id="rId280"/>
    <p:sldId id="586" r:id="rId281"/>
    <p:sldId id="587" r:id="rId282"/>
    <p:sldId id="577" r:id="rId283"/>
    <p:sldId id="592" r:id="rId284"/>
    <p:sldId id="588" r:id="rId285"/>
    <p:sldId id="593" r:id="rId286"/>
    <p:sldId id="589" r:id="rId287"/>
    <p:sldId id="594" r:id="rId288"/>
    <p:sldId id="591" r:id="rId289"/>
    <p:sldId id="597" r:id="rId290"/>
    <p:sldId id="600" r:id="rId291"/>
    <p:sldId id="598" r:id="rId292"/>
    <p:sldId id="604" r:id="rId293"/>
    <p:sldId id="601" r:id="rId294"/>
    <p:sldId id="599" r:id="rId295"/>
    <p:sldId id="596" r:id="rId296"/>
    <p:sldId id="605" r:id="rId297"/>
    <p:sldId id="607" r:id="rId298"/>
    <p:sldId id="606" r:id="rId299"/>
    <p:sldId id="615" r:id="rId300"/>
    <p:sldId id="608" r:id="rId301"/>
    <p:sldId id="609" r:id="rId302"/>
    <p:sldId id="612" r:id="rId303"/>
    <p:sldId id="610" r:id="rId304"/>
    <p:sldId id="613" r:id="rId305"/>
    <p:sldId id="611" r:id="rId306"/>
    <p:sldId id="614" r:id="rId307"/>
    <p:sldId id="617" r:id="rId308"/>
    <p:sldId id="616" r:id="rId309"/>
    <p:sldId id="625" r:id="rId310"/>
    <p:sldId id="626" r:id="rId311"/>
    <p:sldId id="646" r:id="rId312"/>
    <p:sldId id="630" r:id="rId313"/>
    <p:sldId id="647" r:id="rId314"/>
    <p:sldId id="631" r:id="rId315"/>
    <p:sldId id="648" r:id="rId316"/>
    <p:sldId id="637" r:id="rId317"/>
    <p:sldId id="638" r:id="rId318"/>
    <p:sldId id="633" r:id="rId319"/>
    <p:sldId id="634" r:id="rId320"/>
    <p:sldId id="635" r:id="rId321"/>
    <p:sldId id="636" r:id="rId322"/>
    <p:sldId id="650" r:id="rId323"/>
    <p:sldId id="649" r:id="rId324"/>
    <p:sldId id="651" r:id="rId325"/>
    <p:sldId id="652" r:id="rId326"/>
    <p:sldId id="653" r:id="rId327"/>
    <p:sldId id="654" r:id="rId328"/>
    <p:sldId id="657" r:id="rId329"/>
    <p:sldId id="522" r:id="rId330"/>
    <p:sldId id="618" r:id="rId331"/>
    <p:sldId id="639" r:id="rId332"/>
    <p:sldId id="602" r:id="rId333"/>
    <p:sldId id="621" r:id="rId334"/>
    <p:sldId id="622" r:id="rId335"/>
    <p:sldId id="619" r:id="rId336"/>
    <p:sldId id="623" r:id="rId337"/>
    <p:sldId id="620" r:id="rId338"/>
    <p:sldId id="624" r:id="rId339"/>
    <p:sldId id="642" r:id="rId340"/>
    <p:sldId id="640" r:id="rId341"/>
    <p:sldId id="643" r:id="rId342"/>
    <p:sldId id="641" r:id="rId343"/>
    <p:sldId id="644" r:id="rId344"/>
    <p:sldId id="645" r:id="rId345"/>
    <p:sldId id="595" r:id="rId346"/>
    <p:sldId id="590" r:id="rId347"/>
    <p:sldId id="658" r:id="rId34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UMHURİYET DÖNEMİ TÜRK EDEBİYATI" id="{FA0C284B-C983-4475-9D5E-D189285977C5}">
          <p14:sldIdLst>
            <p14:sldId id="267"/>
            <p14:sldId id="261"/>
            <p14:sldId id="262"/>
            <p14:sldId id="263"/>
          </p14:sldIdLst>
        </p14:section>
        <p14:section name="CUMHURİYET DÖNEMİNDE ŞİİR" id="{04C00F54-CFAD-4ED0-A36F-51CB7745061E}">
          <p14:sldIdLst>
            <p14:sldId id="513"/>
            <p14:sldId id="512"/>
          </p14:sldIdLst>
        </p14:section>
        <p14:section name="BEŞ HECECİLER" id="{1FD18F8A-1326-4D5A-8974-A56234761916}">
          <p14:sldIdLst>
            <p14:sldId id="258"/>
            <p14:sldId id="257"/>
            <p14:sldId id="259"/>
            <p14:sldId id="264"/>
            <p14:sldId id="265"/>
            <p14:sldId id="268"/>
            <p14:sldId id="269"/>
            <p14:sldId id="271"/>
            <p14:sldId id="270"/>
            <p14:sldId id="279"/>
            <p14:sldId id="272"/>
            <p14:sldId id="273"/>
            <p14:sldId id="274"/>
            <p14:sldId id="275"/>
            <p14:sldId id="276"/>
            <p14:sldId id="277"/>
            <p14:sldId id="280"/>
          </p14:sldIdLst>
        </p14:section>
        <p14:section name="MİLLİ EDEBİYAT ZEVK VE ANLAYIŞINI SÜRDÜREN ŞİİR" id="{E04F92EE-5E77-4A2E-849D-F85DE379B8BE}">
          <p14:sldIdLst>
            <p14:sldId id="296"/>
            <p14:sldId id="297"/>
            <p14:sldId id="298"/>
            <p14:sldId id="299"/>
            <p14:sldId id="300"/>
            <p14:sldId id="301"/>
            <p14:sldId id="302"/>
            <p14:sldId id="303"/>
            <p14:sldId id="305"/>
            <p14:sldId id="304"/>
            <p14:sldId id="306"/>
            <p14:sldId id="307"/>
            <p14:sldId id="308"/>
            <p14:sldId id="309"/>
            <p14:sldId id="310"/>
            <p14:sldId id="311"/>
            <p14:sldId id="460"/>
            <p14:sldId id="461"/>
            <p14:sldId id="486"/>
            <p14:sldId id="487"/>
            <p14:sldId id="488"/>
            <p14:sldId id="489"/>
          </p14:sldIdLst>
        </p14:section>
        <p14:section name="ÖZ (SAF) ŞİİR ANLAYIŞINI SÜRDÜREN ŞİİR" id="{5625270E-12C0-455E-A02E-F9B45630DBE6}">
          <p14:sldIdLst>
            <p14:sldId id="315"/>
            <p14:sldId id="312"/>
            <p14:sldId id="314"/>
            <p14:sldId id="313"/>
            <p14:sldId id="316"/>
            <p14:sldId id="317"/>
            <p14:sldId id="318"/>
            <p14:sldId id="319"/>
            <p14:sldId id="320"/>
            <p14:sldId id="321"/>
            <p14:sldId id="322"/>
            <p14:sldId id="323"/>
            <p14:sldId id="324"/>
            <p14:sldId id="326"/>
            <p14:sldId id="325"/>
            <p14:sldId id="327"/>
            <p14:sldId id="328"/>
            <p14:sldId id="329"/>
            <p14:sldId id="332"/>
            <p14:sldId id="334"/>
            <p14:sldId id="330"/>
            <p14:sldId id="331"/>
            <p14:sldId id="333"/>
            <p14:sldId id="336"/>
          </p14:sldIdLst>
        </p14:section>
        <p14:section name="YEDİ MEŞALECİLER" id="{8C98077F-41F6-4A80-8CA8-B6131C7C0C78}">
          <p14:sldIdLst>
            <p14:sldId id="338"/>
            <p14:sldId id="339"/>
            <p14:sldId id="340"/>
            <p14:sldId id="341"/>
            <p14:sldId id="342"/>
            <p14:sldId id="343"/>
            <p14:sldId id="344"/>
            <p14:sldId id="345"/>
            <p14:sldId id="346"/>
            <p14:sldId id="347"/>
            <p14:sldId id="348"/>
            <p14:sldId id="349"/>
            <p14:sldId id="350"/>
            <p14:sldId id="351"/>
            <p14:sldId id="352"/>
          </p14:sldIdLst>
        </p14:section>
        <p14:section name="SERBEST NAZIM VE TOPLUMCU ŞİİR" id="{308E69DA-E689-4365-9095-46BFC6AA5520}">
          <p14:sldIdLst>
            <p14:sldId id="337"/>
            <p14:sldId id="355"/>
            <p14:sldId id="356"/>
            <p14:sldId id="354"/>
            <p14:sldId id="359"/>
            <p14:sldId id="357"/>
            <p14:sldId id="358"/>
            <p14:sldId id="360"/>
            <p14:sldId id="361"/>
            <p14:sldId id="362"/>
            <p14:sldId id="363"/>
            <p14:sldId id="364"/>
            <p14:sldId id="367"/>
            <p14:sldId id="368"/>
            <p14:sldId id="365"/>
            <p14:sldId id="369"/>
            <p14:sldId id="371"/>
            <p14:sldId id="370"/>
          </p14:sldIdLst>
        </p14:section>
        <p14:section name="GARİP AKIMI (I. YENİ)" id="{CDBF301C-7E15-4698-BAA0-88132871E94D}">
          <p14:sldIdLst>
            <p14:sldId id="335"/>
            <p14:sldId id="372"/>
            <p14:sldId id="374"/>
            <p14:sldId id="375"/>
            <p14:sldId id="376"/>
            <p14:sldId id="377"/>
            <p14:sldId id="379"/>
            <p14:sldId id="380"/>
            <p14:sldId id="382"/>
          </p14:sldIdLst>
        </p14:section>
        <p14:section name="GARİP DIŞINDA YENİLİĞİ SÜRDÜREN ŞİİR" id="{DA30AA46-BC2F-4911-9DDF-FB516CEBED5F}">
          <p14:sldIdLst>
            <p14:sldId id="384"/>
            <p14:sldId id="383"/>
            <p14:sldId id="385"/>
            <p14:sldId id="386"/>
            <p14:sldId id="387"/>
            <p14:sldId id="388"/>
            <p14:sldId id="392"/>
            <p14:sldId id="389"/>
            <p14:sldId id="394"/>
            <p14:sldId id="390"/>
            <p14:sldId id="396"/>
            <p14:sldId id="395"/>
            <p14:sldId id="397"/>
            <p14:sldId id="391"/>
            <p14:sldId id="398"/>
            <p14:sldId id="405"/>
            <p14:sldId id="399"/>
            <p14:sldId id="407"/>
            <p14:sldId id="400"/>
            <p14:sldId id="412"/>
            <p14:sldId id="408"/>
            <p14:sldId id="411"/>
          </p14:sldIdLst>
        </p14:section>
        <p14:section name="İKİNCİ YENİ ŞİİRİ" id="{CB678676-7EA8-4AAB-ADC5-6293257A05F9}">
          <p14:sldIdLst>
            <p14:sldId id="413"/>
            <p14:sldId id="414"/>
            <p14:sldId id="416"/>
            <p14:sldId id="415"/>
            <p14:sldId id="443"/>
            <p14:sldId id="444"/>
            <p14:sldId id="445"/>
            <p14:sldId id="446"/>
            <p14:sldId id="402"/>
            <p14:sldId id="450"/>
            <p14:sldId id="448"/>
            <p14:sldId id="454"/>
            <p14:sldId id="449"/>
            <p14:sldId id="455"/>
            <p14:sldId id="451"/>
            <p14:sldId id="456"/>
            <p14:sldId id="452"/>
            <p14:sldId id="457"/>
            <p14:sldId id="458"/>
            <p14:sldId id="459"/>
            <p14:sldId id="453"/>
            <p14:sldId id="366"/>
          </p14:sldIdLst>
        </p14:section>
        <p14:section name="İKİNCİ YENİ SONRASI TOPLUMCU ŞİİR" id="{B00BCC0C-7221-47E9-B578-A5A814D14CD4}">
          <p14:sldIdLst>
            <p14:sldId id="463"/>
            <p14:sldId id="465"/>
            <p14:sldId id="464"/>
            <p14:sldId id="466"/>
            <p14:sldId id="467"/>
            <p14:sldId id="468"/>
            <p14:sldId id="469"/>
            <p14:sldId id="470"/>
            <p14:sldId id="471"/>
            <p14:sldId id="472"/>
            <p14:sldId id="474"/>
            <p14:sldId id="475"/>
            <p14:sldId id="476"/>
            <p14:sldId id="473"/>
          </p14:sldIdLst>
        </p14:section>
        <p14:section name="1980 SONRASI ŞİİR" id="{7D275B6B-F2E1-4C39-9FEB-EAFCD700DFC5}">
          <p14:sldIdLst>
            <p14:sldId id="477"/>
            <p14:sldId id="478"/>
            <p14:sldId id="479"/>
            <p14:sldId id="481"/>
            <p14:sldId id="480"/>
            <p14:sldId id="483"/>
            <p14:sldId id="482"/>
            <p14:sldId id="485"/>
            <p14:sldId id="490"/>
            <p14:sldId id="491"/>
            <p14:sldId id="492"/>
            <p14:sldId id="493"/>
          </p14:sldIdLst>
        </p14:section>
        <p14:section name="CUMHURİYET DÖNEMİNDE HALK ŞİİRİ" id="{5BFFFF3F-70FD-465E-9511-62060110B24E}">
          <p14:sldIdLst>
            <p14:sldId id="417"/>
            <p14:sldId id="418"/>
            <p14:sldId id="440"/>
            <p14:sldId id="441"/>
            <p14:sldId id="442"/>
            <p14:sldId id="425"/>
            <p14:sldId id="462"/>
            <p14:sldId id="427"/>
            <p14:sldId id="429"/>
            <p14:sldId id="431"/>
            <p14:sldId id="432"/>
            <p14:sldId id="434"/>
            <p14:sldId id="435"/>
            <p14:sldId id="437"/>
            <p14:sldId id="438"/>
          </p14:sldIdLst>
        </p14:section>
        <p14:section name="HİSARCILAR" id="{B0A25587-0835-4BE7-8DED-17B711BEB206}">
          <p14:sldIdLst>
            <p14:sldId id="495"/>
            <p14:sldId id="496"/>
            <p14:sldId id="497"/>
            <p14:sldId id="494"/>
            <p14:sldId id="498"/>
            <p14:sldId id="502"/>
            <p14:sldId id="506"/>
            <p14:sldId id="500"/>
            <p14:sldId id="507"/>
            <p14:sldId id="501"/>
            <p14:sldId id="503"/>
            <p14:sldId id="508"/>
            <p14:sldId id="504"/>
            <p14:sldId id="510"/>
            <p14:sldId id="505"/>
            <p14:sldId id="511"/>
          </p14:sldIdLst>
        </p14:section>
        <p14:section name="CUMHURİYET DÖNEMİNDE ÖYKÜ VE ROMAN" id="{90E24C3D-F3EE-4D90-80F8-31D66F2CF348}">
          <p14:sldIdLst>
            <p14:sldId id="514"/>
          </p14:sldIdLst>
        </p14:section>
        <p14:section name="MİLLİ EDEBİYAT ZEVK VE ANLAYIŞINI SÜRDÜREN ESERLER" id="{B51FECEB-564A-41F3-BB37-BBB6798B951F}">
          <p14:sldIdLst>
            <p14:sldId id="516"/>
            <p14:sldId id="517"/>
            <p14:sldId id="523"/>
            <p14:sldId id="526"/>
            <p14:sldId id="525"/>
            <p14:sldId id="524"/>
          </p14:sldIdLst>
        </p14:section>
        <p14:section name="TOPLUMCU GERÇEKÇİ ESERLER" id="{0F126CA8-257B-4264-B2B6-824644344BCA}">
          <p14:sldIdLst>
            <p14:sldId id="519"/>
            <p14:sldId id="527"/>
            <p14:sldId id="528"/>
            <p14:sldId id="529"/>
            <p14:sldId id="530"/>
            <p14:sldId id="534"/>
            <p14:sldId id="531"/>
            <p14:sldId id="535"/>
            <p14:sldId id="533"/>
            <p14:sldId id="540"/>
            <p14:sldId id="537"/>
            <p14:sldId id="541"/>
            <p14:sldId id="538"/>
            <p14:sldId id="544"/>
            <p14:sldId id="539"/>
            <p14:sldId id="545"/>
            <p14:sldId id="542"/>
            <p14:sldId id="546"/>
            <p14:sldId id="543"/>
            <p14:sldId id="549"/>
            <p14:sldId id="547"/>
            <p14:sldId id="551"/>
            <p14:sldId id="548"/>
            <p14:sldId id="552"/>
            <p14:sldId id="553"/>
            <p14:sldId id="554"/>
            <p14:sldId id="557"/>
            <p14:sldId id="558"/>
            <p14:sldId id="550"/>
            <p14:sldId id="559"/>
            <p14:sldId id="555"/>
            <p14:sldId id="560"/>
            <p14:sldId id="556"/>
            <p14:sldId id="561"/>
            <p14:sldId id="562"/>
            <p14:sldId id="406"/>
            <p14:sldId id="403"/>
          </p14:sldIdLst>
        </p14:section>
        <p14:section name="BİREYİN İÇ DÜNYASINI ESAS ALAN ESERLER" id="{C85BB31C-0516-4A12-97EB-981A323FC09F}">
          <p14:sldIdLst>
            <p14:sldId id="518"/>
            <p14:sldId id="563"/>
            <p14:sldId id="564"/>
            <p14:sldId id="565"/>
            <p14:sldId id="566"/>
            <p14:sldId id="567"/>
            <p14:sldId id="572"/>
            <p14:sldId id="568"/>
            <p14:sldId id="573"/>
            <p14:sldId id="582"/>
            <p14:sldId id="569"/>
            <p14:sldId id="581"/>
            <p14:sldId id="574"/>
            <p14:sldId id="583"/>
            <p14:sldId id="570"/>
            <p14:sldId id="575"/>
            <p14:sldId id="571"/>
            <p14:sldId id="579"/>
            <p14:sldId id="576"/>
            <p14:sldId id="584"/>
            <p14:sldId id="585"/>
          </p14:sldIdLst>
        </p14:section>
        <p14:section name="MODERNİZMİ ESAS ALAN ESERLER" id="{2065BDDD-2C5D-435A-A488-8AB66174DBCB}">
          <p14:sldIdLst>
            <p14:sldId id="520"/>
            <p14:sldId id="578"/>
            <p14:sldId id="586"/>
            <p14:sldId id="587"/>
            <p14:sldId id="577"/>
            <p14:sldId id="592"/>
            <p14:sldId id="588"/>
            <p14:sldId id="593"/>
            <p14:sldId id="589"/>
            <p14:sldId id="594"/>
            <p14:sldId id="591"/>
            <p14:sldId id="597"/>
            <p14:sldId id="600"/>
            <p14:sldId id="598"/>
            <p14:sldId id="604"/>
            <p14:sldId id="601"/>
            <p14:sldId id="599"/>
            <p14:sldId id="596"/>
            <p14:sldId id="605"/>
            <p14:sldId id="607"/>
            <p14:sldId id="606"/>
            <p14:sldId id="615"/>
            <p14:sldId id="608"/>
            <p14:sldId id="609"/>
            <p14:sldId id="612"/>
            <p14:sldId id="610"/>
            <p14:sldId id="613"/>
            <p14:sldId id="611"/>
            <p14:sldId id="614"/>
            <p14:sldId id="617"/>
            <p14:sldId id="616"/>
          </p14:sldIdLst>
        </p14:section>
        <p14:section name="CUMHURİYET DÖNEMİNDE ÖĞRETİCİ METİNLER" id="{CFE6142D-D3D8-4AFC-9679-347A944EBED8}">
          <p14:sldIdLst>
            <p14:sldId id="625"/>
            <p14:sldId id="626"/>
            <p14:sldId id="646"/>
            <p14:sldId id="630"/>
            <p14:sldId id="647"/>
            <p14:sldId id="631"/>
            <p14:sldId id="648"/>
            <p14:sldId id="637"/>
            <p14:sldId id="638"/>
            <p14:sldId id="633"/>
            <p14:sldId id="634"/>
            <p14:sldId id="635"/>
            <p14:sldId id="636"/>
            <p14:sldId id="650"/>
            <p14:sldId id="649"/>
            <p14:sldId id="651"/>
            <p14:sldId id="652"/>
            <p14:sldId id="653"/>
            <p14:sldId id="654"/>
            <p14:sldId id="657"/>
          </p14:sldIdLst>
        </p14:section>
        <p14:section name="CUMHURİYET DÖNEMİNDE TİYATRO" id="{85273E36-4030-4703-85D6-949F0BE4206E}">
          <p14:sldIdLst>
            <p14:sldId id="522"/>
            <p14:sldId id="618"/>
            <p14:sldId id="639"/>
            <p14:sldId id="602"/>
            <p14:sldId id="621"/>
            <p14:sldId id="622"/>
            <p14:sldId id="619"/>
            <p14:sldId id="623"/>
            <p14:sldId id="620"/>
            <p14:sldId id="624"/>
            <p14:sldId id="642"/>
            <p14:sldId id="640"/>
            <p14:sldId id="643"/>
            <p14:sldId id="641"/>
            <p14:sldId id="644"/>
            <p14:sldId id="645"/>
            <p14:sldId id="595"/>
            <p14:sldId id="590"/>
          </p14:sldIdLst>
        </p14:section>
        <p14:section name="JENERİK" id="{9FC2BA41-2189-40D9-9E15-99D6ED6B3959}">
          <p14:sldIdLst>
            <p14:sldId id="6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p:scale>
          <a:sx n="100" d="100"/>
          <a:sy n="100" d="100"/>
        </p:scale>
        <p:origin x="-294" y="-162"/>
      </p:cViewPr>
      <p:guideLst>
        <p:guide orient="horz" pos="2160"/>
        <p:guide pos="2880"/>
      </p:guideLst>
    </p:cSldViewPr>
  </p:slideViewPr>
  <p:outlineViewPr>
    <p:cViewPr>
      <p:scale>
        <a:sx n="33" d="100"/>
        <a:sy n="33" d="100"/>
      </p:scale>
      <p:origin x="0" y="1930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presProps" Target="presProps.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viewProps" Target="view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512D18-1A20-4948-ABA8-42F405780E68}" type="datetimeFigureOut">
              <a:rPr lang="tr-TR" smtClean="0"/>
              <a:t>13.05.2013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4AC14-EBD2-4A68-B023-374713EDD137}" type="slidenum">
              <a:rPr lang="tr-TR" smtClean="0"/>
              <a:t>‹#›</a:t>
            </a:fld>
            <a:endParaRPr lang="tr-TR"/>
          </a:p>
        </p:txBody>
      </p:sp>
    </p:spTree>
    <p:extLst>
      <p:ext uri="{BB962C8B-B14F-4D97-AF65-F5344CB8AC3E}">
        <p14:creationId xmlns:p14="http://schemas.microsoft.com/office/powerpoint/2010/main" val="7815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494AC14-EBD2-4A68-B023-374713EDD137}" type="slidenum">
              <a:rPr lang="tr-TR" smtClean="0"/>
              <a:t>47</a:t>
            </a:fld>
            <a:endParaRPr lang="tr-TR"/>
          </a:p>
        </p:txBody>
      </p:sp>
    </p:spTree>
    <p:extLst>
      <p:ext uri="{BB962C8B-B14F-4D97-AF65-F5344CB8AC3E}">
        <p14:creationId xmlns:p14="http://schemas.microsoft.com/office/powerpoint/2010/main" val="332872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494AC14-EBD2-4A68-B023-374713EDD137}" type="slidenum">
              <a:rPr lang="tr-TR" smtClean="0"/>
              <a:t>63</a:t>
            </a:fld>
            <a:endParaRPr lang="tr-TR"/>
          </a:p>
        </p:txBody>
      </p:sp>
    </p:spTree>
    <p:extLst>
      <p:ext uri="{BB962C8B-B14F-4D97-AF65-F5344CB8AC3E}">
        <p14:creationId xmlns:p14="http://schemas.microsoft.com/office/powerpoint/2010/main" val="385654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dirty="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tr-TR" smtClean="0"/>
              <a:t>Asıl başlık stili için tıklatın</a:t>
            </a:r>
            <a:endParaRPr lang="en-US" dirty="0"/>
          </a:p>
        </p:txBody>
      </p:sp>
      <p:sp>
        <p:nvSpPr>
          <p:cNvPr id="11" name="Date Placeholder 10"/>
          <p:cNvSpPr>
            <a:spLocks noGrp="1"/>
          </p:cNvSpPr>
          <p:nvPr>
            <p:ph type="dt" sz="half" idx="10"/>
          </p:nvPr>
        </p:nvSpPr>
        <p:spPr bwMode="black"/>
        <p:txBody>
          <a:bodyPr/>
          <a:lstStyle/>
          <a:p>
            <a:fld id="{587CB43A-BC55-45B9-A362-B7238EECB526}" type="datetimeFigureOut">
              <a:rPr lang="tr-TR" smtClean="0"/>
              <a:t>13.05.2013</a:t>
            </a:fld>
            <a:endParaRPr lang="tr-TR" dirty="0"/>
          </a:p>
        </p:txBody>
      </p:sp>
      <p:sp>
        <p:nvSpPr>
          <p:cNvPr id="17" name="Slide Number Placeholder 16"/>
          <p:cNvSpPr>
            <a:spLocks noGrp="1"/>
          </p:cNvSpPr>
          <p:nvPr>
            <p:ph type="sldNum" sz="quarter" idx="11"/>
          </p:nvPr>
        </p:nvSpPr>
        <p:spPr/>
        <p:txBody>
          <a:bodyPr/>
          <a:lstStyle/>
          <a:p>
            <a:fld id="{31FA3FA7-F934-4085-A946-8BA55F83F897}" type="slidenum">
              <a:rPr lang="tr-TR" smtClean="0"/>
              <a:t>‹#›</a:t>
            </a:fld>
            <a:endParaRPr lang="tr-TR" dirty="0"/>
          </a:p>
        </p:txBody>
      </p:sp>
      <p:sp>
        <p:nvSpPr>
          <p:cNvPr id="19" name="Footer Placeholder 18"/>
          <p:cNvSpPr>
            <a:spLocks noGrp="1"/>
          </p:cNvSpPr>
          <p:nvPr>
            <p:ph type="ftr" sz="quarter" idx="12"/>
          </p:nvPr>
        </p:nvSpPr>
        <p:spPr/>
        <p:txBody>
          <a:bodyPr/>
          <a:lstStyle/>
          <a:p>
            <a:endParaRPr lang="tr-T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87CB43A-BC55-45B9-A362-B7238EECB526}" type="datetimeFigureOut">
              <a:rPr lang="tr-TR" smtClean="0"/>
              <a:t>13.05.2013</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31FA3FA7-F934-4085-A946-8BA55F83F897}" type="slidenum">
              <a:rPr lang="tr-TR" smtClean="0"/>
              <a:t>‹#›</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87CB43A-BC55-45B9-A362-B7238EECB526}" type="datetimeFigureOut">
              <a:rPr lang="tr-TR" smtClean="0"/>
              <a:t>13.05.2013</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31FA3FA7-F934-4085-A946-8BA55F83F897}" type="slidenum">
              <a:rPr lang="tr-TR" smtClean="0"/>
              <a:t>‹#›</a:t>
            </a:fld>
            <a:endParaRPr lang="tr-TR" dirty="0"/>
          </a:p>
        </p:txBody>
      </p:sp>
      <p:sp>
        <p:nvSpPr>
          <p:cNvPr id="2" name="Vertical Title 1"/>
          <p:cNvSpPr>
            <a:spLocks noGrp="1"/>
          </p:cNvSpPr>
          <p:nvPr>
            <p:ph type="title" orient="vert"/>
          </p:nvPr>
        </p:nvSpPr>
        <p:spPr>
          <a:xfrm>
            <a:off x="7239000" y="914401"/>
            <a:ext cx="926980" cy="5029200"/>
          </a:xfrm>
        </p:spPr>
        <p:txBody>
          <a:bodyPr vert="eaVert"/>
          <a:lstStyle/>
          <a:p>
            <a:r>
              <a:rPr lang="tr-TR" smtClean="0"/>
              <a:t>Asıl başlık stili için tıklatın</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9" name="Title 8"/>
          <p:cNvSpPr>
            <a:spLocks noGrp="1"/>
          </p:cNvSpPr>
          <p:nvPr>
            <p:ph type="title"/>
          </p:nvPr>
        </p:nvSpPr>
        <p:spPr/>
        <p:txBody>
          <a:bodyPr/>
          <a:lstStyle/>
          <a:p>
            <a:r>
              <a:rPr lang="tr-TR" smtClean="0"/>
              <a:t>Asıl başlık stili için tıklatın</a:t>
            </a:r>
            <a:endParaRPr lang="en-US"/>
          </a:p>
        </p:txBody>
      </p:sp>
      <p:sp>
        <p:nvSpPr>
          <p:cNvPr id="11" name="Date Placeholder 10"/>
          <p:cNvSpPr>
            <a:spLocks noGrp="1"/>
          </p:cNvSpPr>
          <p:nvPr>
            <p:ph type="dt" sz="half" idx="14"/>
          </p:nvPr>
        </p:nvSpPr>
        <p:spPr/>
        <p:txBody>
          <a:bodyPr/>
          <a:lstStyle/>
          <a:p>
            <a:fld id="{587CB43A-BC55-45B9-A362-B7238EECB526}" type="datetimeFigureOut">
              <a:rPr lang="tr-TR" smtClean="0"/>
              <a:t>13.05.2013</a:t>
            </a:fld>
            <a:endParaRPr lang="tr-TR" dirty="0"/>
          </a:p>
        </p:txBody>
      </p:sp>
      <p:sp>
        <p:nvSpPr>
          <p:cNvPr id="12" name="Slide Number Placeholder 11"/>
          <p:cNvSpPr>
            <a:spLocks noGrp="1"/>
          </p:cNvSpPr>
          <p:nvPr>
            <p:ph type="sldNum" sz="quarter" idx="15"/>
          </p:nvPr>
        </p:nvSpPr>
        <p:spPr/>
        <p:txBody>
          <a:bodyPr/>
          <a:lstStyle/>
          <a:p>
            <a:fld id="{31FA3FA7-F934-4085-A946-8BA55F83F897}" type="slidenum">
              <a:rPr lang="tr-TR" smtClean="0"/>
              <a:t>‹#›</a:t>
            </a:fld>
            <a:endParaRPr lang="tr-TR" dirty="0"/>
          </a:p>
        </p:txBody>
      </p:sp>
      <p:sp>
        <p:nvSpPr>
          <p:cNvPr id="13" name="Footer Placeholder 12"/>
          <p:cNvSpPr>
            <a:spLocks noGrp="1"/>
          </p:cNvSpPr>
          <p:nvPr>
            <p:ph type="ftr" sz="quarter" idx="16"/>
          </p:nvPr>
        </p:nvSpPr>
        <p:spPr/>
        <p:txBody>
          <a:bodyPr/>
          <a:lstStyle/>
          <a:p>
            <a:endParaRPr lang="tr-T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dirty="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tr-TR" smtClean="0"/>
              <a:t>Asıl başlık stili için tıklatın</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3" name="Date Placeholder 12"/>
          <p:cNvSpPr>
            <a:spLocks noGrp="1"/>
          </p:cNvSpPr>
          <p:nvPr>
            <p:ph type="dt" sz="half" idx="10"/>
          </p:nvPr>
        </p:nvSpPr>
        <p:spPr/>
        <p:txBody>
          <a:bodyPr/>
          <a:lstStyle/>
          <a:p>
            <a:fld id="{587CB43A-BC55-45B9-A362-B7238EECB526}" type="datetimeFigureOut">
              <a:rPr lang="tr-TR" smtClean="0"/>
              <a:t>13.05.2013</a:t>
            </a:fld>
            <a:endParaRPr lang="tr-TR" dirty="0"/>
          </a:p>
        </p:txBody>
      </p:sp>
      <p:sp>
        <p:nvSpPr>
          <p:cNvPr id="14" name="Slide Number Placeholder 13"/>
          <p:cNvSpPr>
            <a:spLocks noGrp="1"/>
          </p:cNvSpPr>
          <p:nvPr>
            <p:ph type="sldNum" sz="quarter" idx="11"/>
          </p:nvPr>
        </p:nvSpPr>
        <p:spPr/>
        <p:txBody>
          <a:bodyPr/>
          <a:lstStyle/>
          <a:p>
            <a:fld id="{31FA3FA7-F934-4085-A946-8BA55F83F897}" type="slidenum">
              <a:rPr lang="tr-TR" smtClean="0"/>
              <a:t>‹#›</a:t>
            </a:fld>
            <a:endParaRPr lang="tr-TR" dirty="0"/>
          </a:p>
        </p:txBody>
      </p:sp>
      <p:sp>
        <p:nvSpPr>
          <p:cNvPr id="15" name="Footer Placeholder 14"/>
          <p:cNvSpPr>
            <a:spLocks noGrp="1"/>
          </p:cNvSpPr>
          <p:nvPr>
            <p:ph type="ftr" sz="quarter" idx="12"/>
          </p:nvPr>
        </p:nvSpPr>
        <p:spPr/>
        <p:txBody>
          <a:bodyPr/>
          <a:lstStyle/>
          <a:p>
            <a:endParaRPr lang="tr-T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9" name="Date Placeholder 8"/>
          <p:cNvSpPr>
            <a:spLocks noGrp="1"/>
          </p:cNvSpPr>
          <p:nvPr>
            <p:ph type="dt" sz="half" idx="15"/>
          </p:nvPr>
        </p:nvSpPr>
        <p:spPr/>
        <p:txBody>
          <a:bodyPr/>
          <a:lstStyle/>
          <a:p>
            <a:fld id="{587CB43A-BC55-45B9-A362-B7238EECB526}" type="datetimeFigureOut">
              <a:rPr lang="tr-TR" smtClean="0"/>
              <a:t>13.05.2013</a:t>
            </a:fld>
            <a:endParaRPr lang="tr-TR" dirty="0"/>
          </a:p>
        </p:txBody>
      </p:sp>
      <p:sp>
        <p:nvSpPr>
          <p:cNvPr id="12" name="Slide Number Placeholder 11"/>
          <p:cNvSpPr>
            <a:spLocks noGrp="1"/>
          </p:cNvSpPr>
          <p:nvPr>
            <p:ph type="sldNum" sz="quarter" idx="16"/>
          </p:nvPr>
        </p:nvSpPr>
        <p:spPr/>
        <p:txBody>
          <a:bodyPr/>
          <a:lstStyle/>
          <a:p>
            <a:fld id="{31FA3FA7-F934-4085-A946-8BA55F83F897}" type="slidenum">
              <a:rPr lang="tr-TR" smtClean="0"/>
              <a:t>‹#›</a:t>
            </a:fld>
            <a:endParaRPr lang="tr-TR" dirty="0"/>
          </a:p>
        </p:txBody>
      </p:sp>
      <p:sp>
        <p:nvSpPr>
          <p:cNvPr id="13" name="Footer Placeholder 12"/>
          <p:cNvSpPr>
            <a:spLocks noGrp="1"/>
          </p:cNvSpPr>
          <p:nvPr>
            <p:ph type="ftr" sz="quarter" idx="17"/>
          </p:nvPr>
        </p:nvSpPr>
        <p:spPr/>
        <p:txBody>
          <a:bodyPr/>
          <a:lstStyle/>
          <a:p>
            <a:endParaRPr lang="tr-TR" dirty="0"/>
          </a:p>
        </p:txBody>
      </p:sp>
      <p:sp>
        <p:nvSpPr>
          <p:cNvPr id="16" name="Title 15"/>
          <p:cNvSpPr>
            <a:spLocks noGrp="1"/>
          </p:cNvSpPr>
          <p:nvPr>
            <p:ph type="title"/>
          </p:nvPr>
        </p:nvSpPr>
        <p:spPr/>
        <p:txBody>
          <a:bodyPr/>
          <a:lstStyle/>
          <a:p>
            <a:r>
              <a:rPr lang="tr-TR" smtClean="0"/>
              <a:t>Asıl başlık stili için tıklatın</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tr-TR" smtClean="0"/>
              <a:t>Asıl metin stillerini düzenlemek için tıklatın</a:t>
            </a:r>
          </a:p>
        </p:txBody>
      </p:sp>
      <p:sp>
        <p:nvSpPr>
          <p:cNvPr id="11" name="Date Placeholder 10"/>
          <p:cNvSpPr>
            <a:spLocks noGrp="1"/>
          </p:cNvSpPr>
          <p:nvPr>
            <p:ph type="dt" sz="half" idx="16"/>
          </p:nvPr>
        </p:nvSpPr>
        <p:spPr/>
        <p:txBody>
          <a:bodyPr/>
          <a:lstStyle/>
          <a:p>
            <a:fld id="{587CB43A-BC55-45B9-A362-B7238EECB526}" type="datetimeFigureOut">
              <a:rPr lang="tr-TR" smtClean="0"/>
              <a:t>13.05.2013</a:t>
            </a:fld>
            <a:endParaRPr lang="tr-TR" dirty="0"/>
          </a:p>
        </p:txBody>
      </p:sp>
      <p:sp>
        <p:nvSpPr>
          <p:cNvPr id="12" name="Slide Number Placeholder 11"/>
          <p:cNvSpPr>
            <a:spLocks noGrp="1"/>
          </p:cNvSpPr>
          <p:nvPr>
            <p:ph type="sldNum" sz="quarter" idx="17"/>
          </p:nvPr>
        </p:nvSpPr>
        <p:spPr/>
        <p:txBody>
          <a:bodyPr/>
          <a:lstStyle/>
          <a:p>
            <a:fld id="{31FA3FA7-F934-4085-A946-8BA55F83F897}" type="slidenum">
              <a:rPr lang="tr-TR" smtClean="0"/>
              <a:t>‹#›</a:t>
            </a:fld>
            <a:endParaRPr lang="tr-TR" dirty="0"/>
          </a:p>
        </p:txBody>
      </p:sp>
      <p:sp>
        <p:nvSpPr>
          <p:cNvPr id="13" name="Footer Placeholder 12"/>
          <p:cNvSpPr>
            <a:spLocks noGrp="1"/>
          </p:cNvSpPr>
          <p:nvPr>
            <p:ph type="ftr" sz="quarter" idx="18"/>
          </p:nvPr>
        </p:nvSpPr>
        <p:spPr/>
        <p:txBody>
          <a:bodyPr/>
          <a:lstStyle/>
          <a:p>
            <a:endParaRPr lang="tr-TR" dirty="0"/>
          </a:p>
        </p:txBody>
      </p:sp>
      <p:sp>
        <p:nvSpPr>
          <p:cNvPr id="18" name="Title 17"/>
          <p:cNvSpPr>
            <a:spLocks noGrp="1"/>
          </p:cNvSpPr>
          <p:nvPr>
            <p:ph type="title"/>
          </p:nvPr>
        </p:nvSpPr>
        <p:spPr/>
        <p:txBody>
          <a:bodyPr/>
          <a:lstStyle/>
          <a:p>
            <a:r>
              <a:rPr lang="tr-TR" smtClean="0"/>
              <a:t>Asıl başlık stili için tıklatın</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tr-TR" smtClean="0"/>
              <a:t>Asıl başlık stili için tıklatın</a:t>
            </a:r>
            <a:endParaRPr lang="en-US"/>
          </a:p>
        </p:txBody>
      </p:sp>
      <p:sp>
        <p:nvSpPr>
          <p:cNvPr id="15" name="Date Placeholder 14"/>
          <p:cNvSpPr>
            <a:spLocks noGrp="1"/>
          </p:cNvSpPr>
          <p:nvPr>
            <p:ph type="dt" sz="half" idx="10"/>
          </p:nvPr>
        </p:nvSpPr>
        <p:spPr/>
        <p:txBody>
          <a:bodyPr/>
          <a:lstStyle/>
          <a:p>
            <a:fld id="{587CB43A-BC55-45B9-A362-B7238EECB526}" type="datetimeFigureOut">
              <a:rPr lang="tr-TR" smtClean="0"/>
              <a:t>13.05.2013</a:t>
            </a:fld>
            <a:endParaRPr lang="tr-TR" dirty="0"/>
          </a:p>
        </p:txBody>
      </p:sp>
      <p:sp>
        <p:nvSpPr>
          <p:cNvPr id="16" name="Slide Number Placeholder 15"/>
          <p:cNvSpPr>
            <a:spLocks noGrp="1"/>
          </p:cNvSpPr>
          <p:nvPr>
            <p:ph type="sldNum" sz="quarter" idx="11"/>
          </p:nvPr>
        </p:nvSpPr>
        <p:spPr/>
        <p:txBody>
          <a:bodyPr/>
          <a:lstStyle/>
          <a:p>
            <a:fld id="{31FA3FA7-F934-4085-A946-8BA55F83F897}" type="slidenum">
              <a:rPr lang="tr-TR" smtClean="0"/>
              <a:t>‹#›</a:t>
            </a:fld>
            <a:endParaRPr lang="tr-TR" dirty="0"/>
          </a:p>
        </p:txBody>
      </p:sp>
      <p:sp>
        <p:nvSpPr>
          <p:cNvPr id="17" name="Footer Placeholder 16"/>
          <p:cNvSpPr>
            <a:spLocks noGrp="1"/>
          </p:cNvSpPr>
          <p:nvPr>
            <p:ph type="ftr" sz="quarter" idx="12"/>
          </p:nvPr>
        </p:nvSpPr>
        <p:spPr/>
        <p:txBody>
          <a:bodyPr/>
          <a:lstStyle/>
          <a:p>
            <a:endParaRPr lang="tr-T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587CB43A-BC55-45B9-A362-B7238EECB526}" type="datetimeFigureOut">
              <a:rPr lang="tr-TR" smtClean="0"/>
              <a:t>13.05.2013</a:t>
            </a:fld>
            <a:endParaRPr lang="tr-TR" dirty="0"/>
          </a:p>
        </p:txBody>
      </p:sp>
      <p:sp>
        <p:nvSpPr>
          <p:cNvPr id="8" name="Slide Number Placeholder 7"/>
          <p:cNvSpPr>
            <a:spLocks noGrp="1"/>
          </p:cNvSpPr>
          <p:nvPr>
            <p:ph type="sldNum" sz="quarter" idx="11"/>
          </p:nvPr>
        </p:nvSpPr>
        <p:spPr/>
        <p:txBody>
          <a:bodyPr/>
          <a:lstStyle/>
          <a:p>
            <a:fld id="{31FA3FA7-F934-4085-A946-8BA55F83F897}" type="slidenum">
              <a:rPr lang="tr-TR" smtClean="0"/>
              <a:t>‹#›</a:t>
            </a:fld>
            <a:endParaRPr lang="tr-TR" dirty="0"/>
          </a:p>
        </p:txBody>
      </p:sp>
      <p:sp>
        <p:nvSpPr>
          <p:cNvPr id="9" name="Footer Placeholder 8"/>
          <p:cNvSpPr>
            <a:spLocks noGrp="1"/>
          </p:cNvSpPr>
          <p:nvPr>
            <p:ph type="ftr" sz="quarter" idx="12"/>
          </p:nvPr>
        </p:nvSpPr>
        <p:spPr/>
        <p:txBody>
          <a:bodyPr/>
          <a:lstStyle/>
          <a:p>
            <a:endParaRPr lang="tr-T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3" name="Title 12"/>
          <p:cNvSpPr>
            <a:spLocks noGrp="1"/>
          </p:cNvSpPr>
          <p:nvPr>
            <p:ph type="title"/>
          </p:nvPr>
        </p:nvSpPr>
        <p:spPr/>
        <p:txBody>
          <a:bodyPr/>
          <a:lstStyle/>
          <a:p>
            <a:r>
              <a:rPr lang="tr-TR" smtClean="0"/>
              <a:t>Asıl başlık stili için tıklatın</a:t>
            </a:r>
            <a:endParaRPr lang="en-US"/>
          </a:p>
        </p:txBody>
      </p:sp>
      <p:sp>
        <p:nvSpPr>
          <p:cNvPr id="16" name="Date Placeholder 15"/>
          <p:cNvSpPr>
            <a:spLocks noGrp="1"/>
          </p:cNvSpPr>
          <p:nvPr>
            <p:ph type="dt" sz="half" idx="15"/>
          </p:nvPr>
        </p:nvSpPr>
        <p:spPr/>
        <p:txBody>
          <a:bodyPr/>
          <a:lstStyle/>
          <a:p>
            <a:fld id="{587CB43A-BC55-45B9-A362-B7238EECB526}" type="datetimeFigureOut">
              <a:rPr lang="tr-TR" smtClean="0"/>
              <a:t>13.05.2013</a:t>
            </a:fld>
            <a:endParaRPr lang="tr-TR" dirty="0"/>
          </a:p>
        </p:txBody>
      </p:sp>
      <p:sp>
        <p:nvSpPr>
          <p:cNvPr id="19" name="Slide Number Placeholder 18"/>
          <p:cNvSpPr>
            <a:spLocks noGrp="1"/>
          </p:cNvSpPr>
          <p:nvPr>
            <p:ph type="sldNum" sz="quarter" idx="16"/>
          </p:nvPr>
        </p:nvSpPr>
        <p:spPr/>
        <p:txBody>
          <a:bodyPr/>
          <a:lstStyle/>
          <a:p>
            <a:fld id="{31FA3FA7-F934-4085-A946-8BA55F83F897}" type="slidenum">
              <a:rPr lang="tr-TR" smtClean="0"/>
              <a:t>‹#›</a:t>
            </a:fld>
            <a:endParaRPr lang="tr-TR" dirty="0"/>
          </a:p>
        </p:txBody>
      </p:sp>
      <p:sp>
        <p:nvSpPr>
          <p:cNvPr id="23" name="Footer Placeholder 22"/>
          <p:cNvSpPr>
            <a:spLocks noGrp="1"/>
          </p:cNvSpPr>
          <p:nvPr>
            <p:ph type="ftr" sz="quarter" idx="17"/>
          </p:nvPr>
        </p:nvSpPr>
        <p:spPr/>
        <p:txBody>
          <a:bodyPr/>
          <a:lstStyle/>
          <a:p>
            <a:endParaRPr lang="tr-T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smtClean="0"/>
              <a:t>Resim eklemek için simgeyi tıklatın</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tr-TR" smtClean="0"/>
              <a:t>Asıl metin stillerini düzenlemek için tıklatın</a:t>
            </a:r>
          </a:p>
        </p:txBody>
      </p:sp>
      <p:sp>
        <p:nvSpPr>
          <p:cNvPr id="12" name="Title 11"/>
          <p:cNvSpPr>
            <a:spLocks noGrp="1"/>
          </p:cNvSpPr>
          <p:nvPr>
            <p:ph type="title"/>
          </p:nvPr>
        </p:nvSpPr>
        <p:spPr>
          <a:xfrm>
            <a:off x="2514600" y="975360"/>
            <a:ext cx="4114800" cy="701040"/>
          </a:xfrm>
        </p:spPr>
        <p:txBody>
          <a:bodyPr/>
          <a:lstStyle/>
          <a:p>
            <a:r>
              <a:rPr lang="tr-TR" smtClean="0"/>
              <a:t>Asıl başlık stili için tıklatın</a:t>
            </a:r>
            <a:endParaRPr lang="en-US"/>
          </a:p>
        </p:txBody>
      </p:sp>
      <p:sp>
        <p:nvSpPr>
          <p:cNvPr id="13" name="Date Placeholder 12"/>
          <p:cNvSpPr>
            <a:spLocks noGrp="1"/>
          </p:cNvSpPr>
          <p:nvPr>
            <p:ph type="dt" sz="half" idx="14"/>
          </p:nvPr>
        </p:nvSpPr>
        <p:spPr>
          <a:xfrm>
            <a:off x="2981325" y="273180"/>
            <a:ext cx="3181350" cy="292100"/>
          </a:xfrm>
        </p:spPr>
        <p:txBody>
          <a:bodyPr/>
          <a:lstStyle/>
          <a:p>
            <a:fld id="{587CB43A-BC55-45B9-A362-B7238EECB526}" type="datetimeFigureOut">
              <a:rPr lang="tr-TR" smtClean="0"/>
              <a:t>13.05.2013</a:t>
            </a:fld>
            <a:endParaRPr lang="tr-TR" dirty="0"/>
          </a:p>
        </p:txBody>
      </p:sp>
      <p:sp>
        <p:nvSpPr>
          <p:cNvPr id="14" name="Slide Number Placeholder 13"/>
          <p:cNvSpPr>
            <a:spLocks noGrp="1"/>
          </p:cNvSpPr>
          <p:nvPr>
            <p:ph type="sldNum" sz="quarter" idx="15"/>
          </p:nvPr>
        </p:nvSpPr>
        <p:spPr>
          <a:xfrm>
            <a:off x="4038600" y="6172200"/>
            <a:ext cx="1066800" cy="304800"/>
          </a:xfrm>
        </p:spPr>
        <p:txBody>
          <a:bodyPr/>
          <a:lstStyle/>
          <a:p>
            <a:fld id="{31FA3FA7-F934-4085-A946-8BA55F83F897}" type="slidenum">
              <a:rPr lang="tr-TR" smtClean="0"/>
              <a:t>‹#›</a:t>
            </a:fld>
            <a:endParaRPr lang="tr-TR" dirty="0"/>
          </a:p>
        </p:txBody>
      </p:sp>
      <p:sp>
        <p:nvSpPr>
          <p:cNvPr id="15" name="Footer Placeholder 14"/>
          <p:cNvSpPr>
            <a:spLocks noGrp="1"/>
          </p:cNvSpPr>
          <p:nvPr>
            <p:ph type="ftr" sz="quarter" idx="16"/>
          </p:nvPr>
        </p:nvSpPr>
        <p:spPr>
          <a:xfrm>
            <a:off x="1447800" y="6486525"/>
            <a:ext cx="6248400" cy="292100"/>
          </a:xfrm>
        </p:spPr>
        <p:txBody>
          <a:bodyPr/>
          <a:lstStyle/>
          <a:p>
            <a:endParaRPr lang="tr-T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587CB43A-BC55-45B9-A362-B7238EECB526}" type="datetimeFigureOut">
              <a:rPr lang="tr-TR" smtClean="0"/>
              <a:t>13.05.2013</a:t>
            </a:fld>
            <a:endParaRPr lang="tr-TR" dirty="0"/>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tr-TR" dirty="0"/>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31FA3FA7-F934-4085-A946-8BA55F83F897}" type="slidenum">
              <a:rPr lang="tr-TR" smtClean="0"/>
              <a:t>‹#›</a:t>
            </a:fld>
            <a:endParaRPr lang="tr-TR" dirty="0"/>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tr-TR" smtClean="0"/>
              <a:t>Asıl başlık stili için tıklatın</a:t>
            </a:r>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32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turkceciler.com/edebiyat_akimlari/dadaizm.html" TargetMode="Externa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Yer Tutucusu 4"/>
          <p:cNvSpPr>
            <a:spLocks noGrp="1"/>
          </p:cNvSpPr>
          <p:nvPr>
            <p:ph type="body" sz="quarter" idx="13"/>
          </p:nvPr>
        </p:nvSpPr>
        <p:spPr/>
        <p:txBody>
          <a:bodyPr/>
          <a:lstStyle/>
          <a:p>
            <a:endParaRPr lang="tr-TR" dirty="0"/>
          </a:p>
        </p:txBody>
      </p:sp>
      <p:sp>
        <p:nvSpPr>
          <p:cNvPr id="2" name="Başlık 1"/>
          <p:cNvSpPr>
            <a:spLocks noGrp="1"/>
          </p:cNvSpPr>
          <p:nvPr>
            <p:ph type="title"/>
          </p:nvPr>
        </p:nvSpPr>
        <p:spPr>
          <a:xfrm>
            <a:off x="2411760" y="836712"/>
            <a:ext cx="4320480" cy="1008112"/>
          </a:xfrm>
          <a:effectLst>
            <a:innerShdw blurRad="63500" dist="50800" dir="16200000">
              <a:prstClr val="black">
                <a:alpha val="50000"/>
              </a:prstClr>
            </a:innerShdw>
          </a:effectLst>
        </p:spPr>
        <p:txBody>
          <a:bodyPr anchor="ctr">
            <a:noAutofit/>
          </a:bodyPr>
          <a:lstStyle/>
          <a:p>
            <a:r>
              <a:rPr lang="tr-TR" sz="2400" dirty="0" smtClean="0">
                <a:effectLst>
                  <a:glow rad="228600">
                    <a:schemeClr val="accent3">
                      <a:satMod val="175000"/>
                      <a:alpha val="40000"/>
                    </a:schemeClr>
                  </a:glow>
                  <a:outerShdw blurRad="38100" dist="38100" dir="2700000" algn="tl">
                    <a:srgbClr val="000000">
                      <a:alpha val="43137"/>
                    </a:srgbClr>
                  </a:outerShdw>
                </a:effectLst>
              </a:rPr>
              <a:t>CUMHURİYET DÖNEMİ TÜRK EDEBİYATI</a:t>
            </a:r>
            <a:endParaRPr lang="tr-TR" sz="2400" dirty="0">
              <a:effectLst>
                <a:glow rad="228600">
                  <a:schemeClr val="accent3">
                    <a:satMod val="175000"/>
                    <a:alpha val="40000"/>
                  </a:schemeClr>
                </a:glow>
                <a:outerShdw blurRad="38100" dist="38100" dir="2700000" algn="tl">
                  <a:srgbClr val="000000">
                    <a:alpha val="43137"/>
                  </a:srgbClr>
                </a:outerShdw>
              </a:effectLst>
            </a:endParaRPr>
          </a:p>
        </p:txBody>
      </p:sp>
      <p:pic>
        <p:nvPicPr>
          <p:cNvPr id="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971" r="2971"/>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678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marL="342900" indent="-342900" algn="l">
              <a:buClrTx/>
              <a:buFont typeface="Wingdings" pitchFamily="2" charset="2"/>
              <a:buChar char="v"/>
            </a:pPr>
            <a:r>
              <a:rPr lang="tr-TR" dirty="0" err="1" smtClean="0"/>
              <a:t>Miili</a:t>
            </a:r>
            <a:r>
              <a:rPr lang="tr-TR" dirty="0" smtClean="0"/>
              <a:t> Edebiyatın ölçü, biçim ve nazım şekillerini benimsemişler.</a:t>
            </a:r>
          </a:p>
          <a:p>
            <a:pPr marL="342900" indent="-342900" algn="l">
              <a:buClrTx/>
              <a:buFont typeface="Wingdings" pitchFamily="2" charset="2"/>
              <a:buChar char="v"/>
            </a:pPr>
            <a:r>
              <a:rPr lang="tr-TR" dirty="0" smtClean="0"/>
              <a:t>Ulusal kaynaklarımızı sade bir dille yansıtmaya çalışmışlardır.</a:t>
            </a:r>
          </a:p>
          <a:p>
            <a:pPr marL="342900" indent="-342900" algn="l">
              <a:buClrTx/>
              <a:buFont typeface="Wingdings" pitchFamily="2" charset="2"/>
              <a:buChar char="v"/>
            </a:pPr>
            <a:r>
              <a:rPr lang="tr-TR" dirty="0" smtClean="0"/>
              <a:t>Sanatçılar; bir olayı, bir hikayeyi anlatmak için uzun şiirler yazmış, düzyazıdaki sözdizimini şiire getirmişlerdir.</a:t>
            </a:r>
          </a:p>
          <a:p>
            <a:pPr marL="342900" indent="-342900" algn="l">
              <a:buClrTx/>
              <a:buFont typeface="Wingdings" pitchFamily="2" charset="2"/>
              <a:buChar char="v"/>
            </a:pPr>
            <a:r>
              <a:rPr lang="tr-TR" dirty="0" smtClean="0"/>
              <a:t>Şiirlerde dörtlük esasına bağlı kalınmamış, hece ölçüsünün duraklarında bazı değişiklikler yapılmış, yeni yeni biçimler geliştirilmiştir.</a:t>
            </a:r>
          </a:p>
          <a:p>
            <a:pPr marL="342900" indent="-342900" algn="l">
              <a:buClrTx/>
              <a:buFont typeface="Wingdings" pitchFamily="2" charset="2"/>
              <a:buChar char="v"/>
            </a:pPr>
            <a:r>
              <a:rPr lang="tr-TR" dirty="0" smtClean="0"/>
              <a:t>Eserlerinde konuşma dilini kullanmayı amaçlamışlar, sade, özentisiz ve süsten uzak şiirler yazmışlardır.</a:t>
            </a:r>
          </a:p>
          <a:p>
            <a:pPr marL="342900" indent="-342900" algn="l">
              <a:buClrTx/>
              <a:buFont typeface="Wingdings" pitchFamily="2" charset="2"/>
              <a:buChar char="v"/>
            </a:pPr>
            <a:r>
              <a:rPr lang="tr-TR" dirty="0" smtClean="0"/>
              <a:t>Memleket sevgisi, Anadolu’nun güzellikleri, kahramanlık ve yiğitlik gibi temaları işlemişlerdir.</a:t>
            </a:r>
          </a:p>
          <a:p>
            <a:pPr marL="342900" indent="-342900" algn="l">
              <a:buClrTx/>
              <a:buFont typeface="Wingdings" pitchFamily="2" charset="2"/>
              <a:buChar char="v"/>
            </a:pPr>
            <a:endParaRPr lang="tr-TR" dirty="0" smtClean="0"/>
          </a:p>
          <a:p>
            <a:pPr marL="342900" indent="-342900" algn="l">
              <a:buClrTx/>
              <a:buFont typeface="Wingdings" pitchFamily="2" charset="2"/>
              <a:buChar char="v"/>
            </a:pPr>
            <a:endParaRPr lang="tr-TR" dirty="0" smtClean="0"/>
          </a:p>
          <a:p>
            <a:pPr marL="342900" indent="-342900" algn="l">
              <a:buClrTx/>
              <a:buFont typeface="Wingdings" pitchFamily="2" charset="2"/>
              <a:buChar char="v"/>
            </a:pPr>
            <a:endParaRPr lang="tr-TR" dirty="0"/>
          </a:p>
        </p:txBody>
      </p:sp>
      <p:sp>
        <p:nvSpPr>
          <p:cNvPr id="3" name="Başlık 2"/>
          <p:cNvSpPr>
            <a:spLocks noGrp="1"/>
          </p:cNvSpPr>
          <p:nvPr>
            <p:ph type="title"/>
          </p:nvPr>
        </p:nvSpPr>
        <p:spPr/>
        <p:txBody>
          <a:bodyPr/>
          <a:lstStyle/>
          <a:p>
            <a:r>
              <a:rPr lang="tr-TR" dirty="0" err="1" smtClean="0">
                <a:effectLst>
                  <a:glow rad="228600">
                    <a:schemeClr val="accent3">
                      <a:satMod val="175000"/>
                      <a:alpha val="40000"/>
                    </a:schemeClr>
                  </a:glow>
                </a:effectLst>
              </a:rPr>
              <a:t>Özellİklerİ</a:t>
            </a:r>
            <a:endParaRPr lang="tr-TR" dirty="0">
              <a:effectLst>
                <a:glow rad="228600">
                  <a:schemeClr val="accent3">
                    <a:satMod val="175000"/>
                    <a:alpha val="40000"/>
                  </a:schemeClr>
                </a:glow>
              </a:effectLst>
            </a:endParaRPr>
          </a:p>
        </p:txBody>
      </p:sp>
    </p:spTree>
    <p:extLst>
      <p:ext uri="{BB962C8B-B14F-4D97-AF65-F5344CB8AC3E}">
        <p14:creationId xmlns:p14="http://schemas.microsoft.com/office/powerpoint/2010/main" val="32187105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762871" cy="4005072"/>
          </a:xfrm>
        </p:spPr>
        <p:txBody>
          <a:bodyPr/>
          <a:lstStyle/>
          <a:p>
            <a:pPr algn="l"/>
            <a:r>
              <a:rPr lang="tr-TR" dirty="0" smtClean="0"/>
              <a:t>  1943-1953 yılları arasında çeşitli dergilerde yayımlanmış şiirlerinden sonra toplumcu-gerçekçi sanata yönelmiştir. </a:t>
            </a:r>
          </a:p>
          <a:p>
            <a:pPr algn="l"/>
            <a:r>
              <a:rPr lang="tr-TR" dirty="0"/>
              <a:t> </a:t>
            </a:r>
            <a:r>
              <a:rPr lang="tr-TR" dirty="0" smtClean="0"/>
              <a:t> Şiirleri eleştirmenler tarafından genellikle «duyarlı ve söyleyiş ustalığını belli eden, </a:t>
            </a:r>
            <a:r>
              <a:rPr lang="tr-TR" dirty="0" err="1" smtClean="0"/>
              <a:t>kitller</a:t>
            </a:r>
            <a:r>
              <a:rPr lang="tr-TR" dirty="0" smtClean="0"/>
              <a:t> önünde yüksek sesle okunmaya elverişli, toplumcu gerçekçi şiirler» olarak tanımlanmaktadır. Toplumcu şiirlerinin yanı sıra öykü, inceleme ve araştırmalarıyla da tanınmıştır.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Şükran </a:t>
            </a:r>
            <a:r>
              <a:rPr lang="tr-TR" dirty="0" err="1" smtClean="0">
                <a:effectLst>
                  <a:glow rad="63500">
                    <a:schemeClr val="accent3">
                      <a:satMod val="175000"/>
                      <a:alpha val="40000"/>
                    </a:schemeClr>
                  </a:glow>
                </a:effectLst>
              </a:rPr>
              <a:t>Kurdakul</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685491" y="2020888"/>
            <a:ext cx="255891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962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539552" y="2020824"/>
            <a:ext cx="3941009" cy="4005072"/>
          </a:xfrm>
        </p:spPr>
        <p:txBody>
          <a:bodyPr>
            <a:noAutofit/>
          </a:bodyPr>
          <a:lstStyle/>
          <a:p>
            <a:pPr algn="l"/>
            <a:r>
              <a:rPr lang="tr-TR" sz="1800" b="1" dirty="0"/>
              <a:t>ŞİİR: </a:t>
            </a:r>
            <a:r>
              <a:rPr lang="tr-TR" sz="1800" dirty="0"/>
              <a:t> </a:t>
            </a:r>
            <a:r>
              <a:rPr lang="tr-TR" sz="1800" dirty="0" smtClean="0"/>
              <a:t>Tomurcuk, Zevklerin </a:t>
            </a:r>
            <a:r>
              <a:rPr lang="tr-TR" sz="1800" dirty="0"/>
              <a:t>ve Hülyaların </a:t>
            </a:r>
            <a:r>
              <a:rPr lang="tr-TR" sz="1800" dirty="0" smtClean="0"/>
              <a:t>Şiirleri, Giderayak, </a:t>
            </a:r>
            <a:r>
              <a:rPr lang="tr-TR" sz="1800" dirty="0"/>
              <a:t/>
            </a:r>
            <a:br>
              <a:rPr lang="tr-TR" sz="1800" dirty="0"/>
            </a:br>
            <a:r>
              <a:rPr lang="tr-TR" sz="1800" dirty="0"/>
              <a:t>Nice Kaygılardan </a:t>
            </a:r>
            <a:r>
              <a:rPr lang="tr-TR" sz="1800" dirty="0" smtClean="0"/>
              <a:t>Sonra, İzmir'in </a:t>
            </a:r>
            <a:r>
              <a:rPr lang="tr-TR" sz="1800" dirty="0"/>
              <a:t>İçinde Amerikan </a:t>
            </a:r>
            <a:r>
              <a:rPr lang="tr-TR" sz="1800" dirty="0" smtClean="0"/>
              <a:t>Neferi, Halk Orduları, </a:t>
            </a:r>
            <a:r>
              <a:rPr lang="tr-TR" sz="1800" dirty="0"/>
              <a:t/>
            </a:r>
            <a:br>
              <a:rPr lang="tr-TR" sz="1800" dirty="0"/>
            </a:br>
            <a:r>
              <a:rPr lang="tr-TR" sz="1800" dirty="0"/>
              <a:t>Acılar </a:t>
            </a:r>
            <a:r>
              <a:rPr lang="tr-TR" sz="1800" dirty="0" smtClean="0"/>
              <a:t>Dönemi, Bir </a:t>
            </a:r>
            <a:r>
              <a:rPr lang="tr-TR" sz="1800" dirty="0"/>
              <a:t>Yürekten Bir </a:t>
            </a:r>
            <a:r>
              <a:rPr lang="tr-TR" sz="1800" dirty="0" smtClean="0"/>
              <a:t>Yaşamdan, Ökselerin Yöresinde, Ölümsüzlerle, İhtiyar </a:t>
            </a:r>
            <a:r>
              <a:rPr lang="tr-TR" sz="1800" dirty="0"/>
              <a:t>Yüzyıla </a:t>
            </a:r>
            <a:endParaRPr lang="tr-TR" sz="1800" dirty="0" smtClean="0"/>
          </a:p>
          <a:p>
            <a:pPr algn="l"/>
            <a:r>
              <a:rPr lang="tr-TR" sz="1800" b="1" dirty="0" smtClean="0"/>
              <a:t>ÖYKÜ</a:t>
            </a:r>
            <a:r>
              <a:rPr lang="tr-TR" sz="1800" dirty="0"/>
              <a:t>: </a:t>
            </a:r>
            <a:r>
              <a:rPr lang="tr-TR" sz="1800" dirty="0" smtClean="0"/>
              <a:t>Tanığın Biri,</a:t>
            </a:r>
            <a:r>
              <a:rPr lang="tr-TR" sz="1800" dirty="0"/>
              <a:t> </a:t>
            </a:r>
            <a:r>
              <a:rPr lang="tr-TR" sz="1800" dirty="0" smtClean="0"/>
              <a:t>Beyaz Yakalılar, </a:t>
            </a:r>
            <a:r>
              <a:rPr lang="tr-TR" sz="1800" dirty="0"/>
              <a:t/>
            </a:r>
            <a:br>
              <a:rPr lang="tr-TR" sz="1800" dirty="0"/>
            </a:br>
            <a:r>
              <a:rPr lang="tr-TR" sz="1800" dirty="0"/>
              <a:t>Onların Çocukları </a:t>
            </a:r>
            <a:endParaRPr lang="tr-TR" sz="1800" dirty="0" smtClean="0"/>
          </a:p>
          <a:p>
            <a:pPr algn="l"/>
            <a:r>
              <a:rPr lang="tr-TR" sz="1800" b="1" dirty="0" smtClean="0"/>
              <a:t>OYUN</a:t>
            </a:r>
            <a:r>
              <a:rPr lang="tr-TR" sz="1800" dirty="0"/>
              <a:t>: </a:t>
            </a:r>
            <a:r>
              <a:rPr lang="tr-TR" sz="1800" dirty="0" smtClean="0"/>
              <a:t>Zindandaki </a:t>
            </a:r>
            <a:r>
              <a:rPr lang="tr-TR" sz="1800" dirty="0"/>
              <a:t>Şair </a:t>
            </a:r>
            <a:endParaRPr lang="tr-TR" sz="1800" dirty="0" smtClean="0"/>
          </a:p>
          <a:p>
            <a:pPr algn="l"/>
            <a:r>
              <a:rPr lang="tr-TR" sz="1800" b="1" dirty="0" smtClean="0"/>
              <a:t>İNCELEME-ARAŞTIRMA</a:t>
            </a:r>
            <a:r>
              <a:rPr lang="tr-TR" sz="1800" b="1" dirty="0"/>
              <a:t>: </a:t>
            </a:r>
            <a:r>
              <a:rPr lang="tr-TR" sz="1800" dirty="0" smtClean="0"/>
              <a:t>Sosyalist </a:t>
            </a:r>
            <a:r>
              <a:rPr lang="tr-TR" sz="1800" dirty="0"/>
              <a:t>Açıdan Türk-İş </a:t>
            </a:r>
            <a:r>
              <a:rPr lang="tr-TR" sz="1800" dirty="0" smtClean="0"/>
              <a:t>Yargılanıyor,</a:t>
            </a:r>
            <a:r>
              <a:rPr lang="tr-TR" sz="1800" dirty="0"/>
              <a:t> </a:t>
            </a:r>
            <a:r>
              <a:rPr lang="tr-TR" sz="1800" dirty="0" smtClean="0"/>
              <a:t>Şairler </a:t>
            </a:r>
            <a:r>
              <a:rPr lang="tr-TR" sz="1800" dirty="0"/>
              <a:t>ve Yazarlar </a:t>
            </a:r>
            <a:r>
              <a:rPr lang="tr-TR" sz="1800" dirty="0" smtClean="0"/>
              <a:t>Sözlüğü,</a:t>
            </a:r>
            <a:r>
              <a:rPr lang="tr-TR" sz="1800" dirty="0"/>
              <a:t> </a:t>
            </a:r>
            <a:r>
              <a:rPr lang="tr-TR" sz="1800" dirty="0" smtClean="0"/>
              <a:t>Şairce Düşünmek</a:t>
            </a:r>
            <a:endParaRPr lang="tr-TR" sz="1800" dirty="0"/>
          </a:p>
        </p:txBody>
      </p:sp>
      <p:sp>
        <p:nvSpPr>
          <p:cNvPr id="3" name="İçerik Yer Tutucusu 2"/>
          <p:cNvSpPr>
            <a:spLocks noGrp="1"/>
          </p:cNvSpPr>
          <p:nvPr>
            <p:ph sz="quarter" idx="14"/>
          </p:nvPr>
        </p:nvSpPr>
        <p:spPr>
          <a:xfrm>
            <a:off x="4788024" y="2020824"/>
            <a:ext cx="3898776" cy="4005072"/>
          </a:xfrm>
        </p:spPr>
        <p:txBody>
          <a:bodyPr>
            <a:noAutofit/>
          </a:bodyPr>
          <a:lstStyle/>
          <a:p>
            <a:r>
              <a:rPr lang="tr-TR" sz="1600" b="1" i="1" dirty="0"/>
              <a:t>KIRIK DEĞİRMEN</a:t>
            </a:r>
          </a:p>
          <a:p>
            <a:r>
              <a:rPr lang="tr-TR" sz="1600" i="1" dirty="0" smtClean="0"/>
              <a:t>Bir </a:t>
            </a:r>
            <a:r>
              <a:rPr lang="tr-TR" sz="1600" i="1" dirty="0"/>
              <a:t>içimin alacakaranlığına dayanmak meselesi, </a:t>
            </a:r>
            <a:br>
              <a:rPr lang="tr-TR" sz="1600" i="1" dirty="0"/>
            </a:br>
            <a:r>
              <a:rPr lang="tr-TR" sz="1600" i="1" dirty="0"/>
              <a:t>Bir bu fena İstanbul akşamını yaşamak </a:t>
            </a:r>
            <a:br>
              <a:rPr lang="tr-TR" sz="1600" i="1" dirty="0"/>
            </a:br>
            <a:r>
              <a:rPr lang="tr-TR" sz="1600" i="1" dirty="0"/>
              <a:t>Nice odaların kapanmış penceresi </a:t>
            </a:r>
            <a:br>
              <a:rPr lang="tr-TR" sz="1600" i="1" dirty="0"/>
            </a:br>
            <a:r>
              <a:rPr lang="tr-TR" sz="1600" i="1" dirty="0"/>
              <a:t>Gene bana iniyor yalnızlığıma sığınmak. </a:t>
            </a:r>
            <a:br>
              <a:rPr lang="tr-TR" sz="1600" i="1" dirty="0"/>
            </a:br>
            <a:r>
              <a:rPr lang="tr-TR" sz="1600" i="1" dirty="0"/>
              <a:t/>
            </a:r>
            <a:br>
              <a:rPr lang="tr-TR" sz="1600" i="1" dirty="0"/>
            </a:br>
            <a:r>
              <a:rPr lang="tr-TR" sz="1600" i="1" dirty="0"/>
              <a:t>Gene benim, şimdi tek başına, sonra beraber. </a:t>
            </a:r>
            <a:br>
              <a:rPr lang="tr-TR" sz="1600" i="1" dirty="0"/>
            </a:br>
            <a:r>
              <a:rPr lang="tr-TR" sz="1600" i="1" dirty="0"/>
              <a:t>Bir yanım mağrur sağlam, bir yanım gücüme gider. </a:t>
            </a:r>
            <a:br>
              <a:rPr lang="tr-TR" sz="1600" i="1" dirty="0"/>
            </a:br>
            <a:r>
              <a:rPr lang="tr-TR" sz="1600" i="1" dirty="0"/>
              <a:t>Bir yanımda karşı koyma, bir yanımda ezilmeler. </a:t>
            </a:r>
            <a:br>
              <a:rPr lang="tr-TR" sz="1600" i="1" dirty="0"/>
            </a:br>
            <a:r>
              <a:rPr lang="tr-TR" sz="1600" i="1" dirty="0"/>
              <a:t>İkili tutkular gibi canıma okuyacak. </a:t>
            </a:r>
            <a:br>
              <a:rPr lang="tr-TR" sz="1600" i="1" dirty="0"/>
            </a:br>
            <a:r>
              <a:rPr lang="tr-TR" sz="1600" i="1" dirty="0"/>
              <a:t/>
            </a:r>
            <a:br>
              <a:rPr lang="tr-TR" sz="1600" i="1" dirty="0"/>
            </a:br>
            <a:r>
              <a:rPr lang="tr-TR" sz="1600" i="1" dirty="0"/>
              <a:t>Her şeyler devam eder bu bildiğim gidişte. </a:t>
            </a:r>
            <a:br>
              <a:rPr lang="tr-TR" sz="1600" i="1" dirty="0"/>
            </a:br>
            <a:r>
              <a:rPr lang="tr-TR" sz="1600" i="1" dirty="0"/>
              <a:t>Evli evine giderken yolcu yoluna. </a:t>
            </a:r>
            <a:br>
              <a:rPr lang="tr-TR" sz="1600" i="1" dirty="0"/>
            </a:br>
            <a:r>
              <a:rPr lang="tr-TR" sz="1600" i="1" dirty="0"/>
              <a:t>Ne rüzgarlar yapacağını yapmış ki bana </a:t>
            </a:r>
            <a:br>
              <a:rPr lang="tr-TR" sz="1600" i="1" dirty="0"/>
            </a:br>
            <a:r>
              <a:rPr lang="tr-TR" sz="1600" i="1" dirty="0"/>
              <a:t>Kırık değirmenler gibiyim, dönemiyorum işte.</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p>
        </p:txBody>
      </p:sp>
    </p:spTree>
    <p:extLst>
      <p:ext uri="{BB962C8B-B14F-4D97-AF65-F5344CB8AC3E}">
        <p14:creationId xmlns:p14="http://schemas.microsoft.com/office/powerpoint/2010/main" val="27745292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546847" cy="4005072"/>
          </a:xfrm>
        </p:spPr>
        <p:txBody>
          <a:bodyPr>
            <a:normAutofit/>
          </a:bodyPr>
          <a:lstStyle/>
          <a:p>
            <a:pPr algn="l"/>
            <a:r>
              <a:rPr lang="tr-TR" dirty="0"/>
              <a:t> </a:t>
            </a:r>
            <a:r>
              <a:rPr lang="tr-TR" dirty="0" smtClean="0"/>
              <a:t> 1950’li ve 1960’lı yıllarda güçlenen Köy Edebiyatı hareketi şiirinin önde gelen temsilcilerindendir. Şiirlerinde direnme ve umut temalarını iç içe işlemiştir. Toplumcu düşünceyi </a:t>
            </a:r>
            <a:r>
              <a:rPr lang="tr-TR" dirty="0" err="1" smtClean="0"/>
              <a:t>didaktizme</a:t>
            </a:r>
            <a:r>
              <a:rPr lang="tr-TR" dirty="0" smtClean="0"/>
              <a:t> yenik düşmeden şiirlerinde sindirmeyi başarmıştır.</a:t>
            </a:r>
          </a:p>
          <a:p>
            <a:pPr algn="l"/>
            <a:endParaRPr lang="tr-TR" dirty="0" smtClean="0"/>
          </a:p>
          <a:p>
            <a:pPr algn="l"/>
            <a:r>
              <a:rPr lang="tr-TR" b="1" dirty="0" smtClean="0"/>
              <a:t>ŞİİR: </a:t>
            </a:r>
            <a:r>
              <a:rPr lang="tr-TR" dirty="0" smtClean="0"/>
              <a:t>Ahlat Ağacı,</a:t>
            </a:r>
            <a:r>
              <a:rPr lang="tr-TR" dirty="0"/>
              <a:t> </a:t>
            </a:r>
            <a:r>
              <a:rPr lang="tr-TR" dirty="0" smtClean="0"/>
              <a:t>Karşılama,</a:t>
            </a:r>
            <a:r>
              <a:rPr lang="tr-TR" dirty="0"/>
              <a:t> </a:t>
            </a:r>
            <a:r>
              <a:rPr lang="tr-TR" dirty="0" smtClean="0"/>
              <a:t>Nisan </a:t>
            </a:r>
            <a:r>
              <a:rPr lang="tr-TR" dirty="0" err="1" smtClean="0"/>
              <a:t>Haritasi</a:t>
            </a:r>
            <a:r>
              <a:rPr lang="tr-TR" dirty="0" smtClean="0"/>
              <a:t>,</a:t>
            </a:r>
            <a:r>
              <a:rPr lang="tr-TR" dirty="0"/>
              <a:t> </a:t>
            </a:r>
            <a:r>
              <a:rPr lang="tr-TR" dirty="0" err="1" smtClean="0"/>
              <a:t>Kocakent</a:t>
            </a:r>
            <a:r>
              <a:rPr lang="tr-TR" dirty="0" smtClean="0"/>
              <a:t>,</a:t>
            </a:r>
            <a:r>
              <a:rPr lang="tr-TR" dirty="0"/>
              <a:t> </a:t>
            </a:r>
            <a:r>
              <a:rPr lang="tr-TR" dirty="0" smtClean="0"/>
              <a:t>Pıtraklı Memleket,</a:t>
            </a:r>
            <a:r>
              <a:rPr lang="tr-TR" dirty="0"/>
              <a:t> </a:t>
            </a:r>
            <a:r>
              <a:rPr lang="tr-TR" dirty="0" smtClean="0"/>
              <a:t>Gök Ekin,</a:t>
            </a:r>
            <a:r>
              <a:rPr lang="tr-TR" dirty="0"/>
              <a:t> </a:t>
            </a:r>
            <a:r>
              <a:rPr lang="tr-TR" dirty="0" smtClean="0"/>
              <a:t>Meşe </a:t>
            </a:r>
            <a:r>
              <a:rPr lang="tr-TR" dirty="0"/>
              <a:t>Seli </a:t>
            </a:r>
            <a:endParaRPr lang="tr-TR" dirty="0" smtClean="0"/>
          </a:p>
          <a:p>
            <a:pPr algn="l"/>
            <a:r>
              <a:rPr lang="tr-TR" b="1" dirty="0" smtClean="0"/>
              <a:t>ROMAN: </a:t>
            </a:r>
            <a:r>
              <a:rPr lang="tr-TR" dirty="0" smtClean="0"/>
              <a:t>Mehmetçik Mehmet </a:t>
            </a: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mehmet</a:t>
            </a:r>
            <a:r>
              <a:rPr lang="tr-TR" dirty="0">
                <a:effectLst>
                  <a:glow rad="63500">
                    <a:schemeClr val="accent3">
                      <a:satMod val="175000"/>
                      <a:alpha val="40000"/>
                    </a:schemeClr>
                  </a:glow>
                </a:effectLst>
              </a:rPr>
              <a:t> başaran</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96015" y="2020888"/>
            <a:ext cx="3380441"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4522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sim Yer Tutucusu 5"/>
          <p:cNvSpPr>
            <a:spLocks noGrp="1"/>
          </p:cNvSpPr>
          <p:nvPr>
            <p:ph type="pic" idx="1"/>
          </p:nvPr>
        </p:nvSpPr>
        <p:spPr/>
      </p:sp>
      <p:sp>
        <p:nvSpPr>
          <p:cNvPr id="7" name="Metin Yer Tutucusu 6"/>
          <p:cNvSpPr>
            <a:spLocks noGrp="1"/>
          </p:cNvSpPr>
          <p:nvPr>
            <p:ph type="body" sz="quarter" idx="13"/>
          </p:nvPr>
        </p:nvSpPr>
        <p:spPr/>
        <p:txBody>
          <a:bodyPr/>
          <a:lstStyle/>
          <a:p>
            <a:endParaRPr lang="tr-TR" dirty="0"/>
          </a:p>
        </p:txBody>
      </p:sp>
      <p:sp>
        <p:nvSpPr>
          <p:cNvPr id="5" name="Başlık 4"/>
          <p:cNvSpPr>
            <a:spLocks noGrp="1"/>
          </p:cNvSpPr>
          <p:nvPr>
            <p:ph type="title"/>
          </p:nvPr>
        </p:nvSpPr>
        <p:spPr/>
        <p:txBody>
          <a:bodyPr/>
          <a:lstStyle/>
          <a:p>
            <a:r>
              <a:rPr lang="tr-TR" dirty="0" smtClean="0">
                <a:effectLst>
                  <a:glow rad="228600">
                    <a:schemeClr val="accent3">
                      <a:satMod val="175000"/>
                      <a:alpha val="40000"/>
                    </a:schemeClr>
                  </a:glow>
                </a:effectLst>
              </a:rPr>
              <a:t>GARİP AKIMI (I. YENİ)</a:t>
            </a:r>
            <a:endParaRPr lang="tr-TR" dirty="0">
              <a:effectLst>
                <a:glow rad="228600">
                  <a:schemeClr val="accent3">
                    <a:satMod val="175000"/>
                    <a:alpha val="40000"/>
                  </a:schemeClr>
                </a:glo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694" y="2113805"/>
            <a:ext cx="5064562" cy="303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0815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marL="342900" indent="-342900" algn="l">
              <a:lnSpc>
                <a:spcPct val="80000"/>
              </a:lnSpc>
              <a:buClrTx/>
              <a:buFont typeface="Wingdings" pitchFamily="2" charset="2"/>
              <a:buChar char="Ø"/>
            </a:pPr>
            <a:r>
              <a:rPr lang="tr-TR" dirty="0">
                <a:ea typeface="Cambria Math" pitchFamily="18" charset="0"/>
                <a:cs typeface="Cambria Math" pitchFamily="18" charset="0"/>
              </a:rPr>
              <a:t>Türk şiirinde  o güne kadar </a:t>
            </a:r>
            <a:r>
              <a:rPr lang="tr-TR" dirty="0" smtClean="0">
                <a:ea typeface="Cambria Math" pitchFamily="18" charset="0"/>
                <a:cs typeface="Cambria Math" pitchFamily="18" charset="0"/>
              </a:rPr>
              <a:t>yer etmiş </a:t>
            </a:r>
            <a:r>
              <a:rPr lang="tr-TR" dirty="0">
                <a:ea typeface="Cambria Math" pitchFamily="18" charset="0"/>
                <a:cs typeface="Cambria Math" pitchFamily="18" charset="0"/>
              </a:rPr>
              <a:t>kalıp ve  anlayışlardan kurtulmak gerektiğini savunur ve biçimciliğe, duygusallığa karşı çıkıp, söyleyiş güzelliğini esas alır</a:t>
            </a:r>
            <a:r>
              <a:rPr lang="tr-TR" dirty="0" smtClean="0">
                <a:ea typeface="Cambria Math" pitchFamily="18" charset="0"/>
                <a:cs typeface="Cambria Math" pitchFamily="18" charset="0"/>
              </a:rPr>
              <a:t>.</a:t>
            </a:r>
            <a:endParaRPr lang="tr-TR" dirty="0">
              <a:ea typeface="Cambria Math" pitchFamily="18" charset="0"/>
              <a:cs typeface="Cambria Math" pitchFamily="18" charset="0"/>
            </a:endParaRPr>
          </a:p>
          <a:p>
            <a:pPr marL="342900" indent="-342900" algn="l">
              <a:lnSpc>
                <a:spcPct val="80000"/>
              </a:lnSpc>
              <a:buClrTx/>
              <a:buFont typeface="Wingdings" pitchFamily="2" charset="2"/>
              <a:buChar char="Ø"/>
            </a:pPr>
            <a:r>
              <a:rPr lang="tr-TR" dirty="0" smtClean="0">
                <a:ea typeface="Cambria Math" pitchFamily="18" charset="0"/>
                <a:cs typeface="Cambria Math" pitchFamily="18" charset="0"/>
              </a:rPr>
              <a:t>Şiirde var olan </a:t>
            </a:r>
            <a:r>
              <a:rPr lang="tr-TR" dirty="0">
                <a:ea typeface="Cambria Math" pitchFamily="18" charset="0"/>
                <a:cs typeface="Cambria Math" pitchFamily="18" charset="0"/>
              </a:rPr>
              <a:t>aşırı duygusallığa, şairaneliğe, basma kalıp söyleyişe başkaldıran şiirlerini Garip adıyla bir kitapta topladılar.</a:t>
            </a:r>
          </a:p>
          <a:p>
            <a:pPr marL="342900" indent="-342900" algn="l">
              <a:lnSpc>
                <a:spcPct val="80000"/>
              </a:lnSpc>
              <a:buClrTx/>
              <a:buFont typeface="Wingdings" pitchFamily="2" charset="2"/>
              <a:buChar char="Ø"/>
            </a:pPr>
            <a:r>
              <a:rPr lang="tr-TR" dirty="0">
                <a:ea typeface="Cambria Math" pitchFamily="18" charset="0"/>
                <a:cs typeface="Cambria Math" pitchFamily="18" charset="0"/>
              </a:rPr>
              <a:t>Şiirde her türlü kurala ve önceden belirlenmiş kalıplara karşı çıkıp kuralsızlığı kural edindiler</a:t>
            </a:r>
            <a:r>
              <a:rPr lang="tr-TR" dirty="0" smtClean="0">
                <a:ea typeface="Cambria Math" pitchFamily="18" charset="0"/>
                <a:cs typeface="Cambria Math" pitchFamily="18" charset="0"/>
              </a:rPr>
              <a:t>.</a:t>
            </a:r>
            <a:endParaRPr lang="tr-TR" dirty="0">
              <a:ea typeface="Cambria Math" pitchFamily="18" charset="0"/>
              <a:cs typeface="Cambria Math" pitchFamily="18" charset="0"/>
            </a:endParaRPr>
          </a:p>
          <a:p>
            <a:pPr marL="342900" indent="-342900" algn="l">
              <a:lnSpc>
                <a:spcPct val="80000"/>
              </a:lnSpc>
              <a:buClrTx/>
              <a:buFont typeface="Wingdings" pitchFamily="2" charset="2"/>
              <a:buChar char="Ø"/>
            </a:pPr>
            <a:r>
              <a:rPr lang="tr-TR" dirty="0">
                <a:ea typeface="Cambria Math" pitchFamily="18" charset="0"/>
                <a:cs typeface="Cambria Math" pitchFamily="18" charset="0"/>
              </a:rPr>
              <a:t>Şiirin </a:t>
            </a:r>
            <a:r>
              <a:rPr lang="tr-TR" dirty="0" smtClean="0">
                <a:ea typeface="Cambria Math" pitchFamily="18" charset="0"/>
                <a:cs typeface="Cambria Math" pitchFamily="18" charset="0"/>
              </a:rPr>
              <a:t>ölçü, uyak </a:t>
            </a:r>
            <a:r>
              <a:rPr lang="tr-TR" dirty="0">
                <a:ea typeface="Cambria Math" pitchFamily="18" charset="0"/>
                <a:cs typeface="Cambria Math" pitchFamily="18" charset="0"/>
              </a:rPr>
              <a:t>ve dörtlükle ilgisiz olduğunu</a:t>
            </a:r>
            <a:r>
              <a:rPr lang="tr-TR" dirty="0" smtClean="0">
                <a:ea typeface="Cambria Math" pitchFamily="18" charset="0"/>
                <a:cs typeface="Cambria Math" pitchFamily="18" charset="0"/>
              </a:rPr>
              <a:t>, özgür </a:t>
            </a:r>
            <a:r>
              <a:rPr lang="tr-TR" dirty="0">
                <a:ea typeface="Cambria Math" pitchFamily="18" charset="0"/>
                <a:cs typeface="Cambria Math" pitchFamily="18" charset="0"/>
              </a:rPr>
              <a:t>yazılması gerektiğini savundular</a:t>
            </a:r>
            <a:r>
              <a:rPr lang="tr-TR" dirty="0" smtClean="0">
                <a:ea typeface="Cambria Math" pitchFamily="18" charset="0"/>
                <a:cs typeface="Cambria Math" pitchFamily="18" charset="0"/>
              </a:rPr>
              <a:t>.</a:t>
            </a:r>
            <a:endParaRPr lang="tr-TR" dirty="0">
              <a:ea typeface="Cambria Math" pitchFamily="18" charset="0"/>
              <a:cs typeface="Cambria Math" pitchFamily="18" charset="0"/>
            </a:endParaRPr>
          </a:p>
          <a:p>
            <a:pPr marL="342900" indent="-342900" algn="l">
              <a:lnSpc>
                <a:spcPct val="80000"/>
              </a:lnSpc>
              <a:buClrTx/>
              <a:buFont typeface="Wingdings" pitchFamily="2" charset="2"/>
              <a:buChar char="Ø"/>
            </a:pPr>
            <a:r>
              <a:rPr lang="tr-TR" dirty="0">
                <a:ea typeface="Cambria Math" pitchFamily="18" charset="0"/>
                <a:cs typeface="Cambria Math" pitchFamily="18" charset="0"/>
              </a:rPr>
              <a:t>Konuşma dilini şiire dahil ettiler</a:t>
            </a:r>
            <a:r>
              <a:rPr lang="tr-TR" dirty="0" smtClean="0">
                <a:ea typeface="Cambria Math" pitchFamily="18" charset="0"/>
                <a:cs typeface="Cambria Math" pitchFamily="18" charset="0"/>
              </a:rPr>
              <a:t>.</a:t>
            </a:r>
          </a:p>
          <a:p>
            <a:pPr marL="342900" indent="-342900" algn="l">
              <a:buClrTx/>
              <a:buFont typeface="Wingdings" pitchFamily="2" charset="2"/>
              <a:buChar char="Ø"/>
            </a:pPr>
            <a:r>
              <a:rPr lang="tr-TR" dirty="0">
                <a:ea typeface="Cambria Math" pitchFamily="18" charset="0"/>
                <a:cs typeface="Cambria Math" pitchFamily="18" charset="0"/>
              </a:rPr>
              <a:t>Şiirde bütün güzelliğini benimsediler.</a:t>
            </a:r>
          </a:p>
          <a:p>
            <a:pPr marL="342900" indent="-342900" algn="l">
              <a:buClrTx/>
              <a:buFont typeface="Wingdings" pitchFamily="2" charset="2"/>
              <a:buChar char="Ø"/>
            </a:pPr>
            <a:r>
              <a:rPr lang="tr-TR" dirty="0">
                <a:ea typeface="Cambria Math" pitchFamily="18" charset="0"/>
                <a:cs typeface="Cambria Math" pitchFamily="18" charset="0"/>
              </a:rPr>
              <a:t>Şiirin düşünce ve zekadan güç alarak yaşama sevincini anlatması gerektiğini söylediler.</a:t>
            </a:r>
          </a:p>
          <a:p>
            <a:pPr marL="342900" indent="-342900" algn="l">
              <a:lnSpc>
                <a:spcPct val="80000"/>
              </a:lnSpc>
              <a:buClrTx/>
              <a:buFont typeface="Wingdings" pitchFamily="2" charset="2"/>
              <a:buChar char="Ø"/>
            </a:pPr>
            <a:endParaRPr lang="tr-TR" dirty="0">
              <a:ea typeface="Cambria Math" pitchFamily="18" charset="0"/>
              <a:cs typeface="Cambria Math" pitchFamily="18" charset="0"/>
            </a:endParaRPr>
          </a:p>
        </p:txBody>
      </p:sp>
      <p:sp>
        <p:nvSpPr>
          <p:cNvPr id="8" name="Başlık 7"/>
          <p:cNvSpPr>
            <a:spLocks noGrp="1"/>
          </p:cNvSpPr>
          <p:nvPr>
            <p:ph type="title"/>
          </p:nvPr>
        </p:nvSpPr>
        <p:spPr/>
        <p:txBody>
          <a:bodyPr/>
          <a:lstStyle/>
          <a:p>
            <a:r>
              <a:rPr lang="tr-TR" dirty="0" err="1">
                <a:effectLst>
                  <a:glow rad="2286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40249304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4690864" cy="4005072"/>
          </a:xfrm>
        </p:spPr>
        <p:txBody>
          <a:bodyPr>
            <a:noAutofit/>
          </a:bodyPr>
          <a:lstStyle/>
          <a:p>
            <a:pPr marL="342900" indent="-342900" algn="l">
              <a:buClrTx/>
              <a:buFont typeface="Wingdings" pitchFamily="2" charset="2"/>
              <a:buChar char="Ø"/>
            </a:pPr>
            <a:r>
              <a:rPr lang="tr-TR" dirty="0">
                <a:ea typeface="Cambria Math" pitchFamily="18" charset="0"/>
                <a:cs typeface="Cambria Math" pitchFamily="18" charset="0"/>
              </a:rPr>
              <a:t>Dilin sanatlardan arındırılmış olarak doğal biçimde kullanılması gerektiğini savundular</a:t>
            </a:r>
            <a:r>
              <a:rPr lang="tr-TR" dirty="0" smtClean="0">
                <a:ea typeface="Cambria Math" pitchFamily="18" charset="0"/>
                <a:cs typeface="Cambria Math" pitchFamily="18" charset="0"/>
              </a:rPr>
              <a:t>.</a:t>
            </a:r>
          </a:p>
          <a:p>
            <a:pPr marL="342900" indent="-342900" algn="l">
              <a:buClrTx/>
              <a:buFont typeface="Wingdings" pitchFamily="2" charset="2"/>
              <a:buChar char="Ø"/>
            </a:pPr>
            <a:r>
              <a:rPr lang="tr-TR" dirty="0" smtClean="0">
                <a:ea typeface="Cambria Math" pitchFamily="18" charset="0"/>
                <a:cs typeface="Cambria Math" pitchFamily="18" charset="0"/>
              </a:rPr>
              <a:t>Şiirde </a:t>
            </a:r>
            <a:r>
              <a:rPr lang="tr-TR" dirty="0">
                <a:ea typeface="Cambria Math" pitchFamily="18" charset="0"/>
                <a:cs typeface="Cambria Math" pitchFamily="18" charset="0"/>
              </a:rPr>
              <a:t>toplumsal aksaklıkları eleştirdiler</a:t>
            </a:r>
            <a:r>
              <a:rPr lang="tr-TR" dirty="0" smtClean="0">
                <a:ea typeface="Cambria Math" pitchFamily="18" charset="0"/>
                <a:cs typeface="Cambria Math" pitchFamily="18" charset="0"/>
              </a:rPr>
              <a:t>.</a:t>
            </a:r>
            <a:endParaRPr lang="tr-TR" dirty="0">
              <a:ea typeface="Cambria Math" pitchFamily="18" charset="0"/>
              <a:cs typeface="Cambria Math" pitchFamily="18" charset="0"/>
            </a:endParaRPr>
          </a:p>
          <a:p>
            <a:pPr marL="342900" indent="-342900" algn="l">
              <a:buClrTx/>
              <a:buFont typeface="Wingdings" pitchFamily="2" charset="2"/>
              <a:buChar char="Ø"/>
            </a:pPr>
            <a:r>
              <a:rPr lang="tr-TR" dirty="0">
                <a:ea typeface="Cambria Math" pitchFamily="18" charset="0"/>
                <a:cs typeface="Cambria Math" pitchFamily="18" charset="0"/>
              </a:rPr>
              <a:t>Şiirde mizaha yer verdiler.</a:t>
            </a:r>
          </a:p>
          <a:p>
            <a:pPr marL="342900" indent="-342900" algn="l">
              <a:lnSpc>
                <a:spcPct val="90000"/>
              </a:lnSpc>
              <a:buClrTx/>
              <a:buFont typeface="Wingdings" pitchFamily="2" charset="2"/>
              <a:buChar char="Ø"/>
            </a:pPr>
            <a:r>
              <a:rPr lang="tr-TR" dirty="0">
                <a:ea typeface="Cambria Math" pitchFamily="18" charset="0"/>
                <a:cs typeface="Cambria Math" pitchFamily="18" charset="0"/>
              </a:rPr>
              <a:t>Şiirde ölçüyü bırakıp serbest şiir yazma yoluna gittiler</a:t>
            </a:r>
            <a:r>
              <a:rPr lang="tr-TR" dirty="0" smtClean="0">
                <a:ea typeface="Cambria Math" pitchFamily="18" charset="0"/>
                <a:cs typeface="Cambria Math" pitchFamily="18" charset="0"/>
              </a:rPr>
              <a:t>.</a:t>
            </a:r>
            <a:endParaRPr lang="tr-TR" dirty="0">
              <a:ea typeface="Cambria Math" pitchFamily="18" charset="0"/>
              <a:cs typeface="Cambria Math" pitchFamily="18" charset="0"/>
            </a:endParaRPr>
          </a:p>
          <a:p>
            <a:pPr marL="342900" indent="-342900" algn="l">
              <a:lnSpc>
                <a:spcPct val="90000"/>
              </a:lnSpc>
              <a:buClrTx/>
              <a:buFont typeface="Wingdings" pitchFamily="2" charset="2"/>
              <a:buChar char="Ø"/>
            </a:pPr>
            <a:r>
              <a:rPr lang="tr-TR" dirty="0">
                <a:ea typeface="Cambria Math" pitchFamily="18" charset="0"/>
                <a:cs typeface="Cambria Math" pitchFamily="18" charset="0"/>
              </a:rPr>
              <a:t>Uyağı şiir için gerekli olmayı çıkardılar</a:t>
            </a:r>
            <a:r>
              <a:rPr lang="tr-TR" dirty="0" smtClean="0">
                <a:ea typeface="Cambria Math" pitchFamily="18" charset="0"/>
                <a:cs typeface="Cambria Math" pitchFamily="18" charset="0"/>
              </a:rPr>
              <a:t>.</a:t>
            </a:r>
            <a:endParaRPr lang="tr-TR" dirty="0">
              <a:ea typeface="Cambria Math" pitchFamily="18" charset="0"/>
              <a:cs typeface="Cambria Math" pitchFamily="18" charset="0"/>
            </a:endParaRPr>
          </a:p>
          <a:p>
            <a:pPr marL="342900" indent="-342900" algn="l">
              <a:lnSpc>
                <a:spcPct val="90000"/>
              </a:lnSpc>
              <a:buClrTx/>
              <a:buFont typeface="Wingdings" pitchFamily="2" charset="2"/>
              <a:buChar char="Ø"/>
            </a:pPr>
            <a:r>
              <a:rPr lang="tr-TR" dirty="0" smtClean="0">
                <a:ea typeface="Cambria Math" pitchFamily="18" charset="0"/>
                <a:cs typeface="Cambria Math" pitchFamily="18" charset="0"/>
              </a:rPr>
              <a:t>Her şeyi </a:t>
            </a:r>
            <a:r>
              <a:rPr lang="tr-TR" dirty="0">
                <a:ea typeface="Cambria Math" pitchFamily="18" charset="0"/>
                <a:cs typeface="Cambria Math" pitchFamily="18" charset="0"/>
              </a:rPr>
              <a:t>şiirin konusu haline getirdiler</a:t>
            </a:r>
            <a:r>
              <a:rPr lang="tr-TR" dirty="0" smtClean="0">
                <a:ea typeface="Cambria Math" pitchFamily="18" charset="0"/>
                <a:cs typeface="Cambria Math" pitchFamily="18" charset="0"/>
              </a:rPr>
              <a:t>.</a:t>
            </a:r>
            <a:endParaRPr lang="tr-TR" dirty="0">
              <a:ea typeface="Cambria Math" pitchFamily="18" charset="0"/>
              <a:cs typeface="Cambria Math" pitchFamily="18" charset="0"/>
            </a:endParaRPr>
          </a:p>
          <a:p>
            <a:pPr marL="342900" indent="-342900" algn="l">
              <a:lnSpc>
                <a:spcPct val="90000"/>
              </a:lnSpc>
              <a:buClrTx/>
              <a:buFont typeface="Wingdings" pitchFamily="2" charset="2"/>
              <a:buChar char="Ø"/>
            </a:pPr>
            <a:r>
              <a:rPr lang="tr-TR" dirty="0">
                <a:ea typeface="Cambria Math" pitchFamily="18" charset="0"/>
                <a:cs typeface="Cambria Math" pitchFamily="18" charset="0"/>
              </a:rPr>
              <a:t>Her türlü sözcüğün şiirde kullanılmasını savundular, böylece gündelik küçük sorunlar, halktan kişiler, sokak şiiri haline girdi.</a:t>
            </a:r>
          </a:p>
          <a:p>
            <a:pPr marL="342900" indent="-342900" algn="l">
              <a:buClrTx/>
              <a:buFont typeface="Wingdings" pitchFamily="2" charset="2"/>
              <a:buChar char="Ø"/>
            </a:pPr>
            <a:endParaRPr lang="tr-TR" dirty="0"/>
          </a:p>
        </p:txBody>
      </p:sp>
      <p:sp>
        <p:nvSpPr>
          <p:cNvPr id="4" name="Başlık 3"/>
          <p:cNvSpPr>
            <a:spLocks noGrp="1"/>
          </p:cNvSpPr>
          <p:nvPr>
            <p:ph type="title"/>
          </p:nvPr>
        </p:nvSpPr>
        <p:spPr/>
        <p:txBody>
          <a:bodyPr/>
          <a:lstStyle/>
          <a:p>
            <a:r>
              <a:rPr lang="tr-TR" dirty="0" err="1">
                <a:effectLst>
                  <a:glow rad="228600">
                    <a:schemeClr val="accent3">
                      <a:satMod val="175000"/>
                      <a:alpha val="40000"/>
                    </a:schemeClr>
                  </a:glow>
                </a:effectLst>
              </a:rPr>
              <a:t>Özellİklerİ</a:t>
            </a:r>
            <a:endParaRPr lang="tr-TR" dirty="0"/>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22936" y="2276872"/>
            <a:ext cx="268909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8437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762871" cy="4005072"/>
          </a:xfrm>
        </p:spPr>
        <p:txBody>
          <a:bodyPr/>
          <a:lstStyle/>
          <a:p>
            <a:pPr algn="l"/>
            <a:r>
              <a:rPr lang="tr-TR" dirty="0" smtClean="0"/>
              <a:t>  İlk şiirlerini Varlık dergisinde yayımlamıştır.</a:t>
            </a:r>
          </a:p>
          <a:p>
            <a:pPr algn="l"/>
            <a:r>
              <a:rPr lang="tr-TR" dirty="0"/>
              <a:t> </a:t>
            </a:r>
            <a:r>
              <a:rPr lang="tr-TR" dirty="0" smtClean="0"/>
              <a:t> Aruzu çok iyi bilen, hece şiirinin özelliklerini kavramış, çocukluk anılarını, aşk, özlem temalarını, uç bir duyarlılığa götüren genç bir şairdir.</a:t>
            </a:r>
          </a:p>
          <a:p>
            <a:pPr algn="l"/>
            <a:r>
              <a:rPr lang="tr-TR" dirty="0"/>
              <a:t> </a:t>
            </a:r>
            <a:r>
              <a:rPr lang="tr-TR" dirty="0" smtClean="0"/>
              <a:t> Ahmet Muhip </a:t>
            </a:r>
            <a:r>
              <a:rPr lang="tr-TR" dirty="0" err="1" smtClean="0"/>
              <a:t>Dıranas</a:t>
            </a:r>
            <a:r>
              <a:rPr lang="tr-TR" dirty="0" smtClean="0"/>
              <a:t>, Ahmet Hamdi Tanpınar ve Fransız simgeci şairlerden izler taşıyan ölçü ve uyağın çok iyi kullanıldığı, müzik ögelerinin belirgin olduğu şiirler yazmıştır.</a:t>
            </a:r>
          </a:p>
          <a:p>
            <a:pPr algn="l"/>
            <a:r>
              <a:rPr lang="tr-TR" dirty="0"/>
              <a:t> </a:t>
            </a:r>
            <a:r>
              <a:rPr lang="tr-TR" dirty="0" smtClean="0"/>
              <a:t> </a:t>
            </a:r>
            <a:r>
              <a:rPr lang="tr-TR" dirty="0" smtClean="0">
                <a:solidFill>
                  <a:srgbClr val="7030A0"/>
                </a:solidFill>
              </a:rPr>
              <a:t>«Vazgeçemediğim» </a:t>
            </a:r>
            <a:r>
              <a:rPr lang="tr-TR" dirty="0" smtClean="0"/>
              <a:t>den başlayarak şiirini değiştirmeye başladı. </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ORHAN VELİ KANIK</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90258" y="2020888"/>
            <a:ext cx="267017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7386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ŞİİR: </a:t>
            </a:r>
            <a:r>
              <a:rPr lang="tr-TR" dirty="0" smtClean="0"/>
              <a:t>Garip, Vazgeçemediğim,</a:t>
            </a:r>
            <a:r>
              <a:rPr lang="tr-TR" dirty="0"/>
              <a:t> </a:t>
            </a:r>
            <a:r>
              <a:rPr lang="tr-TR" dirty="0" smtClean="0"/>
              <a:t>Destan Gibi,</a:t>
            </a:r>
            <a:r>
              <a:rPr lang="tr-TR" dirty="0"/>
              <a:t> </a:t>
            </a:r>
          </a:p>
          <a:p>
            <a:pPr algn="l"/>
            <a:r>
              <a:rPr lang="tr-TR" dirty="0" smtClean="0"/>
              <a:t>Yenisi,</a:t>
            </a:r>
            <a:r>
              <a:rPr lang="tr-TR" dirty="0"/>
              <a:t> </a:t>
            </a:r>
            <a:r>
              <a:rPr lang="tr-TR" dirty="0" smtClean="0"/>
              <a:t>Karşı, Bütün Şiirleri</a:t>
            </a:r>
            <a:r>
              <a:rPr lang="tr-TR" dirty="0"/>
              <a:t> </a:t>
            </a:r>
          </a:p>
          <a:p>
            <a:pPr algn="l"/>
            <a:r>
              <a:rPr lang="tr-TR" b="1" dirty="0"/>
              <a:t>DÜZ </a:t>
            </a:r>
            <a:r>
              <a:rPr lang="tr-TR" b="1" dirty="0" smtClean="0"/>
              <a:t>YAZI: </a:t>
            </a:r>
            <a:r>
              <a:rPr lang="tr-TR" dirty="0" smtClean="0"/>
              <a:t>La </a:t>
            </a:r>
            <a:r>
              <a:rPr lang="tr-TR" dirty="0" err="1" smtClean="0"/>
              <a:t>Fontaine’nin</a:t>
            </a:r>
            <a:r>
              <a:rPr lang="tr-TR" dirty="0" smtClean="0"/>
              <a:t> Masalları, Nasrettin Hoca Hikayeleri, Nesir Yazıları, Denize Doğru</a:t>
            </a:r>
            <a:endParaRPr lang="tr-TR" dirty="0"/>
          </a:p>
        </p:txBody>
      </p:sp>
      <p:sp>
        <p:nvSpPr>
          <p:cNvPr id="3" name="İçerik Yer Tutucusu 2"/>
          <p:cNvSpPr>
            <a:spLocks noGrp="1"/>
          </p:cNvSpPr>
          <p:nvPr>
            <p:ph sz="quarter" idx="14"/>
          </p:nvPr>
        </p:nvSpPr>
        <p:spPr/>
        <p:txBody>
          <a:bodyPr>
            <a:normAutofit fontScale="70000" lnSpcReduction="20000"/>
          </a:bodyPr>
          <a:lstStyle/>
          <a:p>
            <a:r>
              <a:rPr lang="tr-TR" b="1" i="1" dirty="0" smtClean="0"/>
              <a:t>Kitabe-i </a:t>
            </a:r>
            <a:r>
              <a:rPr lang="tr-TR" b="1" i="1" dirty="0" err="1" smtClean="0"/>
              <a:t>Seng</a:t>
            </a:r>
            <a:r>
              <a:rPr lang="tr-TR" b="1" i="1" dirty="0" smtClean="0"/>
              <a:t>-i Mezar</a:t>
            </a:r>
          </a:p>
          <a:p>
            <a:r>
              <a:rPr lang="tr-TR" i="1" dirty="0" smtClean="0"/>
              <a:t>Hiçbir şeyden çekmedi dünyada </a:t>
            </a:r>
            <a:br>
              <a:rPr lang="tr-TR" i="1" dirty="0" smtClean="0"/>
            </a:br>
            <a:r>
              <a:rPr lang="tr-TR" i="1" dirty="0" smtClean="0"/>
              <a:t>Nasırdan çektiği kadar; </a:t>
            </a:r>
            <a:br>
              <a:rPr lang="tr-TR" i="1" dirty="0" smtClean="0"/>
            </a:br>
            <a:r>
              <a:rPr lang="tr-TR" i="1" dirty="0" smtClean="0"/>
              <a:t>Hatta çirkin yaratıldığından bile </a:t>
            </a:r>
            <a:br>
              <a:rPr lang="tr-TR" i="1" dirty="0" smtClean="0"/>
            </a:br>
            <a:r>
              <a:rPr lang="tr-TR" i="1" dirty="0" smtClean="0"/>
              <a:t>O kadar müteessir değildi; </a:t>
            </a:r>
            <a:br>
              <a:rPr lang="tr-TR" i="1" dirty="0" smtClean="0"/>
            </a:br>
            <a:r>
              <a:rPr lang="tr-TR" i="1" dirty="0" smtClean="0"/>
              <a:t>Kundurası vurmadığı zamanlarda </a:t>
            </a:r>
            <a:br>
              <a:rPr lang="tr-TR" i="1" dirty="0" smtClean="0"/>
            </a:br>
            <a:r>
              <a:rPr lang="tr-TR" i="1" dirty="0" smtClean="0"/>
              <a:t>Anmazdı ama Allah’ın adını, </a:t>
            </a:r>
            <a:br>
              <a:rPr lang="tr-TR" i="1" dirty="0" smtClean="0"/>
            </a:br>
            <a:r>
              <a:rPr lang="tr-TR" i="1" dirty="0" smtClean="0"/>
              <a:t>Günahkar da sayılmazdı. </a:t>
            </a:r>
            <a:br>
              <a:rPr lang="tr-TR" i="1" dirty="0" smtClean="0"/>
            </a:br>
            <a:r>
              <a:rPr lang="tr-TR" i="1" dirty="0" smtClean="0"/>
              <a:t/>
            </a:r>
            <a:br>
              <a:rPr lang="tr-TR" i="1" dirty="0" smtClean="0"/>
            </a:br>
            <a:r>
              <a:rPr lang="tr-TR" i="1" dirty="0" smtClean="0"/>
              <a:t>Yazık oldu Süleyman Efendi’ye.</a:t>
            </a:r>
            <a:br>
              <a:rPr lang="tr-TR" i="1" dirty="0" smtClean="0"/>
            </a:br>
            <a:r>
              <a:rPr lang="tr-TR" i="1" dirty="0" smtClean="0"/>
              <a:t/>
            </a:r>
            <a:br>
              <a:rPr lang="tr-TR" i="1" dirty="0" smtClean="0"/>
            </a:br>
            <a:r>
              <a:rPr lang="tr-TR" i="1" dirty="0" smtClean="0"/>
              <a:t/>
            </a:r>
            <a:br>
              <a:rPr lang="tr-TR" i="1" dirty="0" smtClean="0"/>
            </a:br>
            <a:r>
              <a:rPr lang="tr-TR" i="1" dirty="0" smtClean="0"/>
              <a:t>Mesele falan değildi öyle,</a:t>
            </a:r>
            <a:br>
              <a:rPr lang="tr-TR" i="1" dirty="0" smtClean="0"/>
            </a:br>
            <a:r>
              <a:rPr lang="tr-TR" i="1" dirty="0" err="1" smtClean="0"/>
              <a:t>To</a:t>
            </a:r>
            <a:r>
              <a:rPr lang="tr-TR" i="1" dirty="0" smtClean="0"/>
              <a:t> be </a:t>
            </a:r>
            <a:r>
              <a:rPr lang="tr-TR" i="1" dirty="0" err="1" smtClean="0"/>
              <a:t>or</a:t>
            </a:r>
            <a:r>
              <a:rPr lang="tr-TR" i="1" dirty="0" smtClean="0"/>
              <a:t> not </a:t>
            </a:r>
            <a:r>
              <a:rPr lang="tr-TR" i="1" dirty="0" err="1" smtClean="0"/>
              <a:t>to</a:t>
            </a:r>
            <a:r>
              <a:rPr lang="tr-TR" i="1" dirty="0" smtClean="0"/>
              <a:t> be kendisi için;</a:t>
            </a:r>
            <a:br>
              <a:rPr lang="tr-TR" i="1" dirty="0" smtClean="0"/>
            </a:br>
            <a:r>
              <a:rPr lang="tr-TR" i="1" dirty="0" smtClean="0"/>
              <a:t>Bir aksam uyudu;</a:t>
            </a:r>
            <a:br>
              <a:rPr lang="tr-TR" i="1" dirty="0" smtClean="0"/>
            </a:br>
            <a:r>
              <a:rPr lang="tr-TR" i="1" dirty="0" smtClean="0"/>
              <a:t>Uyanmayıverdi.</a:t>
            </a:r>
            <a:br>
              <a:rPr lang="tr-TR" i="1" dirty="0" smtClean="0"/>
            </a:br>
            <a:r>
              <a:rPr lang="tr-TR" i="1" dirty="0" smtClean="0"/>
              <a:t>Aldılar, götürdüler.</a:t>
            </a:r>
            <a:br>
              <a:rPr lang="tr-TR" i="1" dirty="0" smtClean="0"/>
            </a:br>
            <a:r>
              <a:rPr lang="tr-TR" i="1" dirty="0" smtClean="0"/>
              <a:t>Yıkandı, namazı kilindi, gömüldü.</a:t>
            </a:r>
            <a:br>
              <a:rPr lang="tr-TR" i="1" dirty="0" smtClean="0"/>
            </a:br>
            <a:r>
              <a:rPr lang="tr-TR" i="1" dirty="0" smtClean="0"/>
              <a:t>Duyarlarsa olduğunu alacaklılar</a:t>
            </a:r>
            <a:br>
              <a:rPr lang="tr-TR" i="1" dirty="0" smtClean="0"/>
            </a:br>
            <a:r>
              <a:rPr lang="tr-TR" i="1" dirty="0" smtClean="0"/>
              <a:t>Haklarını helal ederler elbet.</a:t>
            </a:r>
            <a:br>
              <a:rPr lang="tr-TR" i="1" dirty="0" smtClean="0"/>
            </a:br>
            <a:r>
              <a:rPr lang="tr-TR" i="1" dirty="0" smtClean="0"/>
              <a:t>Alacağına gelince...</a:t>
            </a:r>
            <a:br>
              <a:rPr lang="tr-TR" i="1" dirty="0" smtClean="0"/>
            </a:br>
            <a:r>
              <a:rPr lang="tr-TR" i="1" dirty="0" smtClean="0"/>
              <a:t>Alacağı yoktu zaten rahmetlinin.</a:t>
            </a:r>
            <a:endParaRPr lang="tr-TR" i="1"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7990181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050904" cy="4432512"/>
          </a:xfrm>
        </p:spPr>
        <p:txBody>
          <a:bodyPr>
            <a:normAutofit fontScale="92500" lnSpcReduction="10000"/>
          </a:bodyPr>
          <a:lstStyle/>
          <a:p>
            <a:pPr algn="l"/>
            <a:r>
              <a:rPr lang="tr-TR" dirty="0" smtClean="0"/>
              <a:t>  İlk şiirlerinde </a:t>
            </a:r>
            <a:r>
              <a:rPr lang="tr-TR" dirty="0" err="1" smtClean="0"/>
              <a:t>hececilerin</a:t>
            </a:r>
            <a:r>
              <a:rPr lang="tr-TR" dirty="0" smtClean="0"/>
              <a:t> biçim ve tema özelliklerini benimsemiştir.</a:t>
            </a:r>
            <a:endParaRPr lang="tr-TR" dirty="0"/>
          </a:p>
          <a:p>
            <a:pPr algn="l"/>
            <a:r>
              <a:rPr lang="tr-TR" dirty="0" smtClean="0"/>
              <a:t>  Şiirlerinde </a:t>
            </a:r>
            <a:r>
              <a:rPr lang="tr-TR" dirty="0"/>
              <a:t>toplumsal gerçekliği </a:t>
            </a:r>
            <a:r>
              <a:rPr lang="tr-TR" dirty="0" smtClean="0"/>
              <a:t>inceler.</a:t>
            </a:r>
            <a:r>
              <a:rPr lang="tr-TR" dirty="0"/>
              <a:t> </a:t>
            </a:r>
            <a:r>
              <a:rPr lang="tr-TR" dirty="0" smtClean="0"/>
              <a:t>İlk </a:t>
            </a:r>
            <a:r>
              <a:rPr lang="tr-TR" dirty="0"/>
              <a:t>şiirlerindeki romantizmden sıyrılarak duygulardan çok aklın egemenliğine, güzel günlerin özlemine bırakır</a:t>
            </a:r>
            <a:r>
              <a:rPr lang="tr-TR" dirty="0" smtClean="0"/>
              <a:t>. </a:t>
            </a:r>
            <a:endParaRPr lang="tr-TR" dirty="0"/>
          </a:p>
          <a:p>
            <a:pPr algn="l"/>
            <a:r>
              <a:rPr lang="tr-TR" dirty="0" smtClean="0"/>
              <a:t>  Söz </a:t>
            </a:r>
            <a:r>
              <a:rPr lang="tr-TR" dirty="0"/>
              <a:t>oyunlarından arınmış, yalın bir dili vardır. Düz yazılarında ise yoğun bir düşünce, şiirsel, esprili, özlü bir dili vardır</a:t>
            </a:r>
            <a:r>
              <a:rPr lang="tr-TR" dirty="0" smtClean="0"/>
              <a:t>.</a:t>
            </a:r>
          </a:p>
          <a:p>
            <a:pPr algn="l"/>
            <a:r>
              <a:rPr lang="tr-TR" dirty="0" smtClean="0"/>
              <a:t>  Sonraları, felsefeye bile öncülük edebilecek, biçim yönünden kusursuz, anlam yönünden okudukça derinleşen bir şiire ulaşmıştır.</a:t>
            </a:r>
            <a:endParaRPr lang="tr-TR" dirty="0"/>
          </a:p>
          <a:p>
            <a:pPr algn="l"/>
            <a:r>
              <a:rPr lang="tr-TR" dirty="0" smtClean="0"/>
              <a:t>  Fıkra</a:t>
            </a:r>
            <a:r>
              <a:rPr lang="tr-TR" dirty="0"/>
              <a:t>, makale, gezi, roman, tiyatro, çeviri ve şiir yazmıştır.</a:t>
            </a:r>
          </a:p>
          <a:p>
            <a:pPr algn="l"/>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melİh</a:t>
            </a:r>
            <a:r>
              <a:rPr lang="tr-TR" dirty="0" smtClean="0">
                <a:effectLst>
                  <a:glow rad="63500">
                    <a:schemeClr val="accent3">
                      <a:satMod val="175000"/>
                      <a:alpha val="40000"/>
                    </a:schemeClr>
                  </a:glow>
                </a:effectLst>
              </a:rPr>
              <a:t> </a:t>
            </a:r>
            <a:r>
              <a:rPr lang="tr-TR" dirty="0" err="1">
                <a:effectLst>
                  <a:glow rad="63500">
                    <a:schemeClr val="accent3">
                      <a:satMod val="175000"/>
                      <a:alpha val="40000"/>
                    </a:schemeClr>
                  </a:glow>
                </a:effectLst>
              </a:rPr>
              <a:t>cevdet</a:t>
            </a:r>
            <a:r>
              <a:rPr lang="tr-TR" dirty="0">
                <a:effectLst>
                  <a:glow rad="63500">
                    <a:schemeClr val="accent3">
                      <a:satMod val="175000"/>
                      <a:alpha val="40000"/>
                    </a:schemeClr>
                  </a:glow>
                </a:effectLst>
              </a:rPr>
              <a:t> </a:t>
            </a:r>
            <a:r>
              <a:rPr lang="tr-TR" dirty="0" err="1">
                <a:effectLst>
                  <a:glow rad="63500">
                    <a:schemeClr val="accent3">
                      <a:satMod val="175000"/>
                      <a:alpha val="40000"/>
                    </a:schemeClr>
                  </a:glow>
                </a:effectLst>
              </a:rPr>
              <a:t>anday</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41764" y="2238524"/>
            <a:ext cx="3350716" cy="335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2497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ŞİİR: </a:t>
            </a:r>
            <a:r>
              <a:rPr lang="tr-TR" sz="1800" dirty="0" smtClean="0"/>
              <a:t>Garip, Rahatı </a:t>
            </a:r>
            <a:r>
              <a:rPr lang="tr-TR" sz="1800" dirty="0"/>
              <a:t>Kaçan </a:t>
            </a:r>
            <a:r>
              <a:rPr lang="tr-TR" sz="1800" dirty="0" smtClean="0"/>
              <a:t>Ağaç, </a:t>
            </a:r>
            <a:endParaRPr lang="tr-TR" sz="1800" dirty="0"/>
          </a:p>
          <a:p>
            <a:pPr algn="l"/>
            <a:r>
              <a:rPr lang="tr-TR" sz="1800" dirty="0" smtClean="0"/>
              <a:t>Telgrafhane, Yan yana, Kolları </a:t>
            </a:r>
            <a:r>
              <a:rPr lang="tr-TR" sz="1800" dirty="0"/>
              <a:t>Bağlı </a:t>
            </a:r>
            <a:r>
              <a:rPr lang="tr-TR" sz="1800" dirty="0" err="1" smtClean="0"/>
              <a:t>Odysseus</a:t>
            </a:r>
            <a:r>
              <a:rPr lang="tr-TR" sz="1800" dirty="0" smtClean="0"/>
              <a:t>, Göçebe </a:t>
            </a:r>
            <a:r>
              <a:rPr lang="tr-TR" sz="1800" dirty="0"/>
              <a:t>Denizin </a:t>
            </a:r>
            <a:r>
              <a:rPr lang="tr-TR" sz="1800" dirty="0" smtClean="0"/>
              <a:t>Üstünde, Teknenin Ölümü, Sözcükler, Ölümsüzlük </a:t>
            </a:r>
            <a:r>
              <a:rPr lang="tr-TR" sz="1800" dirty="0"/>
              <a:t>Ardında </a:t>
            </a:r>
            <a:r>
              <a:rPr lang="tr-TR" sz="1800" dirty="0" smtClean="0"/>
              <a:t>Gılgamış, Tanıdık Dünya, Güneşte, Yağmurun Altında, Yalan, Şinanay, Tohum, Tek Başına, Anı</a:t>
            </a:r>
            <a:endParaRPr lang="tr-TR" sz="1800" dirty="0"/>
          </a:p>
          <a:p>
            <a:pPr algn="l"/>
            <a:r>
              <a:rPr lang="tr-TR" sz="1800" b="1" dirty="0" smtClean="0">
                <a:solidFill>
                  <a:srgbClr val="000000"/>
                </a:solidFill>
              </a:rPr>
              <a:t>ROMAN:</a:t>
            </a:r>
            <a:endParaRPr lang="tr-TR" sz="1800" b="1" dirty="0">
              <a:solidFill>
                <a:srgbClr val="000000"/>
              </a:solidFill>
            </a:endParaRPr>
          </a:p>
          <a:p>
            <a:pPr algn="l"/>
            <a:r>
              <a:rPr lang="tr-TR" sz="1800" dirty="0"/>
              <a:t>Zifaftan </a:t>
            </a:r>
            <a:r>
              <a:rPr lang="tr-TR" sz="1800" dirty="0" smtClean="0"/>
              <a:t>Önce, Yağmurlu Sokak, Dullar Çıkmazı, Bir </a:t>
            </a:r>
            <a:r>
              <a:rPr lang="tr-TR" sz="1800" dirty="0"/>
              <a:t>Gecede Üç </a:t>
            </a:r>
            <a:r>
              <a:rPr lang="tr-TR" sz="1800" dirty="0" smtClean="0"/>
              <a:t>Erkek, Aylaklar</a:t>
            </a:r>
            <a:r>
              <a:rPr lang="tr-TR" sz="1800" dirty="0" smtClean="0">
                <a:solidFill>
                  <a:srgbClr val="0B0080"/>
                </a:solidFill>
              </a:rPr>
              <a:t>,</a:t>
            </a:r>
            <a:r>
              <a:rPr lang="tr-TR" sz="1800" dirty="0"/>
              <a:t> </a:t>
            </a:r>
            <a:r>
              <a:rPr lang="tr-TR" sz="1800" dirty="0" smtClean="0"/>
              <a:t>Gizli Emir, İsa'nın Güncesi, Raziye</a:t>
            </a:r>
            <a:endParaRPr lang="tr-TR" sz="1800" dirty="0"/>
          </a:p>
          <a:p>
            <a:pPr algn="l"/>
            <a:r>
              <a:rPr lang="tr-TR" sz="1800" b="1" dirty="0" smtClean="0">
                <a:solidFill>
                  <a:srgbClr val="000000"/>
                </a:solidFill>
              </a:rPr>
              <a:t>OYUN: </a:t>
            </a:r>
            <a:r>
              <a:rPr lang="tr-TR" sz="1800" dirty="0" smtClean="0"/>
              <a:t>İçerdekiler, Mikadonun Çöpleri,</a:t>
            </a:r>
            <a:r>
              <a:rPr lang="tr-TR" sz="1800" dirty="0"/>
              <a:t> </a:t>
            </a:r>
            <a:r>
              <a:rPr lang="tr-TR" sz="1800" dirty="0" smtClean="0"/>
              <a:t>Yarın </a:t>
            </a:r>
            <a:r>
              <a:rPr lang="tr-TR" sz="1800" dirty="0"/>
              <a:t>Başka </a:t>
            </a:r>
            <a:r>
              <a:rPr lang="tr-TR" sz="1800" dirty="0" smtClean="0"/>
              <a:t>Koruda, Dikkat </a:t>
            </a:r>
            <a:r>
              <a:rPr lang="tr-TR" sz="1800" dirty="0"/>
              <a:t>Köpek </a:t>
            </a:r>
            <a:r>
              <a:rPr lang="tr-TR" sz="1800" dirty="0" smtClean="0"/>
              <a:t>Var, Ölüler </a:t>
            </a:r>
            <a:r>
              <a:rPr lang="tr-TR" sz="1800" dirty="0"/>
              <a:t>Konuşmak </a:t>
            </a:r>
            <a:r>
              <a:rPr lang="tr-TR" sz="1800" dirty="0" smtClean="0"/>
              <a:t>İster, Müfettişler,</a:t>
            </a:r>
            <a:r>
              <a:rPr lang="tr-TR" sz="1800" dirty="0"/>
              <a:t> </a:t>
            </a:r>
            <a:r>
              <a:rPr lang="tr-TR" sz="1800" dirty="0" smtClean="0"/>
              <a:t>Ölümsüzler</a:t>
            </a:r>
            <a:endParaRPr lang="tr-TR" sz="1800" dirty="0"/>
          </a:p>
          <a:p>
            <a:endParaRPr lang="tr-TR" sz="2800"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3612370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482951" cy="4005072"/>
          </a:xfrm>
        </p:spPr>
        <p:txBody>
          <a:bodyPr/>
          <a:lstStyle/>
          <a:p>
            <a:pPr algn="l"/>
            <a:r>
              <a:rPr lang="tr-TR" dirty="0" smtClean="0"/>
              <a:t>  İlk şiirlerini, daha ahenkli bulduğu için aruzla yazdı. Aruzu Türkçeye başarıyla uyguladı. </a:t>
            </a:r>
            <a:r>
              <a:rPr lang="tr-TR" dirty="0" smtClean="0">
                <a:solidFill>
                  <a:srgbClr val="7030A0"/>
                </a:solidFill>
              </a:rPr>
              <a:t>‘Şarkın Sultanları’ </a:t>
            </a:r>
            <a:r>
              <a:rPr lang="tr-TR" dirty="0" smtClean="0"/>
              <a:t>kitabındaki şiirleri aruzla yazdı.</a:t>
            </a:r>
          </a:p>
          <a:p>
            <a:pPr algn="l"/>
            <a:r>
              <a:rPr lang="tr-TR" dirty="0"/>
              <a:t> </a:t>
            </a:r>
            <a:r>
              <a:rPr lang="tr-TR" dirty="0" smtClean="0"/>
              <a:t> İlk dönem şiirlerinde Servet-i </a:t>
            </a:r>
            <a:r>
              <a:rPr lang="tr-TR" dirty="0" err="1"/>
              <a:t>F</a:t>
            </a:r>
            <a:r>
              <a:rPr lang="tr-TR" dirty="0" err="1" smtClean="0"/>
              <a:t>ünun</a:t>
            </a:r>
            <a:r>
              <a:rPr lang="tr-TR" dirty="0" smtClean="0"/>
              <a:t> ve </a:t>
            </a:r>
            <a:r>
              <a:rPr lang="tr-TR" dirty="0" err="1" smtClean="0"/>
              <a:t>Fecr</a:t>
            </a:r>
            <a:r>
              <a:rPr lang="tr-TR" dirty="0" smtClean="0"/>
              <a:t>-i </a:t>
            </a:r>
            <a:r>
              <a:rPr lang="tr-TR" dirty="0" err="1" smtClean="0"/>
              <a:t>Âti</a:t>
            </a:r>
            <a:r>
              <a:rPr lang="tr-TR" dirty="0" smtClean="0"/>
              <a:t> şairlerinin etkisi vardır. </a:t>
            </a:r>
            <a:r>
              <a:rPr lang="tr-TR" dirty="0" smtClean="0">
                <a:solidFill>
                  <a:srgbClr val="7030A0"/>
                </a:solidFill>
              </a:rPr>
              <a:t>‘Dinle Neyden’</a:t>
            </a:r>
            <a:r>
              <a:rPr lang="tr-TR" dirty="0" smtClean="0"/>
              <a:t> kitabında hece ölçüsünü kullandı. </a:t>
            </a:r>
            <a:endParaRPr lang="tr-TR" dirty="0"/>
          </a:p>
          <a:p>
            <a:pPr algn="l"/>
            <a:r>
              <a:rPr lang="tr-TR" dirty="0" smtClean="0"/>
              <a:t>  Ele aldığı başlıca konular aşk, hasret, tabiat, ölüm, kahramanlık, milli tarih, Atatürk ve Anadolu’dur. Aşk konusu çerçevesinde yazdığı ilk dönem şiirleri romantik duygu ve hayallerle süslüdür.</a:t>
            </a:r>
          </a:p>
          <a:p>
            <a:pPr algn="l"/>
            <a:endParaRPr lang="tr-TR" dirty="0"/>
          </a:p>
        </p:txBody>
      </p:sp>
      <p:sp>
        <p:nvSpPr>
          <p:cNvPr id="3" name="Başlık 2"/>
          <p:cNvSpPr>
            <a:spLocks noGrp="1"/>
          </p:cNvSpPr>
          <p:nvPr>
            <p:ph type="title"/>
          </p:nvPr>
        </p:nvSpPr>
        <p:spPr/>
        <p:txBody>
          <a:bodyPr/>
          <a:lstStyle/>
          <a:p>
            <a:r>
              <a:rPr lang="tr-TR" dirty="0" smtClean="0">
                <a:effectLst>
                  <a:glow rad="228600">
                    <a:schemeClr val="accent3">
                      <a:satMod val="175000"/>
                      <a:alpha val="40000"/>
                    </a:schemeClr>
                  </a:glow>
                </a:effectLst>
              </a:rPr>
              <a:t>Faruk NAFİZ ÇAMLIBEL</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28184" y="1988840"/>
            <a:ext cx="2664296" cy="355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4880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4546847" cy="4005072"/>
          </a:xfrm>
        </p:spPr>
        <p:txBody>
          <a:bodyPr>
            <a:normAutofit/>
          </a:bodyPr>
          <a:lstStyle/>
          <a:p>
            <a:pPr algn="l"/>
            <a:r>
              <a:rPr lang="tr-TR" dirty="0" smtClean="0">
                <a:ea typeface="Cambria Math" pitchFamily="18" charset="0"/>
              </a:rPr>
              <a:t>  Başlangıçta </a:t>
            </a:r>
            <a:r>
              <a:rPr lang="tr-TR" dirty="0">
                <a:ea typeface="Cambria Math" pitchFamily="18" charset="0"/>
              </a:rPr>
              <a:t>yeni bir hava içinde, güçlü aşk şiirleri; toplumcu sanat ilkesinden hareketle halk deyimi </a:t>
            </a:r>
            <a:r>
              <a:rPr lang="tr-TR" dirty="0" smtClean="0">
                <a:ea typeface="Cambria Math" pitchFamily="18" charset="0"/>
              </a:rPr>
              <a:t>ve söyleyişlerinden </a:t>
            </a:r>
            <a:r>
              <a:rPr lang="tr-TR" dirty="0">
                <a:ea typeface="Cambria Math" pitchFamily="18" charset="0"/>
              </a:rPr>
              <a:t>masal ve tekerlemelerden faydalanarak başarılı taşlamalar, sosyal şiirler yazdı</a:t>
            </a:r>
            <a:r>
              <a:rPr lang="tr-TR" dirty="0" smtClean="0">
                <a:ea typeface="Cambria Math" pitchFamily="18" charset="0"/>
              </a:rPr>
              <a:t>.</a:t>
            </a:r>
            <a:endParaRPr lang="tr-TR" dirty="0">
              <a:ea typeface="Cambria Math" pitchFamily="18" charset="0"/>
            </a:endParaRPr>
          </a:p>
          <a:p>
            <a:pPr algn="l"/>
            <a:r>
              <a:rPr lang="tr-TR" dirty="0" smtClean="0">
                <a:solidFill>
                  <a:srgbClr val="7030A0"/>
                </a:solidFill>
                <a:ea typeface="Cambria Math" pitchFamily="18" charset="0"/>
              </a:rPr>
              <a:t>  «Perçemli Sokak» </a:t>
            </a:r>
            <a:r>
              <a:rPr lang="tr-TR" dirty="0" smtClean="0">
                <a:ea typeface="Cambria Math" pitchFamily="18" charset="0"/>
              </a:rPr>
              <a:t>adlı </a:t>
            </a:r>
            <a:r>
              <a:rPr lang="tr-TR" dirty="0">
                <a:ea typeface="Cambria Math" pitchFamily="18" charset="0"/>
              </a:rPr>
              <a:t>kitabıyla birlikte şiir anlayışında büyük değişiklik olmuş </a:t>
            </a:r>
            <a:r>
              <a:rPr lang="tr-TR" dirty="0" smtClean="0">
                <a:ea typeface="Cambria Math" pitchFamily="18" charset="0"/>
              </a:rPr>
              <a:t>ve İkinci Yeni şiirine benzer kapalı şiirler yazmıştır.</a:t>
            </a:r>
            <a:endParaRPr lang="tr-TR" dirty="0">
              <a:ea typeface="Cambria Math" pitchFamily="18" charset="0"/>
            </a:endParaRPr>
          </a:p>
          <a:p>
            <a:pPr algn="l"/>
            <a:r>
              <a:rPr lang="tr-TR" dirty="0" smtClean="0">
                <a:ea typeface="Cambria Math" pitchFamily="18" charset="0"/>
              </a:rPr>
              <a:t>  Son şiirlerinde </a:t>
            </a:r>
            <a:r>
              <a:rPr lang="tr-TR" dirty="0">
                <a:ea typeface="Cambria Math" pitchFamily="18" charset="0"/>
              </a:rPr>
              <a:t>öz ve biçim yoğunlaştırmalarıyla estetik planda yeni ve güçlü bir şiir estetiğe yakalamıştır.</a:t>
            </a:r>
          </a:p>
          <a:p>
            <a:pPr algn="l"/>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Oktay </a:t>
            </a:r>
            <a:r>
              <a:rPr lang="tr-TR" dirty="0" err="1" smtClean="0">
                <a:effectLst>
                  <a:glow rad="63500">
                    <a:schemeClr val="accent3">
                      <a:satMod val="175000"/>
                      <a:alpha val="40000"/>
                    </a:schemeClr>
                  </a:glow>
                </a:effectLst>
              </a:rPr>
              <a:t>rİfat</a:t>
            </a:r>
            <a:r>
              <a:rPr lang="tr-TR" dirty="0" smtClean="0">
                <a:effectLst>
                  <a:glow rad="63500">
                    <a:schemeClr val="accent3">
                      <a:satMod val="175000"/>
                      <a:alpha val="40000"/>
                    </a:schemeClr>
                  </a:glow>
                </a:effectLst>
              </a:rPr>
              <a:t> </a:t>
            </a:r>
            <a:r>
              <a:rPr lang="tr-TR" dirty="0">
                <a:effectLst>
                  <a:glow rad="63500">
                    <a:schemeClr val="accent3">
                      <a:satMod val="175000"/>
                      <a:alpha val="40000"/>
                    </a:schemeClr>
                  </a:glow>
                </a:effectLst>
              </a:rPr>
              <a:t>horozcu</a:t>
            </a:r>
          </a:p>
        </p:txBody>
      </p:sp>
      <p:pic>
        <p:nvPicPr>
          <p:cNvPr id="9"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18200" y="2236609"/>
            <a:ext cx="2647462" cy="349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1314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chor="t">
            <a:normAutofit/>
          </a:bodyPr>
          <a:lstStyle/>
          <a:p>
            <a:pPr algn="l" fontAlgn="t"/>
            <a:r>
              <a:rPr lang="tr-TR" b="1" dirty="0" smtClean="0"/>
              <a:t>ŞİİR:</a:t>
            </a:r>
            <a:r>
              <a:rPr lang="tr-TR" dirty="0"/>
              <a:t> </a:t>
            </a:r>
            <a:r>
              <a:rPr lang="tr-TR" dirty="0" smtClean="0"/>
              <a:t>Garip,</a:t>
            </a:r>
            <a:r>
              <a:rPr lang="tr-TR" dirty="0"/>
              <a:t> </a:t>
            </a:r>
            <a:r>
              <a:rPr lang="tr-TR" dirty="0" smtClean="0"/>
              <a:t>Yaşayıp </a:t>
            </a:r>
            <a:r>
              <a:rPr lang="tr-TR" dirty="0"/>
              <a:t>Ölmek Aşk ve Avarelik Üstüne </a:t>
            </a:r>
            <a:r>
              <a:rPr lang="tr-TR" dirty="0" smtClean="0"/>
              <a:t>Şiirler, Güzelleme, Aşağı Yukarı, Karga </a:t>
            </a:r>
            <a:r>
              <a:rPr lang="tr-TR" dirty="0"/>
              <a:t>ile </a:t>
            </a:r>
            <a:r>
              <a:rPr lang="tr-TR" dirty="0" smtClean="0"/>
              <a:t>Tilki, Perçemli Sokak, Aşk Merdiveni, İkilik</a:t>
            </a:r>
            <a:endParaRPr lang="tr-TR" dirty="0"/>
          </a:p>
          <a:p>
            <a:pPr algn="l" fontAlgn="t"/>
            <a:r>
              <a:rPr lang="tr-TR" b="1" dirty="0" smtClean="0"/>
              <a:t>ROMAN:</a:t>
            </a:r>
            <a:r>
              <a:rPr lang="tr-TR" dirty="0"/>
              <a:t> </a:t>
            </a:r>
            <a:r>
              <a:rPr lang="tr-TR" dirty="0" smtClean="0"/>
              <a:t>Bir </a:t>
            </a:r>
            <a:r>
              <a:rPr lang="tr-TR" dirty="0"/>
              <a:t>Kadının </a:t>
            </a:r>
            <a:r>
              <a:rPr lang="tr-TR" dirty="0" smtClean="0"/>
              <a:t>Penceresinden, Danaburnu, Bay </a:t>
            </a:r>
            <a:r>
              <a:rPr lang="tr-TR" dirty="0" err="1" smtClean="0"/>
              <a:t>Lear</a:t>
            </a:r>
            <a:r>
              <a:rPr lang="tr-TR" dirty="0" smtClean="0"/>
              <a:t> </a:t>
            </a:r>
          </a:p>
          <a:p>
            <a:pPr algn="l" fontAlgn="t"/>
            <a:r>
              <a:rPr lang="tr-TR" b="1" dirty="0" smtClean="0"/>
              <a:t>OYUN:</a:t>
            </a:r>
            <a:r>
              <a:rPr lang="tr-TR" dirty="0"/>
              <a:t> </a:t>
            </a:r>
            <a:r>
              <a:rPr lang="tr-TR" dirty="0" smtClean="0"/>
              <a:t>Birtakım İnsanlar, Kadınlar Arasında ya </a:t>
            </a:r>
            <a:r>
              <a:rPr lang="tr-TR" dirty="0"/>
              <a:t>da Fettah Paşalar </a:t>
            </a:r>
            <a:r>
              <a:rPr lang="tr-TR" dirty="0" smtClean="0"/>
              <a:t>Atlarla </a:t>
            </a:r>
            <a:r>
              <a:rPr lang="tr-TR" dirty="0"/>
              <a:t>Filler ya da Dirlik </a:t>
            </a:r>
            <a:r>
              <a:rPr lang="tr-TR" dirty="0" smtClean="0"/>
              <a:t>Düzenlik, Çil Horoz, Yağmur </a:t>
            </a:r>
            <a:r>
              <a:rPr lang="tr-TR" dirty="0"/>
              <a:t>Sıkıntısı </a:t>
            </a:r>
          </a:p>
          <a:p>
            <a:pPr algn="l"/>
            <a:endParaRPr lang="tr-TR" dirty="0"/>
          </a:p>
        </p:txBody>
      </p:sp>
      <p:sp>
        <p:nvSpPr>
          <p:cNvPr id="4" name="İçerik Yer Tutucusu 3"/>
          <p:cNvSpPr>
            <a:spLocks noGrp="1"/>
          </p:cNvSpPr>
          <p:nvPr>
            <p:ph sz="quarter" idx="14"/>
          </p:nvPr>
        </p:nvSpPr>
        <p:spPr/>
        <p:txBody>
          <a:bodyPr>
            <a:normAutofit fontScale="77500" lnSpcReduction="20000"/>
          </a:bodyPr>
          <a:lstStyle/>
          <a:p>
            <a:r>
              <a:rPr lang="tr-TR" b="1" i="1" dirty="0"/>
              <a:t>Perçemli </a:t>
            </a:r>
            <a:r>
              <a:rPr lang="tr-TR" b="1" i="1" dirty="0" smtClean="0"/>
              <a:t>Sokak</a:t>
            </a:r>
            <a:r>
              <a:rPr lang="tr-TR" i="1" dirty="0"/>
              <a:t/>
            </a:r>
            <a:br>
              <a:rPr lang="tr-TR" i="1" dirty="0"/>
            </a:br>
            <a:r>
              <a:rPr lang="tr-TR" i="1" dirty="0"/>
              <a:t>Beyaz mendiller vardı havada </a:t>
            </a:r>
            <a:br>
              <a:rPr lang="tr-TR" i="1" dirty="0"/>
            </a:br>
            <a:r>
              <a:rPr lang="tr-TR" i="1" dirty="0"/>
              <a:t>Çalgılı gemiler balkonlarda açık saçık </a:t>
            </a:r>
            <a:br>
              <a:rPr lang="tr-TR" i="1" dirty="0"/>
            </a:br>
            <a:r>
              <a:rPr lang="tr-TR" i="1" dirty="0"/>
              <a:t>Bir kız vardı yok gibi öyle güzel </a:t>
            </a:r>
            <a:br>
              <a:rPr lang="tr-TR" i="1" dirty="0"/>
            </a:br>
            <a:r>
              <a:rPr lang="tr-TR" i="1" dirty="0"/>
              <a:t>Ne yerde ne gökte belki tuzda </a:t>
            </a:r>
            <a:br>
              <a:rPr lang="tr-TR" i="1" dirty="0"/>
            </a:br>
            <a:r>
              <a:rPr lang="tr-TR" i="1" dirty="0"/>
              <a:t>Acısında ekmeğin dilim </a:t>
            </a:r>
            <a:r>
              <a:rPr lang="tr-TR" i="1" dirty="0" err="1"/>
              <a:t>dilim</a:t>
            </a:r>
            <a:r>
              <a:rPr lang="tr-TR" i="1" dirty="0"/>
              <a:t> buğusunda </a:t>
            </a:r>
            <a:br>
              <a:rPr lang="tr-TR" i="1" dirty="0"/>
            </a:br>
            <a:r>
              <a:rPr lang="tr-TR" i="1" dirty="0"/>
              <a:t/>
            </a:r>
            <a:br>
              <a:rPr lang="tr-TR" i="1" dirty="0"/>
            </a:br>
            <a:r>
              <a:rPr lang="tr-TR" i="1" dirty="0"/>
              <a:t>Kendine göre evlerin damı çatanası </a:t>
            </a:r>
            <a:br>
              <a:rPr lang="tr-TR" i="1" dirty="0"/>
            </a:br>
            <a:r>
              <a:rPr lang="tr-TR" i="1" dirty="0"/>
              <a:t>Bacakların şakırtısında akşam akşam </a:t>
            </a:r>
            <a:br>
              <a:rPr lang="tr-TR" i="1" dirty="0"/>
            </a:br>
            <a:r>
              <a:rPr lang="tr-TR" i="1" dirty="0"/>
              <a:t>Saksılar sedirler tahtaların güvercini </a:t>
            </a:r>
            <a:br>
              <a:rPr lang="tr-TR" i="1" dirty="0"/>
            </a:br>
            <a:r>
              <a:rPr lang="tr-TR" i="1" dirty="0"/>
              <a:t>Otursa kısa çoraplarını çekse dilenmese </a:t>
            </a:r>
            <a:br>
              <a:rPr lang="tr-TR" i="1" dirty="0"/>
            </a:br>
            <a:r>
              <a:rPr lang="tr-TR" i="1" dirty="0"/>
              <a:t>Beş çocuk anası el </a:t>
            </a:r>
            <a:br>
              <a:rPr lang="tr-TR" i="1" dirty="0"/>
            </a:br>
            <a:r>
              <a:rPr lang="tr-TR" i="1" dirty="0"/>
              <a:t/>
            </a:r>
            <a:br>
              <a:rPr lang="tr-TR" i="1" dirty="0"/>
            </a:br>
            <a:r>
              <a:rPr lang="tr-TR" i="1" dirty="0"/>
              <a:t>Eciş bücüş maydanoz bahçeleri </a:t>
            </a:r>
            <a:br>
              <a:rPr lang="tr-TR" i="1" dirty="0"/>
            </a:br>
            <a:r>
              <a:rPr lang="tr-TR" i="1" dirty="0"/>
              <a:t>Düğümlü balıkları bekleyişin </a:t>
            </a:r>
            <a:br>
              <a:rPr lang="tr-TR" i="1" dirty="0"/>
            </a:br>
            <a:r>
              <a:rPr lang="tr-TR" i="1" dirty="0"/>
              <a:t>Uzun etme iki gözüm biraz da bize uğra </a:t>
            </a:r>
            <a:br>
              <a:rPr lang="tr-TR" i="1" dirty="0"/>
            </a:br>
            <a:r>
              <a:rPr lang="tr-TR" i="1" dirty="0"/>
              <a:t>Bu lambanın karpuzu benim işte </a:t>
            </a:r>
            <a:br>
              <a:rPr lang="tr-TR" i="1" dirty="0"/>
            </a:br>
            <a:r>
              <a:rPr lang="tr-TR" i="1" dirty="0"/>
              <a:t>Benim işte bu testi </a:t>
            </a:r>
            <a:br>
              <a:rPr lang="tr-TR" i="1" dirty="0"/>
            </a:br>
            <a:r>
              <a:rPr lang="tr-TR" i="1" dirty="0"/>
              <a:t>Benim işte  bu soysuz sevdaların musluğu</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432595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effectLst>
              </a:rPr>
              <a:t>GARİP DIŞINDA YENİLİĞİ SÜRDÜREN </a:t>
            </a:r>
            <a:r>
              <a:rPr lang="tr-TR" dirty="0" smtClean="0">
                <a:effectLst>
                  <a:glow rad="63500">
                    <a:schemeClr val="accent3">
                      <a:satMod val="175000"/>
                      <a:alpha val="40000"/>
                    </a:schemeClr>
                  </a:glow>
                </a:effectLst>
              </a:rPr>
              <a:t>ŞİİR</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154917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a:defRPr/>
            </a:pPr>
            <a:r>
              <a:rPr lang="tr-TR" dirty="0" smtClean="0"/>
              <a:t>  Garip Hareketinin </a:t>
            </a:r>
            <a:r>
              <a:rPr lang="tr-TR" dirty="0"/>
              <a:t>etkisinin sürdüğü yıllarda şiiri onlar kadar bayağılaştırmak </a:t>
            </a:r>
            <a:r>
              <a:rPr lang="tr-TR" dirty="0" smtClean="0"/>
              <a:t>istemeyen, her </a:t>
            </a:r>
            <a:r>
              <a:rPr lang="tr-TR" dirty="0"/>
              <a:t>biri kendine özgü şiir tarzını oluşturmuş olan </a:t>
            </a:r>
            <a:r>
              <a:rPr lang="tr-TR" dirty="0" smtClean="0"/>
              <a:t>bazı şairler </a:t>
            </a:r>
            <a:r>
              <a:rPr lang="tr-TR" dirty="0"/>
              <a:t>şiirdeki lirizmi kaybetmeden yeniliği sürdürmüşlerdir</a:t>
            </a:r>
            <a:r>
              <a:rPr lang="tr-TR" dirty="0" smtClean="0"/>
              <a:t>.</a:t>
            </a:r>
          </a:p>
          <a:p>
            <a:pPr algn="l">
              <a:defRPr/>
            </a:pPr>
            <a:r>
              <a:rPr lang="tr-TR" dirty="0"/>
              <a:t> </a:t>
            </a:r>
            <a:r>
              <a:rPr lang="tr-TR" dirty="0" smtClean="0"/>
              <a:t> </a:t>
            </a:r>
          </a:p>
          <a:p>
            <a:pPr algn="l">
              <a:defRPr/>
            </a:pPr>
            <a:r>
              <a:rPr lang="tr-TR" dirty="0"/>
              <a:t> </a:t>
            </a:r>
            <a:r>
              <a:rPr lang="tr-TR" dirty="0" smtClean="0"/>
              <a:t> Kimileri Garip Hareketinin süssüz ve özentisiz dilini benimserken kendi kişiliklerinin yansıtan şiirler yazmış kimileri halk şiiri verilerini yeni toplumsal koşullar içinde değerlendirmeye yönelir.</a:t>
            </a:r>
            <a:endParaRPr lang="tr-TR" dirty="0"/>
          </a:p>
          <a:p>
            <a:pPr algn="l"/>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1350555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5122912" cy="4005072"/>
          </a:xfrm>
        </p:spPr>
        <p:txBody>
          <a:bodyPr>
            <a:normAutofit fontScale="92500" lnSpcReduction="10000"/>
          </a:bodyPr>
          <a:lstStyle/>
          <a:p>
            <a:pPr algn="l">
              <a:defRPr/>
            </a:pPr>
            <a:r>
              <a:rPr lang="tr-TR" dirty="0"/>
              <a:t> </a:t>
            </a:r>
            <a:r>
              <a:rPr lang="tr-TR" dirty="0" smtClean="0"/>
              <a:t> Cumhuriyet </a:t>
            </a:r>
            <a:r>
              <a:rPr lang="tr-TR" dirty="0"/>
              <a:t>döneminin önemli şairlerinden olan sanatçı, iç ve dış gerçeklere bakarak, bilinçaltına yönelerek şiire yeni ürperişler getirir</a:t>
            </a:r>
            <a:r>
              <a:rPr lang="tr-TR" dirty="0" smtClean="0"/>
              <a:t>.</a:t>
            </a:r>
          </a:p>
          <a:p>
            <a:pPr algn="l">
              <a:defRPr/>
            </a:pPr>
            <a:r>
              <a:rPr lang="tr-TR" dirty="0"/>
              <a:t> </a:t>
            </a:r>
            <a:r>
              <a:rPr lang="tr-TR" dirty="0" smtClean="0"/>
              <a:t> «Türkçenin ses bayrağı» olarak isimlendirilmiştir.</a:t>
            </a:r>
          </a:p>
          <a:p>
            <a:pPr algn="l">
              <a:defRPr/>
            </a:pPr>
            <a:r>
              <a:rPr lang="tr-TR" dirty="0"/>
              <a:t> </a:t>
            </a:r>
            <a:r>
              <a:rPr lang="tr-TR" dirty="0" smtClean="0"/>
              <a:t> İlk şiirlerinde hece ölçüsünü kullandı, sonraları ise ölçülü, uyaklı, aşık tarzı şiirlere yönelmiştir.</a:t>
            </a:r>
          </a:p>
          <a:p>
            <a:pPr algn="l">
              <a:defRPr/>
            </a:pPr>
            <a:r>
              <a:rPr lang="tr-TR" dirty="0"/>
              <a:t> </a:t>
            </a:r>
            <a:r>
              <a:rPr lang="tr-TR" dirty="0" smtClean="0"/>
              <a:t> Kendi şiir çizgisine yönelişi </a:t>
            </a:r>
            <a:r>
              <a:rPr lang="tr-TR" dirty="0" smtClean="0">
                <a:solidFill>
                  <a:srgbClr val="7030A0"/>
                </a:solidFill>
              </a:rPr>
              <a:t>«Çocuk ve Allah» </a:t>
            </a:r>
            <a:r>
              <a:rPr lang="tr-TR" dirty="0" smtClean="0"/>
              <a:t>kitabıyla başlamıştır.</a:t>
            </a:r>
            <a:endParaRPr lang="tr-TR" dirty="0"/>
          </a:p>
          <a:p>
            <a:pPr algn="l">
              <a:defRPr/>
            </a:pPr>
            <a:r>
              <a:rPr lang="tr-TR" dirty="0" smtClean="0"/>
              <a:t>  Şiirlerinde </a:t>
            </a:r>
            <a:r>
              <a:rPr lang="tr-TR" dirty="0"/>
              <a:t>devamlı </a:t>
            </a:r>
            <a:r>
              <a:rPr lang="tr-TR" dirty="0" smtClean="0"/>
              <a:t>bir arayış içindedir.</a:t>
            </a:r>
            <a:endParaRPr lang="tr-TR" dirty="0"/>
          </a:p>
          <a:p>
            <a:pPr algn="l">
              <a:defRPr/>
            </a:pPr>
            <a:r>
              <a:rPr lang="tr-TR" dirty="0" smtClean="0"/>
              <a:t>  Şiirlerinde insanoğlunun iç ve dış dünyasını, yurt ve dünya insanını çok değişik cepheleriyle işledi.</a:t>
            </a:r>
          </a:p>
          <a:p>
            <a:pPr algn="l">
              <a:defRPr/>
            </a:pPr>
            <a:r>
              <a:rPr lang="tr-TR" dirty="0"/>
              <a:t> </a:t>
            </a:r>
            <a:r>
              <a:rPr lang="tr-TR" dirty="0" smtClean="0"/>
              <a:t> Şiir </a:t>
            </a:r>
            <a:r>
              <a:rPr lang="tr-TR" dirty="0"/>
              <a:t>dili en son türetilen Türkçe sözcüklerle doludur.</a:t>
            </a:r>
          </a:p>
          <a:p>
            <a:pPr algn="l">
              <a:defRPr/>
            </a:pPr>
            <a:endParaRPr lang="tr-TR" dirty="0"/>
          </a:p>
          <a:p>
            <a:pPr algn="l"/>
            <a:endParaRPr lang="tr-TR" dirty="0"/>
          </a:p>
        </p:txBody>
      </p:sp>
      <p:sp>
        <p:nvSpPr>
          <p:cNvPr id="3" name="Başlık 2"/>
          <p:cNvSpPr>
            <a:spLocks noGrp="1"/>
          </p:cNvSpPr>
          <p:nvPr>
            <p:ph type="title"/>
          </p:nvPr>
        </p:nvSpPr>
        <p:spPr/>
        <p:txBody>
          <a:bodyPr/>
          <a:lstStyle/>
          <a:p>
            <a:r>
              <a:rPr lang="tr-TR" dirty="0" err="1" smtClean="0">
                <a:effectLst>
                  <a:glow rad="63500">
                    <a:schemeClr val="accent3">
                      <a:satMod val="175000"/>
                      <a:alpha val="40000"/>
                    </a:schemeClr>
                  </a:glow>
                </a:effectLst>
              </a:rPr>
              <a:t>FazIl</a:t>
            </a:r>
            <a:r>
              <a:rPr lang="tr-TR" dirty="0" smtClean="0">
                <a:effectLst>
                  <a:glow rad="63500">
                    <a:schemeClr val="accent3">
                      <a:satMod val="175000"/>
                      <a:alpha val="40000"/>
                    </a:schemeClr>
                  </a:glow>
                </a:effectLst>
              </a:rPr>
              <a:t> </a:t>
            </a:r>
            <a:r>
              <a:rPr lang="tr-TR" dirty="0">
                <a:effectLst>
                  <a:glow rad="63500">
                    <a:schemeClr val="accent3">
                      <a:satMod val="175000"/>
                      <a:alpha val="40000"/>
                    </a:schemeClr>
                  </a:glow>
                </a:effectLst>
              </a:rPr>
              <a:t>Hüsnü </a:t>
            </a:r>
            <a:r>
              <a:rPr lang="tr-TR" dirty="0" smtClean="0">
                <a:effectLst>
                  <a:glow rad="63500">
                    <a:schemeClr val="accent3">
                      <a:satMod val="175000"/>
                      <a:alpha val="40000"/>
                    </a:schemeClr>
                  </a:glow>
                </a:effectLst>
              </a:rPr>
              <a:t>DAĞLARCA</a:t>
            </a:r>
            <a:endParaRPr lang="tr-TR" dirty="0">
              <a:effectLst>
                <a:glow rad="635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23470" y="2020888"/>
            <a:ext cx="2808970"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3557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noAutofit/>
          </a:bodyPr>
          <a:lstStyle/>
          <a:p>
            <a:pPr algn="l"/>
            <a:r>
              <a:rPr lang="tr-TR" b="1" dirty="0" smtClean="0"/>
              <a:t>ŞİİR: </a:t>
            </a:r>
            <a:r>
              <a:rPr lang="tr-TR" dirty="0" smtClean="0"/>
              <a:t>Havaya </a:t>
            </a:r>
            <a:r>
              <a:rPr lang="tr-TR" dirty="0"/>
              <a:t>Çizilen </a:t>
            </a:r>
            <a:r>
              <a:rPr lang="tr-TR" dirty="0" smtClean="0"/>
              <a:t>Dünya, Çocuk </a:t>
            </a:r>
            <a:r>
              <a:rPr lang="tr-TR" dirty="0"/>
              <a:t>ve </a:t>
            </a:r>
            <a:r>
              <a:rPr lang="tr-TR" dirty="0" smtClean="0"/>
              <a:t>Allah, Daha, Çakırın Destanı, Taş Devri, Üç </a:t>
            </a:r>
            <a:r>
              <a:rPr lang="tr-TR" dirty="0"/>
              <a:t>Şehitler </a:t>
            </a:r>
            <a:r>
              <a:rPr lang="tr-TR" dirty="0" smtClean="0"/>
              <a:t>Destanı, Toprak Ana, Aç Yazı, İstiklal </a:t>
            </a:r>
            <a:r>
              <a:rPr lang="tr-TR" dirty="0"/>
              <a:t>Savaşı- Samsun’dan </a:t>
            </a:r>
            <a:r>
              <a:rPr lang="tr-TR" dirty="0" smtClean="0"/>
              <a:t>Ankara’ya, İstiklal </a:t>
            </a:r>
            <a:r>
              <a:rPr lang="tr-TR" dirty="0"/>
              <a:t>Savaşı- </a:t>
            </a:r>
            <a:r>
              <a:rPr lang="tr-TR" dirty="0" smtClean="0"/>
              <a:t>İnönüler, Sivaslı Karınca, İstanbul-Fetih Destanı, Anıtkabir, Asu, Delice Böcek, Batı Acısı,  Mevlana’da </a:t>
            </a:r>
            <a:r>
              <a:rPr lang="tr-TR" dirty="0"/>
              <a:t>Olmak (</a:t>
            </a:r>
            <a:r>
              <a:rPr lang="tr-TR" dirty="0" smtClean="0"/>
              <a:t>Gezi), </a:t>
            </a:r>
            <a:r>
              <a:rPr lang="tr-TR" dirty="0" err="1" smtClean="0"/>
              <a:t>Hoo’lar</a:t>
            </a:r>
            <a:r>
              <a:rPr lang="tr-TR" dirty="0" smtClean="0"/>
              <a:t>, Özgürlük Alanı, Cezayir Türküsü, Aylam, Türk Olmak, Yedi </a:t>
            </a:r>
            <a:r>
              <a:rPr lang="tr-TR" dirty="0" err="1" smtClean="0"/>
              <a:t>Memetler</a:t>
            </a:r>
            <a:r>
              <a:rPr lang="tr-TR" dirty="0" smtClean="0"/>
              <a:t>, Çanakkale Destanı,</a:t>
            </a:r>
            <a:r>
              <a:rPr lang="tr-TR" dirty="0"/>
              <a:t> </a:t>
            </a:r>
            <a:r>
              <a:rPr lang="tr-TR" dirty="0" smtClean="0"/>
              <a:t>Dışarıdan Gazel, </a:t>
            </a:r>
            <a:r>
              <a:rPr lang="tr-TR" dirty="0" err="1" smtClean="0"/>
              <a:t>Kazmalama</a:t>
            </a:r>
            <a:r>
              <a:rPr lang="tr-TR" dirty="0" smtClean="0"/>
              <a:t>, </a:t>
            </a:r>
            <a:r>
              <a:rPr lang="tr-TR" dirty="0" err="1" smtClean="0"/>
              <a:t>Yeryağ</a:t>
            </a:r>
            <a:r>
              <a:rPr lang="tr-TR" dirty="0" smtClean="0"/>
              <a:t>, Vietnam Savaşımız, Kubilay Destanı, Haydi, 19 </a:t>
            </a:r>
            <a:r>
              <a:rPr lang="tr-TR" dirty="0"/>
              <a:t>Mayıs </a:t>
            </a:r>
            <a:r>
              <a:rPr lang="tr-TR" dirty="0" smtClean="0"/>
              <a:t>Destanı, Vietnam </a:t>
            </a:r>
            <a:r>
              <a:rPr lang="tr-TR" dirty="0"/>
              <a:t>Körü (destan-oyun</a:t>
            </a:r>
            <a:r>
              <a:rPr lang="tr-TR" dirty="0" smtClean="0"/>
              <a:t>), Hiroşima, Malazgirt </a:t>
            </a:r>
            <a:r>
              <a:rPr lang="tr-TR" dirty="0" err="1" smtClean="0"/>
              <a:t>Ululaması</a:t>
            </a:r>
            <a:r>
              <a:rPr lang="tr-TR" dirty="0" smtClean="0"/>
              <a:t>, Kınalı </a:t>
            </a:r>
            <a:r>
              <a:rPr lang="tr-TR" dirty="0"/>
              <a:t>Kuzu </a:t>
            </a:r>
            <a:r>
              <a:rPr lang="tr-TR" dirty="0" err="1" smtClean="0"/>
              <a:t>Ağıdı</a:t>
            </a:r>
            <a:r>
              <a:rPr lang="tr-TR" dirty="0" smtClean="0"/>
              <a:t>, Gazi</a:t>
            </a:r>
            <a:r>
              <a:rPr lang="tr-TR" dirty="0"/>
              <a:t> Mustafa Kemal </a:t>
            </a:r>
            <a:r>
              <a:rPr lang="tr-TR" dirty="0" smtClean="0"/>
              <a:t>Atatürk,</a:t>
            </a:r>
            <a:r>
              <a:rPr lang="tr-TR" dirty="0"/>
              <a:t> </a:t>
            </a:r>
            <a:r>
              <a:rPr lang="tr-TR" dirty="0" smtClean="0"/>
              <a:t>Horoz, Hollandalı Dörtlükler, Çukurova </a:t>
            </a:r>
            <a:r>
              <a:rPr lang="tr-TR" dirty="0" err="1" smtClean="0"/>
              <a:t>Koçaklaması</a:t>
            </a:r>
            <a:r>
              <a:rPr lang="tr-TR" dirty="0" smtClean="0"/>
              <a:t>, Nötron Bombası, Yunus </a:t>
            </a:r>
            <a:r>
              <a:rPr lang="tr-TR" dirty="0"/>
              <a:t>Emre’de </a:t>
            </a:r>
            <a:r>
              <a:rPr lang="tr-TR" dirty="0" smtClean="0"/>
              <a:t>Olmak, Çıplak, İlk </a:t>
            </a:r>
            <a:r>
              <a:rPr lang="tr-TR" dirty="0"/>
              <a:t>Yapıtla 50 Yıl </a:t>
            </a:r>
            <a:r>
              <a:rPr lang="tr-TR" dirty="0" smtClean="0"/>
              <a:t>Sonrakiler, Uzaklarda Giyinmek, Dildeki Bilgisayar</a:t>
            </a:r>
            <a:endParaRPr lang="tr-TR" dirty="0"/>
          </a:p>
        </p:txBody>
      </p:sp>
      <p:sp>
        <p:nvSpPr>
          <p:cNvPr id="5" name="Başlık 4"/>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6946015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338936" cy="4005072"/>
          </a:xfrm>
        </p:spPr>
        <p:txBody>
          <a:bodyPr>
            <a:normAutofit lnSpcReduction="10000"/>
          </a:bodyPr>
          <a:lstStyle/>
          <a:p>
            <a:pPr algn="l">
              <a:defRPr/>
            </a:pPr>
            <a:r>
              <a:rPr lang="tr-TR" dirty="0" smtClean="0"/>
              <a:t>  Şiirlerinde </a:t>
            </a:r>
            <a:r>
              <a:rPr lang="tr-TR" dirty="0"/>
              <a:t>kendi evinden başlayarak öteki evleri, sokağı, çevreyi, giderek dış dünyayı ve toplumu sorunlarıyla anlatmıştır</a:t>
            </a:r>
            <a:r>
              <a:rPr lang="tr-TR" dirty="0" smtClean="0"/>
              <a:t>.</a:t>
            </a:r>
            <a:endParaRPr lang="tr-TR" dirty="0"/>
          </a:p>
          <a:p>
            <a:pPr algn="l">
              <a:defRPr/>
            </a:pPr>
            <a:r>
              <a:rPr lang="tr-TR" dirty="0" smtClean="0"/>
              <a:t>  Hem </a:t>
            </a:r>
            <a:r>
              <a:rPr lang="tr-TR" dirty="0"/>
              <a:t>hece ölçüsüyle hem de serbest ölçüyle yazmıştır. </a:t>
            </a:r>
          </a:p>
          <a:p>
            <a:pPr algn="l">
              <a:defRPr/>
            </a:pPr>
            <a:r>
              <a:rPr lang="tr-TR" dirty="0" smtClean="0"/>
              <a:t>  Bazı şiirlerinde uzun dizelerle yeni bir biçem arayışına yönelmiştir. Ancak biçem yenileştirmelerinden dolayı yadırgandığı da olmuştur.</a:t>
            </a:r>
            <a:endParaRPr lang="tr-TR" dirty="0"/>
          </a:p>
          <a:p>
            <a:pPr algn="l">
              <a:defRPr/>
            </a:pPr>
            <a:r>
              <a:rPr lang="tr-TR" dirty="0" smtClean="0"/>
              <a:t> Sonraki şiirlerinde iç dünyasından yansımalar ve tedirginliklerle lirizmin özgün örnekleri vermiştir. Son şiirlerinde geleneksel Türk şiirinin söyleyiş uygulamalarını denemiştir.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Behçet </a:t>
            </a:r>
            <a:r>
              <a:rPr lang="tr-TR" dirty="0" smtClean="0">
                <a:effectLst>
                  <a:glow rad="63500">
                    <a:schemeClr val="accent3">
                      <a:satMod val="175000"/>
                      <a:alpha val="40000"/>
                    </a:schemeClr>
                  </a:glow>
                </a:effectLst>
              </a:rPr>
              <a:t>NECATİGİL</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72905" y="2020888"/>
            <a:ext cx="2703551"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83312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a:t>
            </a:r>
            <a:r>
              <a:rPr lang="tr-TR" dirty="0"/>
              <a:t> </a:t>
            </a:r>
            <a:r>
              <a:rPr lang="tr-TR" dirty="0" smtClean="0"/>
              <a:t>Kapalı Çarşı, Çevre, Evler, Eski Toprak, Arada, Dar Çağ, Yaz Dönemi, </a:t>
            </a:r>
            <a:r>
              <a:rPr lang="tr-TR" dirty="0" err="1" smtClean="0"/>
              <a:t>Divance</a:t>
            </a:r>
            <a:r>
              <a:rPr lang="tr-TR" dirty="0" smtClean="0"/>
              <a:t>, İki </a:t>
            </a:r>
            <a:r>
              <a:rPr lang="tr-TR" dirty="0"/>
              <a:t>Başına </a:t>
            </a:r>
            <a:r>
              <a:rPr lang="tr-TR" dirty="0" smtClean="0"/>
              <a:t>Yürümek, En/Cam, Zebra, Kareler Aklar, Sevgilerde, Beyler, Söyleriz, </a:t>
            </a:r>
          </a:p>
          <a:p>
            <a:pPr algn="l"/>
            <a:r>
              <a:rPr lang="tr-TR" b="1" dirty="0" smtClean="0"/>
              <a:t>DÜZYAZI:</a:t>
            </a:r>
            <a:r>
              <a:rPr lang="tr-TR" dirty="0"/>
              <a:t> </a:t>
            </a:r>
            <a:r>
              <a:rPr lang="tr-TR" dirty="0" smtClean="0"/>
              <a:t>Bile/Yazdı, Edebiyatımızda </a:t>
            </a:r>
            <a:r>
              <a:rPr lang="tr-TR" dirty="0"/>
              <a:t>İsimler </a:t>
            </a:r>
            <a:r>
              <a:rPr lang="tr-TR" dirty="0" smtClean="0"/>
              <a:t>Sözlüğü, Edebiyatımızda </a:t>
            </a:r>
            <a:r>
              <a:rPr lang="tr-TR" dirty="0"/>
              <a:t>Eserler Sözlüğü </a:t>
            </a:r>
            <a:endParaRPr lang="tr-TR" dirty="0" smtClean="0"/>
          </a:p>
          <a:p>
            <a:pPr algn="l"/>
            <a:r>
              <a:rPr lang="tr-TR" b="1" dirty="0" smtClean="0"/>
              <a:t>RADYO OYUNLARI: </a:t>
            </a:r>
            <a:r>
              <a:rPr lang="tr-TR" dirty="0" smtClean="0"/>
              <a:t>Yıldızlara Bakmak, Gece Aşevi, Üç Turunçlar, Pencere</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
        <p:nvSpPr>
          <p:cNvPr id="6" name="İçerik Yer Tutucusu 5"/>
          <p:cNvSpPr>
            <a:spLocks noGrp="1"/>
          </p:cNvSpPr>
          <p:nvPr>
            <p:ph sz="quarter" idx="14"/>
          </p:nvPr>
        </p:nvSpPr>
        <p:spPr/>
        <p:txBody>
          <a:bodyPr anchor="ctr">
            <a:normAutofit/>
          </a:bodyPr>
          <a:lstStyle/>
          <a:p>
            <a:pPr fontAlgn="ctr"/>
            <a:r>
              <a:rPr lang="tr-TR" sz="1600" b="1" i="1" dirty="0"/>
              <a:t>Karasevda  </a:t>
            </a:r>
            <a:r>
              <a:rPr lang="tr-TR" sz="1600" i="1" dirty="0"/>
              <a:t/>
            </a:r>
            <a:br>
              <a:rPr lang="tr-TR" sz="1600" i="1" dirty="0"/>
            </a:br>
            <a:r>
              <a:rPr lang="tr-TR" sz="1600" i="1" dirty="0"/>
              <a:t>Delicesine daha dün </a:t>
            </a:r>
            <a:br>
              <a:rPr lang="tr-TR" sz="1600" i="1" dirty="0"/>
            </a:br>
            <a:r>
              <a:rPr lang="tr-TR" sz="1600" i="1" dirty="0"/>
              <a:t>Kitaplara düşkündü, </a:t>
            </a:r>
            <a:br>
              <a:rPr lang="tr-TR" sz="1600" i="1" dirty="0"/>
            </a:br>
            <a:r>
              <a:rPr lang="tr-TR" sz="1600" i="1" dirty="0"/>
              <a:t>Almış yürümüş serserilikte. </a:t>
            </a:r>
            <a:br>
              <a:rPr lang="tr-TR" sz="1600" i="1" dirty="0"/>
            </a:br>
            <a:r>
              <a:rPr lang="tr-TR" sz="1600" i="1" dirty="0"/>
              <a:t>Akıl bu, evi barkı bırak da sen </a:t>
            </a:r>
            <a:br>
              <a:rPr lang="tr-TR" sz="1600" i="1" dirty="0"/>
            </a:br>
            <a:r>
              <a:rPr lang="tr-TR" sz="1600" i="1" dirty="0" err="1"/>
              <a:t>İğri</a:t>
            </a:r>
            <a:r>
              <a:rPr lang="tr-TR" sz="1600" i="1" dirty="0"/>
              <a:t> büğrü sokaklara dal </a:t>
            </a:r>
            <a:br>
              <a:rPr lang="tr-TR" sz="1600" i="1" dirty="0"/>
            </a:br>
            <a:r>
              <a:rPr lang="tr-TR" sz="1600" i="1" dirty="0"/>
              <a:t>Geceyle birlikte. </a:t>
            </a:r>
            <a:br>
              <a:rPr lang="tr-TR" sz="1600" i="1" dirty="0"/>
            </a:br>
            <a:r>
              <a:rPr lang="tr-TR" sz="1600" i="1" dirty="0"/>
              <a:t/>
            </a:r>
            <a:br>
              <a:rPr lang="tr-TR" sz="1600" i="1" dirty="0"/>
            </a:br>
            <a:r>
              <a:rPr lang="tr-TR" sz="1600" i="1" dirty="0"/>
              <a:t>Bir kız sevmiş yakın zamanda, </a:t>
            </a:r>
            <a:br>
              <a:rPr lang="tr-TR" sz="1600" i="1" dirty="0"/>
            </a:br>
            <a:r>
              <a:rPr lang="tr-TR" sz="1600" i="1" dirty="0"/>
              <a:t>Bahse lüzum var mı geçmişten? </a:t>
            </a:r>
            <a:br>
              <a:rPr lang="tr-TR" sz="1600" i="1" dirty="0"/>
            </a:br>
            <a:r>
              <a:rPr lang="tr-TR" sz="1600" i="1" dirty="0"/>
              <a:t>İflah olmaz sanırım, </a:t>
            </a:r>
            <a:br>
              <a:rPr lang="tr-TR" sz="1600" i="1" dirty="0"/>
            </a:br>
            <a:r>
              <a:rPr lang="tr-TR" sz="1600" i="1" dirty="0"/>
              <a:t>Geçti iş işten!</a:t>
            </a:r>
          </a:p>
          <a:p>
            <a:endParaRPr lang="tr-TR" sz="1600" i="1" dirty="0"/>
          </a:p>
        </p:txBody>
      </p:sp>
    </p:spTree>
    <p:extLst>
      <p:ext uri="{BB962C8B-B14F-4D97-AF65-F5344CB8AC3E}">
        <p14:creationId xmlns:p14="http://schemas.microsoft.com/office/powerpoint/2010/main" val="26663467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defRPr/>
            </a:pPr>
            <a:r>
              <a:rPr lang="tr-TR" dirty="0" smtClean="0"/>
              <a:t>  Memleketçi </a:t>
            </a:r>
            <a:r>
              <a:rPr lang="tr-TR" dirty="0"/>
              <a:t>şiirimize yeni bir ses getirmiştir</a:t>
            </a:r>
            <a:r>
              <a:rPr lang="tr-TR" dirty="0" smtClean="0"/>
              <a:t>.</a:t>
            </a:r>
            <a:endParaRPr lang="tr-TR" dirty="0"/>
          </a:p>
          <a:p>
            <a:pPr algn="l">
              <a:defRPr/>
            </a:pPr>
            <a:r>
              <a:rPr lang="tr-TR" dirty="0" smtClean="0"/>
              <a:t>  Şiirlerinde </a:t>
            </a:r>
            <a:r>
              <a:rPr lang="tr-TR" dirty="0"/>
              <a:t>derin bir Anadolu sevgisi vardır; İyimser, açık ve gerçekçi bir bakışla Anadolu’ya eğilmiştir. </a:t>
            </a:r>
          </a:p>
          <a:p>
            <a:pPr algn="l">
              <a:defRPr/>
            </a:pPr>
            <a:r>
              <a:rPr lang="tr-TR" dirty="0" smtClean="0"/>
              <a:t>  Şiirlerinde </a:t>
            </a:r>
            <a:r>
              <a:rPr lang="tr-TR" dirty="0"/>
              <a:t>temiz bir Türkçe, Karacaoğlan’ı andıran bir içtenlik görülür. </a:t>
            </a:r>
          </a:p>
          <a:p>
            <a:pPr algn="l">
              <a:defRPr/>
            </a:pPr>
            <a:r>
              <a:rPr lang="tr-TR" dirty="0" smtClean="0"/>
              <a:t>  Hayale </a:t>
            </a:r>
            <a:r>
              <a:rPr lang="tr-TR" dirty="0"/>
              <a:t>pek yer vermez, gerçekçi bir anlayışla yazmıştır. Onu “gerçekçi – romantik” bir şair olarak niteleyebiliriz.</a:t>
            </a:r>
          </a:p>
          <a:p>
            <a:pPr algn="l"/>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Cahİt</a:t>
            </a:r>
            <a:r>
              <a:rPr lang="tr-TR" dirty="0" smtClean="0">
                <a:effectLst>
                  <a:glow rad="63500">
                    <a:schemeClr val="accent3">
                      <a:satMod val="175000"/>
                      <a:alpha val="40000"/>
                    </a:schemeClr>
                  </a:glow>
                </a:effectLst>
              </a:rPr>
              <a:t> KÜLEBİ</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797747" y="2412649"/>
            <a:ext cx="4022725" cy="322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3893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a:t>
            </a:r>
            <a:r>
              <a:rPr lang="tr-TR" b="1" dirty="0"/>
              <a:t> </a:t>
            </a:r>
            <a:r>
              <a:rPr lang="tr-TR" dirty="0" smtClean="0"/>
              <a:t>Atatürk </a:t>
            </a:r>
            <a:r>
              <a:rPr lang="tr-TR" dirty="0"/>
              <a:t>Kurtuluş </a:t>
            </a:r>
            <a:r>
              <a:rPr lang="tr-TR" dirty="0" smtClean="0"/>
              <a:t>Savaşında, Yeşeren Otlar, Süt , Türk Mavisi, Sıkıntı </a:t>
            </a:r>
            <a:r>
              <a:rPr lang="tr-TR" dirty="0"/>
              <a:t>ve </a:t>
            </a:r>
            <a:r>
              <a:rPr lang="tr-TR" dirty="0" smtClean="0"/>
              <a:t>Umut, Yangın, Bütün Şiirleri, Güz Türküleri, Güzel Yurdum, Zerdali ağacı,</a:t>
            </a:r>
            <a:r>
              <a:rPr lang="tr-TR" dirty="0"/>
              <a:t> </a:t>
            </a:r>
            <a:r>
              <a:rPr lang="tr-TR" dirty="0" smtClean="0"/>
              <a:t>Kamyonlar </a:t>
            </a:r>
            <a:r>
              <a:rPr lang="tr-TR" dirty="0"/>
              <a:t>Kavun </a:t>
            </a:r>
            <a:r>
              <a:rPr lang="tr-TR" dirty="0" smtClean="0"/>
              <a:t>Taşır, Biz </a:t>
            </a:r>
            <a:r>
              <a:rPr lang="tr-TR" dirty="0"/>
              <a:t>Biliriz Bizim </a:t>
            </a:r>
            <a:r>
              <a:rPr lang="tr-TR" dirty="0" smtClean="0"/>
              <a:t>İşlerimizi,</a:t>
            </a:r>
            <a:r>
              <a:rPr lang="tr-TR" dirty="0"/>
              <a:t> </a:t>
            </a:r>
            <a:r>
              <a:rPr lang="tr-TR" dirty="0" smtClean="0"/>
              <a:t>Herkesin </a:t>
            </a:r>
            <a:r>
              <a:rPr lang="tr-TR" dirty="0"/>
              <a:t>Bir Derdi </a:t>
            </a:r>
            <a:r>
              <a:rPr lang="tr-TR" dirty="0" smtClean="0"/>
              <a:t>Var,</a:t>
            </a:r>
            <a:r>
              <a:rPr lang="tr-TR" dirty="0"/>
              <a:t> </a:t>
            </a:r>
            <a:r>
              <a:rPr lang="tr-TR" dirty="0" smtClean="0"/>
              <a:t>Ekin'in </a:t>
            </a:r>
            <a:r>
              <a:rPr lang="tr-TR" dirty="0"/>
              <a:t>Göz Yaşları</a:t>
            </a:r>
          </a:p>
          <a:p>
            <a:pPr algn="l"/>
            <a:r>
              <a:rPr lang="tr-TR" b="1" dirty="0" smtClean="0"/>
              <a:t>ANI:</a:t>
            </a:r>
            <a:r>
              <a:rPr lang="tr-TR" b="1" dirty="0"/>
              <a:t> </a:t>
            </a:r>
            <a:r>
              <a:rPr lang="tr-TR" dirty="0" smtClean="0"/>
              <a:t>İçi </a:t>
            </a:r>
            <a:r>
              <a:rPr lang="tr-TR" dirty="0"/>
              <a:t>Sevda Dolu Yolculuk </a:t>
            </a:r>
            <a:endParaRPr lang="tr-TR" dirty="0" smtClean="0"/>
          </a:p>
          <a:p>
            <a:pPr algn="l"/>
            <a:r>
              <a:rPr lang="tr-TR" b="1" dirty="0" smtClean="0"/>
              <a:t>DÜZ YAZI:</a:t>
            </a:r>
            <a:r>
              <a:rPr lang="tr-TR" b="1" dirty="0"/>
              <a:t> </a:t>
            </a:r>
            <a:r>
              <a:rPr lang="tr-TR" dirty="0" smtClean="0"/>
              <a:t>Şiir </a:t>
            </a:r>
            <a:r>
              <a:rPr lang="tr-TR" dirty="0"/>
              <a:t>Her </a:t>
            </a:r>
            <a:r>
              <a:rPr lang="tr-TR" dirty="0" smtClean="0"/>
              <a:t>Zaman, Ece'nin </a:t>
            </a:r>
            <a:r>
              <a:rPr lang="tr-TR" dirty="0"/>
              <a:t>Günlüğü</a:t>
            </a:r>
          </a:p>
          <a:p>
            <a:pPr algn="l"/>
            <a:endParaRPr lang="tr-TR" dirty="0"/>
          </a:p>
        </p:txBody>
      </p:sp>
      <p:sp>
        <p:nvSpPr>
          <p:cNvPr id="3" name="İçerik Yer Tutucusu 2"/>
          <p:cNvSpPr>
            <a:spLocks noGrp="1"/>
          </p:cNvSpPr>
          <p:nvPr>
            <p:ph sz="quarter" idx="14"/>
          </p:nvPr>
        </p:nvSpPr>
        <p:spPr>
          <a:xfrm>
            <a:off x="4663440" y="2020824"/>
            <a:ext cx="4229040" cy="4005072"/>
          </a:xfrm>
        </p:spPr>
        <p:txBody>
          <a:bodyPr>
            <a:normAutofit fontScale="70000" lnSpcReduction="20000"/>
          </a:bodyPr>
          <a:lstStyle/>
          <a:p>
            <a:r>
              <a:rPr lang="tr-TR" b="1" dirty="0"/>
              <a:t>MUSTAFA KEMAL</a:t>
            </a:r>
          </a:p>
          <a:p>
            <a:r>
              <a:rPr lang="tr-TR" dirty="0" smtClean="0"/>
              <a:t>Bir </a:t>
            </a:r>
            <a:r>
              <a:rPr lang="tr-TR" dirty="0"/>
              <a:t>gemi yanaştı Samsun'a sabaha karşı </a:t>
            </a:r>
            <a:br>
              <a:rPr lang="tr-TR" dirty="0"/>
            </a:br>
            <a:r>
              <a:rPr lang="tr-TR" dirty="0" err="1"/>
              <a:t>Sel'am</a:t>
            </a:r>
            <a:r>
              <a:rPr lang="tr-TR" dirty="0"/>
              <a:t> durdu kayığı, çaparı, takası </a:t>
            </a:r>
            <a:br>
              <a:rPr lang="tr-TR" dirty="0"/>
            </a:br>
            <a:r>
              <a:rPr lang="tr-TR" dirty="0"/>
              <a:t>Selam durdu tayfası. </a:t>
            </a:r>
            <a:br>
              <a:rPr lang="tr-TR" dirty="0"/>
            </a:br>
            <a:r>
              <a:rPr lang="tr-TR" dirty="0"/>
              <a:t>Bir duman tüterdi bu geminin bacasından, bir duman </a:t>
            </a:r>
            <a:br>
              <a:rPr lang="tr-TR" dirty="0"/>
            </a:br>
            <a:r>
              <a:rPr lang="tr-TR" dirty="0" err="1"/>
              <a:t>Duman</a:t>
            </a:r>
            <a:r>
              <a:rPr lang="tr-TR" dirty="0"/>
              <a:t> değildi bu! </a:t>
            </a:r>
            <a:br>
              <a:rPr lang="tr-TR" dirty="0"/>
            </a:br>
            <a:r>
              <a:rPr lang="tr-TR" dirty="0"/>
              <a:t>Memleketin uçup giden kaygılarıydı. </a:t>
            </a:r>
            <a:br>
              <a:rPr lang="tr-TR" dirty="0"/>
            </a:br>
            <a:r>
              <a:rPr lang="tr-TR" dirty="0"/>
              <a:t/>
            </a:r>
            <a:br>
              <a:rPr lang="tr-TR" dirty="0"/>
            </a:br>
            <a:r>
              <a:rPr lang="tr-TR" dirty="0"/>
              <a:t>Samsun limanına bu gemiden atılan </a:t>
            </a:r>
            <a:br>
              <a:rPr lang="tr-TR" dirty="0"/>
            </a:br>
            <a:r>
              <a:rPr lang="tr-TR" dirty="0"/>
              <a:t>Demir değil! </a:t>
            </a:r>
            <a:br>
              <a:rPr lang="tr-TR" dirty="0"/>
            </a:br>
            <a:r>
              <a:rPr lang="tr-TR" dirty="0"/>
              <a:t>Sarılan anayurda </a:t>
            </a:r>
            <a:br>
              <a:rPr lang="tr-TR" dirty="0"/>
            </a:br>
            <a:r>
              <a:rPr lang="tr-TR" dirty="0"/>
              <a:t>Kemal Paşanın kollarıydı. </a:t>
            </a:r>
            <a:br>
              <a:rPr lang="tr-TR" dirty="0"/>
            </a:br>
            <a:r>
              <a:rPr lang="tr-TR" dirty="0"/>
              <a:t/>
            </a:r>
            <a:br>
              <a:rPr lang="tr-TR" dirty="0"/>
            </a:br>
            <a:r>
              <a:rPr lang="tr-TR" dirty="0"/>
              <a:t>Selâm vererek Anadolu çocuklarına </a:t>
            </a:r>
            <a:br>
              <a:rPr lang="tr-TR" dirty="0"/>
            </a:br>
            <a:r>
              <a:rPr lang="tr-TR" dirty="0"/>
              <a:t>Çıkarken yüce komutan </a:t>
            </a:r>
            <a:br>
              <a:rPr lang="tr-TR" dirty="0"/>
            </a:br>
            <a:r>
              <a:rPr lang="tr-TR" dirty="0"/>
              <a:t>Karadeniz'in halini bir görmeliydi. </a:t>
            </a:r>
            <a:br>
              <a:rPr lang="tr-TR" dirty="0"/>
            </a:br>
            <a:r>
              <a:rPr lang="tr-TR" dirty="0"/>
              <a:t>Kalkıp ayağa ardı sıra baktı dalgalar </a:t>
            </a:r>
            <a:br>
              <a:rPr lang="tr-TR" dirty="0"/>
            </a:br>
            <a:r>
              <a:rPr lang="tr-TR" dirty="0"/>
              <a:t>Kalktı takalar, </a:t>
            </a:r>
            <a:br>
              <a:rPr lang="tr-TR" dirty="0"/>
            </a:br>
            <a:r>
              <a:rPr lang="tr-TR" dirty="0"/>
              <a:t>İzin verseydi Kemal Paşa </a:t>
            </a:r>
            <a:br>
              <a:rPr lang="tr-TR" dirty="0"/>
            </a:br>
            <a:r>
              <a:rPr lang="tr-TR" dirty="0"/>
              <a:t>Ardından gürleyip giderlerdi </a:t>
            </a:r>
            <a:br>
              <a:rPr lang="tr-TR" dirty="0"/>
            </a:br>
            <a:r>
              <a:rPr lang="tr-TR" dirty="0"/>
              <a:t>Erzurum'a kadar.</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578588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çerik Yer Tutucusu 9"/>
          <p:cNvSpPr>
            <a:spLocks noGrp="1"/>
          </p:cNvSpPr>
          <p:nvPr>
            <p:ph sz="quarter" idx="14"/>
          </p:nvPr>
        </p:nvSpPr>
        <p:spPr>
          <a:xfrm>
            <a:off x="3203848" y="2020824"/>
            <a:ext cx="5482952" cy="4005072"/>
          </a:xfrm>
        </p:spPr>
        <p:txBody>
          <a:bodyPr>
            <a:normAutofit lnSpcReduction="10000"/>
          </a:bodyPr>
          <a:lstStyle/>
          <a:p>
            <a:pPr algn="l"/>
            <a:r>
              <a:rPr lang="tr-TR" dirty="0"/>
              <a:t> Anadolu’da dolaşırken edindiği izlenimleri anlattığı ve ona büyük bir ün kazandıran </a:t>
            </a:r>
            <a:r>
              <a:rPr lang="tr-TR" dirty="0">
                <a:solidFill>
                  <a:srgbClr val="7030A0"/>
                </a:solidFill>
              </a:rPr>
              <a:t>‘Han Duvarları’ </a:t>
            </a:r>
            <a:r>
              <a:rPr lang="tr-TR" dirty="0"/>
              <a:t>şiiri onun Anadolu’ya yönelişinin yansımasıdır. </a:t>
            </a:r>
            <a:r>
              <a:rPr lang="tr-TR" dirty="0">
                <a:solidFill>
                  <a:srgbClr val="7030A0"/>
                </a:solidFill>
              </a:rPr>
              <a:t>‘Sanat’ </a:t>
            </a:r>
            <a:r>
              <a:rPr lang="tr-TR" dirty="0"/>
              <a:t>adlı şiirinde, uygulamaya çalıştığı «</a:t>
            </a:r>
            <a:r>
              <a:rPr lang="tr-TR" b="1" dirty="0"/>
              <a:t>memleket edebiyatının» felsefesini </a:t>
            </a:r>
            <a:r>
              <a:rPr lang="tr-TR" dirty="0"/>
              <a:t>ortaya koymuştur. </a:t>
            </a:r>
            <a:r>
              <a:rPr lang="tr-TR" dirty="0">
                <a:solidFill>
                  <a:srgbClr val="7030A0"/>
                </a:solidFill>
              </a:rPr>
              <a:t>‘Çoban Çeşmesi’ </a:t>
            </a:r>
            <a:r>
              <a:rPr lang="tr-TR" dirty="0"/>
              <a:t>ve </a:t>
            </a:r>
            <a:r>
              <a:rPr lang="tr-TR" dirty="0">
                <a:solidFill>
                  <a:srgbClr val="7030A0"/>
                </a:solidFill>
              </a:rPr>
              <a:t>‘Akarsu’ </a:t>
            </a:r>
            <a:r>
              <a:rPr lang="tr-TR" dirty="0"/>
              <a:t>şiirlerinde; </a:t>
            </a:r>
            <a:r>
              <a:rPr lang="tr-TR" dirty="0">
                <a:solidFill>
                  <a:srgbClr val="7030A0"/>
                </a:solidFill>
              </a:rPr>
              <a:t>‘Canavar’ </a:t>
            </a:r>
            <a:r>
              <a:rPr lang="tr-TR" dirty="0"/>
              <a:t>piyesinde Anadolu ve Anadolu insanını anlattı. </a:t>
            </a:r>
            <a:r>
              <a:rPr lang="tr-TR" dirty="0">
                <a:solidFill>
                  <a:srgbClr val="7030A0"/>
                </a:solidFill>
              </a:rPr>
              <a:t>‘Akın’ </a:t>
            </a:r>
            <a:r>
              <a:rPr lang="tr-TR" dirty="0"/>
              <a:t>ve </a:t>
            </a:r>
            <a:r>
              <a:rPr lang="tr-TR" dirty="0">
                <a:solidFill>
                  <a:srgbClr val="7030A0"/>
                </a:solidFill>
              </a:rPr>
              <a:t>‘Özyurt’ </a:t>
            </a:r>
            <a:r>
              <a:rPr lang="tr-TR" dirty="0"/>
              <a:t>piyeslerinde Atatürk’ün tarih görüşünü anlattı. </a:t>
            </a:r>
            <a:r>
              <a:rPr lang="tr-TR" dirty="0">
                <a:solidFill>
                  <a:srgbClr val="7030A0"/>
                </a:solidFill>
              </a:rPr>
              <a:t>‘Kahraman’ </a:t>
            </a:r>
            <a:r>
              <a:rPr lang="tr-TR" dirty="0"/>
              <a:t>piyesinde Atatürk’ü canlandırdı.</a:t>
            </a:r>
          </a:p>
          <a:p>
            <a:pPr algn="l"/>
            <a:r>
              <a:rPr lang="tr-TR" dirty="0" smtClean="0"/>
              <a:t>  Şiir </a:t>
            </a:r>
            <a:r>
              <a:rPr lang="tr-TR" dirty="0"/>
              <a:t>dilinde </a:t>
            </a:r>
            <a:r>
              <a:rPr lang="tr-TR" b="1" dirty="0"/>
              <a:t>yeni bir söyleyiş çığırı</a:t>
            </a:r>
            <a:r>
              <a:rPr lang="tr-TR" dirty="0"/>
              <a:t> açmış, üslubuyla kendisinden sonra yetişen birçok şairi etkilemiştir.</a:t>
            </a:r>
          </a:p>
          <a:p>
            <a:endParaRPr lang="tr-TR" dirty="0"/>
          </a:p>
        </p:txBody>
      </p:sp>
      <p:sp>
        <p:nvSpPr>
          <p:cNvPr id="9" name="Başlık 8"/>
          <p:cNvSpPr>
            <a:spLocks noGrp="1"/>
          </p:cNvSpPr>
          <p:nvPr>
            <p:ph type="title"/>
          </p:nvPr>
        </p:nvSpPr>
        <p:spPr/>
        <p:txBody>
          <a:bodyPr/>
          <a:lstStyle/>
          <a:p>
            <a:endParaRPr lang="tr-TR"/>
          </a:p>
        </p:txBody>
      </p:sp>
      <p:pic>
        <p:nvPicPr>
          <p:cNvPr id="14"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257175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6101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2020824"/>
            <a:ext cx="4402832" cy="4005072"/>
          </a:xfrm>
        </p:spPr>
        <p:txBody>
          <a:bodyPr/>
          <a:lstStyle/>
          <a:p>
            <a:pPr algn="l"/>
            <a:r>
              <a:rPr lang="tr-TR" dirty="0"/>
              <a:t> </a:t>
            </a:r>
            <a:r>
              <a:rPr lang="tr-TR" dirty="0" smtClean="0"/>
              <a:t> Şiirlerinde felsefi düşünceye dayanan bir anlayış sergiledi. Bu anlayışla giderek, insan, evren, zaman kavramlarını farklı bir boyutta ele almaya yöneldi.</a:t>
            </a:r>
          </a:p>
          <a:p>
            <a:pPr algn="l"/>
            <a:r>
              <a:rPr lang="tr-TR" dirty="0" smtClean="0"/>
              <a:t>  Avare insanların günlük yaşamları, aile içindeki sarsıntılar, yakınların ölümü, ihaneti, çocukluğunda ve ilerleyen yaşamında gözlemlediği olaylar hikayelerinin konularını oluşturur. </a:t>
            </a:r>
          </a:p>
          <a:p>
            <a:pPr algn="l"/>
            <a:r>
              <a:rPr lang="tr-TR" dirty="0"/>
              <a:t> </a:t>
            </a:r>
            <a:r>
              <a:rPr lang="tr-TR" dirty="0" smtClean="0"/>
              <a:t> Hikayeleri Sait Faik’in hikayelerini hatırlatır. </a:t>
            </a:r>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outerShdw blurRad="38100" dist="38100" dir="2700000" algn="tl">
                    <a:srgbClr val="000000">
                      <a:alpha val="43137"/>
                    </a:srgbClr>
                  </a:outerShdw>
                </a:effectLst>
              </a:rPr>
              <a:t>Sabahattİn</a:t>
            </a:r>
            <a:r>
              <a:rPr lang="tr-TR" dirty="0" smtClean="0">
                <a:effectLst>
                  <a:glow rad="63500">
                    <a:schemeClr val="accent3">
                      <a:satMod val="175000"/>
                      <a:alpha val="40000"/>
                    </a:schemeClr>
                  </a:glow>
                  <a:outerShdw blurRad="38100" dist="38100" dir="2700000" algn="tl">
                    <a:srgbClr val="000000">
                      <a:alpha val="43137"/>
                    </a:srgbClr>
                  </a:outerShdw>
                </a:effectLst>
              </a:rPr>
              <a:t> </a:t>
            </a:r>
            <a:r>
              <a:rPr lang="tr-TR" dirty="0">
                <a:effectLst>
                  <a:glow rad="63500">
                    <a:schemeClr val="accent3">
                      <a:satMod val="175000"/>
                      <a:alpha val="40000"/>
                    </a:schemeClr>
                  </a:glow>
                  <a:outerShdw blurRad="38100" dist="38100" dir="2700000" algn="tl">
                    <a:srgbClr val="000000">
                      <a:alpha val="43137"/>
                    </a:srgbClr>
                  </a:outerShdw>
                </a:effectLst>
              </a:rPr>
              <a:t>Kudret </a:t>
            </a:r>
            <a:r>
              <a:rPr lang="tr-TR" dirty="0" smtClean="0">
                <a:effectLst>
                  <a:glow rad="63500">
                    <a:schemeClr val="accent3">
                      <a:satMod val="175000"/>
                      <a:alpha val="40000"/>
                    </a:schemeClr>
                  </a:glow>
                  <a:outerShdw blurRad="38100" dist="38100" dir="2700000" algn="tl">
                    <a:srgbClr val="000000">
                      <a:alpha val="43137"/>
                    </a:srgbClr>
                  </a:outerShdw>
                </a:effectLst>
              </a:rPr>
              <a:t>AKSAL</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03850" y="2385219"/>
            <a:ext cx="25431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3494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ŞİİR:</a:t>
            </a:r>
            <a:r>
              <a:rPr lang="tr-TR" sz="1800" b="1" dirty="0"/>
              <a:t> </a:t>
            </a:r>
            <a:r>
              <a:rPr lang="tr-TR" sz="1800" dirty="0" smtClean="0"/>
              <a:t>Şarkılı Kahve, Gün Işığı, Duru Gök, Elinle, Eşik, Çizgi, Zamanlar, Bir </a:t>
            </a:r>
            <a:r>
              <a:rPr lang="tr-TR" sz="1800" dirty="0"/>
              <a:t>Zaman </a:t>
            </a:r>
            <a:r>
              <a:rPr lang="tr-TR" sz="1800" dirty="0" smtClean="0"/>
              <a:t>Düşü, Buluşma, Batık Kent, Bir </a:t>
            </a:r>
            <a:r>
              <a:rPr lang="tr-TR" sz="1800" dirty="0"/>
              <a:t>Gün </a:t>
            </a:r>
            <a:r>
              <a:rPr lang="tr-TR" sz="1800" dirty="0" smtClean="0"/>
              <a:t>İstanbul,</a:t>
            </a:r>
            <a:r>
              <a:rPr lang="tr-TR" sz="1800" dirty="0"/>
              <a:t> </a:t>
            </a:r>
            <a:r>
              <a:rPr lang="tr-TR" sz="1800" dirty="0" smtClean="0"/>
              <a:t>Bir </a:t>
            </a:r>
            <a:r>
              <a:rPr lang="tr-TR" sz="1800" dirty="0"/>
              <a:t>Resimde </a:t>
            </a:r>
            <a:r>
              <a:rPr lang="tr-TR" sz="1800" dirty="0" smtClean="0"/>
              <a:t>Atatürk,</a:t>
            </a:r>
            <a:r>
              <a:rPr lang="tr-TR" sz="1800" dirty="0"/>
              <a:t/>
            </a:r>
            <a:br>
              <a:rPr lang="tr-TR" sz="1800" dirty="0"/>
            </a:br>
            <a:r>
              <a:rPr lang="tr-TR" sz="1800" b="1" dirty="0" smtClean="0"/>
              <a:t>ÖYKÜ :</a:t>
            </a:r>
            <a:r>
              <a:rPr lang="tr-TR" sz="1800" dirty="0" smtClean="0"/>
              <a:t>Gazoz </a:t>
            </a:r>
            <a:r>
              <a:rPr lang="tr-TR" sz="1800" dirty="0"/>
              <a:t>Ağacı, Yaralı Hayvan</a:t>
            </a:r>
          </a:p>
          <a:p>
            <a:pPr algn="l"/>
            <a:r>
              <a:rPr lang="tr-TR" sz="1800" b="1" dirty="0" smtClean="0"/>
              <a:t>OYUN: </a:t>
            </a:r>
            <a:r>
              <a:rPr lang="tr-TR" sz="1800" dirty="0" smtClean="0"/>
              <a:t>Evin </a:t>
            </a:r>
            <a:r>
              <a:rPr lang="tr-TR" sz="1800" dirty="0"/>
              <a:t>Üstündeki </a:t>
            </a:r>
            <a:r>
              <a:rPr lang="tr-TR" sz="1800" dirty="0" smtClean="0"/>
              <a:t>Bulut, Şakacı, Bir </a:t>
            </a:r>
            <a:r>
              <a:rPr lang="tr-TR" sz="1800" dirty="0"/>
              <a:t>Odada Üç </a:t>
            </a:r>
            <a:r>
              <a:rPr lang="tr-TR" sz="1800" dirty="0" smtClean="0"/>
              <a:t>Ayna, Tersine </a:t>
            </a:r>
            <a:r>
              <a:rPr lang="tr-TR" sz="1800" dirty="0"/>
              <a:t>Dönen </a:t>
            </a:r>
            <a:r>
              <a:rPr lang="tr-TR" sz="1800" dirty="0" smtClean="0"/>
              <a:t>Şemsiye, </a:t>
            </a:r>
            <a:r>
              <a:rPr lang="tr-TR" sz="1800" dirty="0"/>
              <a:t/>
            </a:r>
            <a:br>
              <a:rPr lang="tr-TR" sz="1800" dirty="0"/>
            </a:br>
            <a:r>
              <a:rPr lang="tr-TR" sz="1800" dirty="0"/>
              <a:t>Kahvede Şenlik </a:t>
            </a:r>
            <a:r>
              <a:rPr lang="tr-TR" sz="1800" dirty="0" smtClean="0"/>
              <a:t>Var, Kral Üşümesi, Bay </a:t>
            </a:r>
            <a:r>
              <a:rPr lang="tr-TR" sz="1800" dirty="0"/>
              <a:t>Hiç - Sonsuzluk </a:t>
            </a:r>
            <a:r>
              <a:rPr lang="tr-TR" sz="1800" dirty="0" smtClean="0"/>
              <a:t>Kitabevi, </a:t>
            </a:r>
            <a:r>
              <a:rPr lang="tr-TR" sz="1800" dirty="0"/>
              <a:t/>
            </a:r>
            <a:br>
              <a:rPr lang="tr-TR" sz="1800" dirty="0"/>
            </a:br>
            <a:r>
              <a:rPr lang="tr-TR" sz="1800" b="1" dirty="0" smtClean="0"/>
              <a:t>DENEME:</a:t>
            </a:r>
            <a:r>
              <a:rPr lang="tr-TR" sz="1800" b="1" dirty="0"/>
              <a:t> </a:t>
            </a:r>
            <a:r>
              <a:rPr lang="tr-TR" sz="1800" dirty="0" smtClean="0"/>
              <a:t>Geçmişle Gelecek, </a:t>
            </a:r>
            <a:r>
              <a:rPr lang="tr-TR" sz="1800" dirty="0"/>
              <a:t>Önemli Adam</a:t>
            </a:r>
          </a:p>
          <a:p>
            <a:pPr algn="l"/>
            <a:endParaRPr lang="tr-TR" sz="1800" dirty="0"/>
          </a:p>
        </p:txBody>
      </p:sp>
      <p:sp>
        <p:nvSpPr>
          <p:cNvPr id="3" name="İçerik Yer Tutucusu 2"/>
          <p:cNvSpPr>
            <a:spLocks noGrp="1"/>
          </p:cNvSpPr>
          <p:nvPr>
            <p:ph sz="quarter" idx="14"/>
          </p:nvPr>
        </p:nvSpPr>
        <p:spPr/>
        <p:txBody>
          <a:bodyPr>
            <a:noAutofit/>
          </a:bodyPr>
          <a:lstStyle/>
          <a:p>
            <a:r>
              <a:rPr lang="tr-TR" sz="1400" b="1" i="1" dirty="0" smtClean="0"/>
              <a:t>DENİZE KARŞI</a:t>
            </a:r>
            <a:r>
              <a:rPr lang="tr-TR" sz="1400" i="1" dirty="0"/>
              <a:t/>
            </a:r>
            <a:br>
              <a:rPr lang="tr-TR" sz="1400" i="1" dirty="0"/>
            </a:br>
            <a:r>
              <a:rPr lang="tr-TR" sz="1400" i="1" dirty="0"/>
              <a:t>Adam oturmuş denize karşı</a:t>
            </a:r>
            <a:br>
              <a:rPr lang="tr-TR" sz="1400" i="1" dirty="0"/>
            </a:br>
            <a:r>
              <a:rPr lang="tr-TR" sz="1400" i="1" dirty="0"/>
              <a:t>Elinde oltası yıldız tutar</a:t>
            </a:r>
            <a:br>
              <a:rPr lang="tr-TR" sz="1400" i="1" dirty="0"/>
            </a:br>
            <a:r>
              <a:rPr lang="tr-TR" sz="1400" i="1" dirty="0"/>
              <a:t>Çeker çıkarır bir geceden</a:t>
            </a:r>
            <a:br>
              <a:rPr lang="tr-TR" sz="1400" i="1" dirty="0"/>
            </a:br>
            <a:r>
              <a:rPr lang="tr-TR" sz="1400" i="1" dirty="0"/>
              <a:t>Çeker çıkarır tadına bakar</a:t>
            </a:r>
            <a:br>
              <a:rPr lang="tr-TR" sz="1400" i="1" dirty="0"/>
            </a:br>
            <a:r>
              <a:rPr lang="tr-TR" sz="1400" i="1" dirty="0"/>
              <a:t>Ardında ışık içinde çarşı</a:t>
            </a:r>
            <a:br>
              <a:rPr lang="tr-TR" sz="1400" i="1" dirty="0"/>
            </a:br>
            <a:r>
              <a:rPr lang="tr-TR" sz="1400" i="1" dirty="0"/>
              <a:t/>
            </a:r>
            <a:br>
              <a:rPr lang="tr-TR" sz="1400" i="1" dirty="0"/>
            </a:br>
            <a:r>
              <a:rPr lang="tr-TR" sz="1400" i="1" dirty="0"/>
              <a:t>Bir kız geçer arkadaki yoldan</a:t>
            </a:r>
            <a:br>
              <a:rPr lang="tr-TR" sz="1400" i="1" dirty="0"/>
            </a:br>
            <a:r>
              <a:rPr lang="tr-TR" sz="1400" i="1" dirty="0"/>
              <a:t>Bir eda bir çalım akça pakça</a:t>
            </a:r>
            <a:br>
              <a:rPr lang="tr-TR" sz="1400" i="1" dirty="0"/>
            </a:br>
            <a:r>
              <a:rPr lang="tr-TR" sz="1400" i="1" dirty="0"/>
              <a:t>ağzı yüzü bir delice türkü</a:t>
            </a:r>
            <a:br>
              <a:rPr lang="tr-TR" sz="1400" i="1" dirty="0"/>
            </a:br>
            <a:r>
              <a:rPr lang="tr-TR" sz="1400" i="1" dirty="0"/>
              <a:t>Vurur kokusu uzaklaştıkça</a:t>
            </a:r>
            <a:br>
              <a:rPr lang="tr-TR" sz="1400" i="1" dirty="0"/>
            </a:br>
            <a:r>
              <a:rPr lang="tr-TR" sz="1400" i="1" dirty="0"/>
              <a:t>Öyle bir dişi ki beter gerçekten</a:t>
            </a:r>
            <a:br>
              <a:rPr lang="tr-TR" sz="1400" i="1" dirty="0"/>
            </a:br>
            <a:r>
              <a:rPr lang="tr-TR" sz="1400" i="1" dirty="0"/>
              <a:t/>
            </a:r>
            <a:br>
              <a:rPr lang="tr-TR" sz="1400" i="1" dirty="0"/>
            </a:br>
            <a:r>
              <a:rPr lang="tr-TR" sz="1400" i="1" dirty="0"/>
              <a:t>Dalmış gitmiş işine beriki</a:t>
            </a:r>
            <a:br>
              <a:rPr lang="tr-TR" sz="1400" i="1" dirty="0"/>
            </a:br>
            <a:r>
              <a:rPr lang="tr-TR" sz="1400" i="1" dirty="0"/>
              <a:t>Vız gelir çarsı türkü vız gelir</a:t>
            </a:r>
            <a:br>
              <a:rPr lang="tr-TR" sz="1400" i="1" dirty="0"/>
            </a:br>
            <a:r>
              <a:rPr lang="tr-TR" sz="1400" i="1" dirty="0"/>
              <a:t>Çocuksu bir bakış gözlerinde</a:t>
            </a:r>
            <a:br>
              <a:rPr lang="tr-TR" sz="1400" i="1" dirty="0"/>
            </a:br>
            <a:r>
              <a:rPr lang="tr-TR" sz="1400" i="1" dirty="0"/>
              <a:t>Bir başına rıhtımda oturur</a:t>
            </a:r>
            <a:br>
              <a:rPr lang="tr-TR" sz="1400" i="1" dirty="0"/>
            </a:br>
            <a:r>
              <a:rPr lang="tr-TR" sz="1400" i="1" dirty="0"/>
              <a:t>Ne geçer içinden bilinmez ki.</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578588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İroniye ve zekaya dayanan, şairanelikten uzak, halk şiiri havasıyla, kendine özgü bir söyleyişle şiirler yazdı.</a:t>
            </a:r>
          </a:p>
          <a:p>
            <a:pPr algn="l"/>
            <a:r>
              <a:rPr lang="tr-TR" dirty="0"/>
              <a:t> </a:t>
            </a:r>
            <a:r>
              <a:rPr lang="tr-TR" dirty="0" smtClean="0"/>
              <a:t> Şiirlerini argoya mal olmuş, çoğu unutulmuş bir dille yazdı.</a:t>
            </a:r>
          </a:p>
          <a:p>
            <a:pPr algn="l"/>
            <a:r>
              <a:rPr lang="tr-TR" dirty="0"/>
              <a:t> </a:t>
            </a:r>
            <a:r>
              <a:rPr lang="tr-TR" dirty="0" smtClean="0"/>
              <a:t> Şiirlerinde olduğu gibi denemelerinde de yergici yaklaşımını, alaycı ve </a:t>
            </a:r>
            <a:r>
              <a:rPr lang="tr-TR" dirty="0" err="1" smtClean="0"/>
              <a:t>ironik</a:t>
            </a:r>
            <a:r>
              <a:rPr lang="tr-TR" dirty="0" smtClean="0"/>
              <a:t> üslubunu devam ettirmiştir.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salah </a:t>
            </a:r>
            <a:r>
              <a:rPr lang="tr-TR" dirty="0" err="1" smtClean="0">
                <a:effectLst>
                  <a:glow rad="63500">
                    <a:schemeClr val="accent3">
                      <a:satMod val="175000"/>
                      <a:alpha val="40000"/>
                    </a:schemeClr>
                  </a:glow>
                </a:effectLst>
              </a:rPr>
              <a:t>bİrsel</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38700" y="2020888"/>
            <a:ext cx="2673475"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9206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sz="1800" b="1" dirty="0" smtClean="0"/>
              <a:t>ŞİİR:</a:t>
            </a:r>
            <a:r>
              <a:rPr lang="tr-TR" sz="1800" dirty="0"/>
              <a:t> </a:t>
            </a:r>
            <a:r>
              <a:rPr lang="tr-TR" sz="1800" dirty="0" smtClean="0"/>
              <a:t>Dünya İşleri, Hacivat’ın karısı, Ases, </a:t>
            </a:r>
            <a:r>
              <a:rPr lang="tr-TR" sz="1800" dirty="0" err="1"/>
              <a:t>Kikirikname</a:t>
            </a:r>
            <a:r>
              <a:rPr lang="tr-TR" sz="1800" dirty="0"/>
              <a:t>, </a:t>
            </a:r>
            <a:r>
              <a:rPr lang="tr-TR" sz="1800" dirty="0" smtClean="0"/>
              <a:t>Haydar Haydar, Köçekçeler, Bütün Şiirleri, </a:t>
            </a:r>
            <a:r>
              <a:rPr lang="tr-TR" sz="1800" dirty="0" err="1" smtClean="0"/>
              <a:t>Varduman</a:t>
            </a:r>
            <a:r>
              <a:rPr lang="tr-TR" sz="1800" dirty="0" smtClean="0"/>
              <a:t>, Yalelli, İnce Donanma, Rumba </a:t>
            </a:r>
            <a:r>
              <a:rPr lang="tr-TR" sz="1800" dirty="0"/>
              <a:t>da </a:t>
            </a:r>
            <a:r>
              <a:rPr lang="tr-TR" sz="1800" dirty="0" smtClean="0"/>
              <a:t>Rumba, Yaşama Sevinci, </a:t>
            </a:r>
            <a:r>
              <a:rPr lang="tr-TR" sz="1800" dirty="0" err="1" smtClean="0"/>
              <a:t>Çarleston</a:t>
            </a:r>
            <a:r>
              <a:rPr lang="tr-TR" sz="1800" dirty="0" smtClean="0"/>
              <a:t>, Baş </a:t>
            </a:r>
            <a:r>
              <a:rPr lang="tr-TR" sz="1800" dirty="0"/>
              <a:t>ve </a:t>
            </a:r>
            <a:r>
              <a:rPr lang="tr-TR" sz="1800" dirty="0" smtClean="0"/>
              <a:t>Ayak, Sevdim </a:t>
            </a:r>
            <a:r>
              <a:rPr lang="tr-TR" sz="1800" dirty="0"/>
              <a:t>Seni Ey </a:t>
            </a:r>
            <a:r>
              <a:rPr lang="tr-TR" sz="1800" dirty="0" smtClean="0"/>
              <a:t>İnsan </a:t>
            </a:r>
          </a:p>
          <a:p>
            <a:pPr algn="l"/>
            <a:r>
              <a:rPr lang="tr-TR" sz="1800" b="1" dirty="0" smtClean="0"/>
              <a:t>DENEME</a:t>
            </a:r>
            <a:r>
              <a:rPr lang="tr-TR" sz="1800" b="1" dirty="0"/>
              <a:t>, ELEŞTİRİ, </a:t>
            </a:r>
            <a:r>
              <a:rPr lang="tr-TR" sz="1800" b="1" dirty="0" smtClean="0"/>
              <a:t>GÜNLÜK: </a:t>
            </a:r>
            <a:r>
              <a:rPr lang="tr-TR" sz="1800" dirty="0" smtClean="0"/>
              <a:t>Şiirin İlkeleri, Günlük, Sev </a:t>
            </a:r>
            <a:r>
              <a:rPr lang="tr-TR" sz="1800" dirty="0"/>
              <a:t>Beni </a:t>
            </a:r>
            <a:r>
              <a:rPr lang="tr-TR" sz="1800" dirty="0" smtClean="0"/>
              <a:t>Sev, Kendimle Konuşmalar, Şiir </a:t>
            </a:r>
            <a:r>
              <a:rPr lang="tr-TR" sz="1800" dirty="0"/>
              <a:t>ve </a:t>
            </a:r>
            <a:r>
              <a:rPr lang="tr-TR" sz="1800" dirty="0" smtClean="0"/>
              <a:t>Cinayet, Kahveler Kitabı, A </a:t>
            </a:r>
            <a:r>
              <a:rPr lang="tr-TR" sz="1800" dirty="0"/>
              <a:t>Beyoğlu Vah </a:t>
            </a:r>
            <a:r>
              <a:rPr lang="tr-TR" sz="1800" dirty="0" smtClean="0"/>
              <a:t>Beyoğlu, Kuşları Örtünmek, Kurutulmuş </a:t>
            </a:r>
            <a:r>
              <a:rPr lang="tr-TR" sz="1800" dirty="0"/>
              <a:t>Felsefe </a:t>
            </a:r>
            <a:r>
              <a:rPr lang="tr-TR" sz="1800" dirty="0" smtClean="0"/>
              <a:t>Bahçesi, Boğaziçi </a:t>
            </a:r>
            <a:r>
              <a:rPr lang="tr-TR" sz="1800" dirty="0"/>
              <a:t>Şıngır </a:t>
            </a:r>
            <a:r>
              <a:rPr lang="tr-TR" sz="1800" dirty="0" smtClean="0"/>
              <a:t>Mıngır,</a:t>
            </a:r>
            <a:r>
              <a:rPr lang="tr-TR" sz="1800" dirty="0"/>
              <a:t> </a:t>
            </a:r>
            <a:r>
              <a:rPr lang="tr-TR" sz="1800" dirty="0" smtClean="0"/>
              <a:t>Halley </a:t>
            </a:r>
            <a:r>
              <a:rPr lang="tr-TR" sz="1800" dirty="0"/>
              <a:t>Kimi </a:t>
            </a:r>
            <a:r>
              <a:rPr lang="tr-TR" sz="1800" dirty="0" smtClean="0"/>
              <a:t>Kurtarır, </a:t>
            </a:r>
            <a:r>
              <a:rPr lang="tr-TR" sz="1800" dirty="0"/>
              <a:t/>
            </a:r>
            <a:br>
              <a:rPr lang="tr-TR" sz="1800" dirty="0"/>
            </a:br>
            <a:r>
              <a:rPr lang="tr-TR" sz="1800" dirty="0" err="1"/>
              <a:t>Paf</a:t>
            </a:r>
            <a:r>
              <a:rPr lang="tr-TR" sz="1800" dirty="0"/>
              <a:t> ve </a:t>
            </a:r>
            <a:r>
              <a:rPr lang="tr-TR" sz="1800" dirty="0" smtClean="0"/>
              <a:t>Puf, Hacivat Günlüğü, Sergüzeşt-i </a:t>
            </a:r>
            <a:r>
              <a:rPr lang="tr-TR" sz="1800" dirty="0" err="1"/>
              <a:t>Nono</a:t>
            </a:r>
            <a:r>
              <a:rPr lang="tr-TR" sz="1800" dirty="0"/>
              <a:t> Bey ve Elmas </a:t>
            </a:r>
            <a:r>
              <a:rPr lang="tr-TR" sz="1800" dirty="0" smtClean="0"/>
              <a:t>Boğaziçi, Amerikalı Tolstoy, İstanbul-Paris, Bir </a:t>
            </a:r>
            <a:r>
              <a:rPr lang="tr-TR" sz="1800" dirty="0"/>
              <a:t>Zavallı Sarı </a:t>
            </a:r>
            <a:r>
              <a:rPr lang="tr-TR" sz="1800" dirty="0" smtClean="0"/>
              <a:t>At, Yapıştırma Bıyık, Şişedeki Zenci, Asansör, </a:t>
            </a:r>
            <a:r>
              <a:rPr lang="tr-TR" sz="1800" dirty="0"/>
              <a:t/>
            </a:r>
            <a:br>
              <a:rPr lang="tr-TR" sz="1800" dirty="0"/>
            </a:br>
            <a:r>
              <a:rPr lang="tr-TR" sz="1800" dirty="0" smtClean="0"/>
              <a:t>Kediler, Aynalar Günlüğü, Seyirci </a:t>
            </a:r>
            <a:r>
              <a:rPr lang="tr-TR" sz="1800" dirty="0"/>
              <a:t>Sahneye </a:t>
            </a:r>
            <a:r>
              <a:rPr lang="tr-TR" sz="1800" dirty="0" smtClean="0"/>
              <a:t>Çıkıyor, Bay Sessizlik, Nezleli Karga, Yaşlılık Günlüğü, </a:t>
            </a:r>
            <a:r>
              <a:rPr lang="tr-TR" sz="1800" dirty="0" err="1" smtClean="0"/>
              <a:t>Gandhi</a:t>
            </a:r>
            <a:r>
              <a:rPr lang="tr-TR" sz="1800" dirty="0" smtClean="0"/>
              <a:t> </a:t>
            </a:r>
            <a:r>
              <a:rPr lang="tr-TR" sz="1800" dirty="0"/>
              <a:t>ya da Hint Kirazının </a:t>
            </a:r>
            <a:r>
              <a:rPr lang="tr-TR" sz="1800" dirty="0" smtClean="0"/>
              <a:t>Gölgesinde, Gece Mavisi, </a:t>
            </a:r>
            <a:r>
              <a:rPr lang="tr-TR" sz="1800" dirty="0" err="1" smtClean="0"/>
              <a:t>Papağanname</a:t>
            </a:r>
            <a:r>
              <a:rPr lang="tr-TR" sz="1800" dirty="0" smtClean="0"/>
              <a:t>, Yanlış </a:t>
            </a:r>
            <a:r>
              <a:rPr lang="tr-TR" sz="1800" dirty="0"/>
              <a:t>Parmak </a:t>
            </a:r>
            <a:endParaRPr lang="tr-TR" sz="1800" dirty="0" smtClean="0"/>
          </a:p>
          <a:p>
            <a:pPr algn="l"/>
            <a:r>
              <a:rPr lang="tr-TR" sz="1800" b="1" dirty="0" err="1" smtClean="0"/>
              <a:t>ROMAN:</a:t>
            </a:r>
            <a:r>
              <a:rPr lang="tr-TR" sz="1800" dirty="0" err="1" smtClean="0"/>
              <a:t>Dört</a:t>
            </a:r>
            <a:r>
              <a:rPr lang="tr-TR" sz="1800" dirty="0" smtClean="0"/>
              <a:t> </a:t>
            </a:r>
            <a:r>
              <a:rPr lang="tr-TR" sz="1800" dirty="0"/>
              <a:t>Köşeli İnsan </a:t>
            </a:r>
            <a:endParaRPr lang="tr-TR" sz="1800" dirty="0" smtClean="0"/>
          </a:p>
          <a:p>
            <a:pPr algn="l"/>
            <a:r>
              <a:rPr lang="tr-TR" sz="1800" b="1" dirty="0" err="1" smtClean="0"/>
              <a:t>İNCELEME:</a:t>
            </a:r>
            <a:r>
              <a:rPr lang="tr-TR" sz="1800" dirty="0" err="1" smtClean="0"/>
              <a:t>Fransız</a:t>
            </a:r>
            <a:r>
              <a:rPr lang="tr-TR" sz="1800" dirty="0" smtClean="0"/>
              <a:t> </a:t>
            </a:r>
            <a:r>
              <a:rPr lang="tr-TR" sz="1800" dirty="0"/>
              <a:t>Resminde </a:t>
            </a:r>
            <a:r>
              <a:rPr lang="tr-TR" sz="1800" dirty="0" smtClean="0"/>
              <a:t>İzlenimcilik, Goethe</a:t>
            </a:r>
            <a:endParaRPr lang="tr-TR" sz="1800"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0875345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5122912" cy="4005072"/>
          </a:xfrm>
        </p:spPr>
        <p:txBody>
          <a:bodyPr>
            <a:normAutofit lnSpcReduction="10000"/>
          </a:bodyPr>
          <a:lstStyle/>
          <a:p>
            <a:pPr algn="l">
              <a:defRPr/>
            </a:pPr>
            <a:r>
              <a:rPr lang="tr-TR" dirty="0" smtClean="0"/>
              <a:t>  İlk </a:t>
            </a:r>
            <a:r>
              <a:rPr lang="tr-TR" dirty="0"/>
              <a:t>şiirlerinde İkinci Yeni akımının etkileri görülür. </a:t>
            </a:r>
          </a:p>
          <a:p>
            <a:pPr algn="l">
              <a:defRPr/>
            </a:pPr>
            <a:r>
              <a:rPr lang="tr-TR" dirty="0" smtClean="0"/>
              <a:t>  Madde-ruh </a:t>
            </a:r>
            <a:r>
              <a:rPr lang="tr-TR" dirty="0"/>
              <a:t>çatışması, </a:t>
            </a:r>
            <a:r>
              <a:rPr lang="tr-TR" dirty="0" smtClean="0"/>
              <a:t>«Batı </a:t>
            </a:r>
            <a:r>
              <a:rPr lang="tr-TR" dirty="0"/>
              <a:t>diktasına karşı Doğu </a:t>
            </a:r>
            <a:r>
              <a:rPr lang="tr-TR" dirty="0" smtClean="0"/>
              <a:t>protestosu» </a:t>
            </a:r>
            <a:r>
              <a:rPr lang="tr-TR" dirty="0"/>
              <a:t>temalarını işledi. </a:t>
            </a:r>
          </a:p>
          <a:p>
            <a:pPr algn="l">
              <a:defRPr/>
            </a:pPr>
            <a:r>
              <a:rPr lang="tr-TR" dirty="0"/>
              <a:t> </a:t>
            </a:r>
            <a:r>
              <a:rPr lang="tr-TR" dirty="0" smtClean="0"/>
              <a:t> Şiirlerinde </a:t>
            </a:r>
            <a:r>
              <a:rPr lang="tr-TR" dirty="0"/>
              <a:t>dinsel inançları çerçevesinde ele aldığı Anadolu insanlarının acı, umut ve sevgilerini yansıttı. </a:t>
            </a:r>
            <a:endParaRPr lang="tr-TR" dirty="0" smtClean="0"/>
          </a:p>
          <a:p>
            <a:pPr algn="l">
              <a:defRPr/>
            </a:pPr>
            <a:r>
              <a:rPr lang="tr-TR" dirty="0"/>
              <a:t> </a:t>
            </a:r>
            <a:r>
              <a:rPr lang="tr-TR" dirty="0" smtClean="0"/>
              <a:t> Son </a:t>
            </a:r>
            <a:r>
              <a:rPr lang="tr-TR" dirty="0"/>
              <a:t>şiirlerinde ise İslamcı düşüncedeki insan sevgisi, toplumsal mutluluk anlayışını işledi</a:t>
            </a:r>
            <a:r>
              <a:rPr lang="tr-TR" dirty="0" smtClean="0"/>
              <a:t>.</a:t>
            </a:r>
          </a:p>
          <a:p>
            <a:pPr algn="l">
              <a:defRPr/>
            </a:pPr>
            <a:r>
              <a:rPr lang="tr-TR" dirty="0" smtClean="0"/>
              <a:t>  Çizgi dışı şiiri ve kendine has şiir diliyle ilk bakışta zor anlaşılır ama son derece orijinal şiirler yazdı.</a:t>
            </a:r>
            <a:endParaRPr lang="tr-TR" dirty="0"/>
          </a:p>
          <a:p>
            <a:pPr algn="l"/>
            <a:endParaRPr lang="tr-TR" dirty="0"/>
          </a:p>
        </p:txBody>
      </p:sp>
      <p:sp>
        <p:nvSpPr>
          <p:cNvPr id="3" name="Başlık 2"/>
          <p:cNvSpPr>
            <a:spLocks noGrp="1"/>
          </p:cNvSpPr>
          <p:nvPr>
            <p:ph type="title"/>
          </p:nvPr>
        </p:nvSpPr>
        <p:spPr/>
        <p:txBody>
          <a:bodyPr/>
          <a:lstStyle/>
          <a:p>
            <a:r>
              <a:rPr lang="tr-TR" dirty="0" err="1" smtClean="0">
                <a:effectLst>
                  <a:glow rad="63500">
                    <a:schemeClr val="accent3">
                      <a:satMod val="175000"/>
                      <a:alpha val="40000"/>
                    </a:schemeClr>
                  </a:glow>
                </a:effectLst>
              </a:rPr>
              <a:t>Cahİt</a:t>
            </a:r>
            <a:r>
              <a:rPr lang="tr-TR" dirty="0" smtClean="0">
                <a:effectLst>
                  <a:glow rad="63500">
                    <a:schemeClr val="accent3">
                      <a:satMod val="175000"/>
                      <a:alpha val="40000"/>
                    </a:schemeClr>
                  </a:glow>
                </a:effectLst>
              </a:rPr>
              <a:t> ZARİFOĞLU</a:t>
            </a:r>
            <a:endParaRPr lang="tr-TR" dirty="0">
              <a:effectLst>
                <a:glow rad="635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51318" y="2020888"/>
            <a:ext cx="270911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88048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600" b="1" dirty="0" smtClean="0"/>
              <a:t>ŞİİR: </a:t>
            </a:r>
            <a:r>
              <a:rPr lang="tr-TR" sz="1600" dirty="0" smtClean="0"/>
              <a:t>İşaret Çocukları, Yedi </a:t>
            </a:r>
            <a:r>
              <a:rPr lang="tr-TR" sz="1600" dirty="0"/>
              <a:t>Güzel </a:t>
            </a:r>
            <a:r>
              <a:rPr lang="tr-TR" sz="1600" dirty="0" smtClean="0"/>
              <a:t>Adam, Menziller, Korku </a:t>
            </a:r>
            <a:r>
              <a:rPr lang="tr-TR" sz="1600" dirty="0"/>
              <a:t>ve Yakarış</a:t>
            </a:r>
          </a:p>
          <a:p>
            <a:pPr algn="l"/>
            <a:r>
              <a:rPr lang="tr-TR" sz="1600" b="1" dirty="0" smtClean="0"/>
              <a:t>HİKAYE: </a:t>
            </a:r>
            <a:r>
              <a:rPr lang="tr-TR" sz="1600" dirty="0" err="1" smtClean="0"/>
              <a:t>İns</a:t>
            </a:r>
            <a:endParaRPr lang="tr-TR" sz="1600" dirty="0"/>
          </a:p>
          <a:p>
            <a:pPr algn="l"/>
            <a:r>
              <a:rPr lang="tr-TR" sz="1600" b="1" dirty="0" smtClean="0"/>
              <a:t>ÇOCUK HİKAYESİ: </a:t>
            </a:r>
            <a:r>
              <a:rPr lang="tr-TR" sz="1600" dirty="0" err="1" smtClean="0"/>
              <a:t>Serçekuş</a:t>
            </a:r>
            <a:r>
              <a:rPr lang="tr-TR" sz="1600" dirty="0" smtClean="0"/>
              <a:t>, </a:t>
            </a:r>
            <a:r>
              <a:rPr lang="tr-TR" sz="1600" dirty="0" err="1" smtClean="0"/>
              <a:t>Katıraslan</a:t>
            </a:r>
            <a:r>
              <a:rPr lang="tr-TR" sz="1600" dirty="0" smtClean="0"/>
              <a:t>, Ağaçkakanlar, </a:t>
            </a:r>
            <a:r>
              <a:rPr lang="tr-TR" sz="1600" dirty="0" err="1" smtClean="0"/>
              <a:t>Yürekdede</a:t>
            </a:r>
            <a:r>
              <a:rPr lang="tr-TR" sz="1600" dirty="0" smtClean="0"/>
              <a:t> </a:t>
            </a:r>
            <a:r>
              <a:rPr lang="tr-TR" sz="1600" dirty="0"/>
              <a:t>ile </a:t>
            </a:r>
            <a:r>
              <a:rPr lang="tr-TR" sz="1600" dirty="0" smtClean="0"/>
              <a:t>Padişah, Küçük Şehzade, Motorlu Kuş, Kuşların Dili</a:t>
            </a:r>
            <a:endParaRPr lang="tr-TR" sz="1600" dirty="0"/>
          </a:p>
          <a:p>
            <a:pPr algn="l"/>
            <a:r>
              <a:rPr lang="tr-TR" sz="1600" b="1" dirty="0" smtClean="0"/>
              <a:t>ÇOCUK ŞİİRİ: </a:t>
            </a:r>
            <a:r>
              <a:rPr lang="tr-TR" sz="1600" dirty="0" smtClean="0"/>
              <a:t>Gülücük,</a:t>
            </a:r>
            <a:endParaRPr lang="tr-TR" sz="1600" dirty="0"/>
          </a:p>
          <a:p>
            <a:pPr algn="l"/>
            <a:r>
              <a:rPr lang="tr-TR" sz="1600" dirty="0" smtClean="0"/>
              <a:t>Ağaç Okul</a:t>
            </a:r>
          </a:p>
          <a:p>
            <a:pPr algn="l"/>
            <a:r>
              <a:rPr lang="tr-TR" sz="1600" b="1" dirty="0" smtClean="0"/>
              <a:t>ROMAN: </a:t>
            </a:r>
            <a:r>
              <a:rPr lang="tr-TR" sz="1600" dirty="0" smtClean="0"/>
              <a:t>Savaş Ritimleri, Ana</a:t>
            </a:r>
            <a:endParaRPr lang="tr-TR" sz="1600" dirty="0"/>
          </a:p>
          <a:p>
            <a:pPr algn="l"/>
            <a:r>
              <a:rPr lang="tr-TR" sz="1600" b="1" dirty="0" smtClean="0"/>
              <a:t>GÜNLÜK: </a:t>
            </a:r>
            <a:r>
              <a:rPr lang="tr-TR" sz="1600" dirty="0" smtClean="0"/>
              <a:t>Yaşamak</a:t>
            </a:r>
            <a:endParaRPr lang="tr-TR" sz="1600" dirty="0"/>
          </a:p>
          <a:p>
            <a:pPr algn="l"/>
            <a:r>
              <a:rPr lang="tr-TR" sz="1600" b="1" dirty="0" smtClean="0"/>
              <a:t>DENEME: </a:t>
            </a:r>
            <a:r>
              <a:rPr lang="tr-TR" sz="1600" dirty="0" smtClean="0"/>
              <a:t>Bir </a:t>
            </a:r>
            <a:r>
              <a:rPr lang="tr-TR" sz="1600" dirty="0"/>
              <a:t>Değirmendir Bu </a:t>
            </a:r>
            <a:r>
              <a:rPr lang="tr-TR" sz="1600" dirty="0" smtClean="0"/>
              <a:t>Dünya, Zengin </a:t>
            </a:r>
            <a:r>
              <a:rPr lang="tr-TR" sz="1600" dirty="0"/>
              <a:t>Hayaller Peşinde</a:t>
            </a:r>
          </a:p>
          <a:p>
            <a:pPr algn="l"/>
            <a:r>
              <a:rPr lang="tr-TR" sz="1600" b="1" dirty="0" smtClean="0"/>
              <a:t>TİYATRO: </a:t>
            </a:r>
            <a:r>
              <a:rPr lang="tr-TR" sz="1600" dirty="0" smtClean="0"/>
              <a:t>Sütçü </a:t>
            </a:r>
            <a:r>
              <a:rPr lang="tr-TR" sz="1600" dirty="0"/>
              <a:t>İmam</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
        <p:nvSpPr>
          <p:cNvPr id="6" name="İçerik Yer Tutucusu 5"/>
          <p:cNvSpPr>
            <a:spLocks noGrp="1"/>
          </p:cNvSpPr>
          <p:nvPr>
            <p:ph sz="quarter" idx="14"/>
          </p:nvPr>
        </p:nvSpPr>
        <p:spPr>
          <a:xfrm>
            <a:off x="4644008" y="2020824"/>
            <a:ext cx="4042792" cy="4005072"/>
          </a:xfrm>
        </p:spPr>
        <p:txBody>
          <a:bodyPr>
            <a:noAutofit/>
          </a:bodyPr>
          <a:lstStyle/>
          <a:p>
            <a:r>
              <a:rPr lang="tr-TR" sz="1400" b="1" i="1" dirty="0"/>
              <a:t>İşaret Çocukları</a:t>
            </a:r>
          </a:p>
          <a:p>
            <a:r>
              <a:rPr lang="tr-TR" sz="1400" i="1" dirty="0"/>
              <a:t>Yasin okunan tütsü tüten çarşılardan </a:t>
            </a:r>
            <a:br>
              <a:rPr lang="tr-TR" sz="1400" i="1" dirty="0"/>
            </a:br>
            <a:r>
              <a:rPr lang="tr-TR" sz="1400" i="1" dirty="0"/>
              <a:t>Geçerdi babam </a:t>
            </a:r>
            <a:br>
              <a:rPr lang="tr-TR" sz="1400" i="1" dirty="0"/>
            </a:br>
            <a:r>
              <a:rPr lang="tr-TR" sz="1400" i="1" dirty="0"/>
              <a:t>Başında yağmur halkaları </a:t>
            </a:r>
            <a:br>
              <a:rPr lang="tr-TR" sz="1400" i="1" dirty="0"/>
            </a:br>
            <a:r>
              <a:rPr lang="tr-TR" sz="1400" i="1" dirty="0"/>
              <a:t/>
            </a:r>
            <a:br>
              <a:rPr lang="tr-TR" sz="1400" i="1" dirty="0"/>
            </a:br>
            <a:r>
              <a:rPr lang="tr-TR" sz="1400" i="1" dirty="0"/>
              <a:t>Anam yeşil hırkalar görürdü düşünde </a:t>
            </a:r>
            <a:br>
              <a:rPr lang="tr-TR" sz="1400" i="1" dirty="0"/>
            </a:br>
            <a:r>
              <a:rPr lang="tr-TR" sz="1400" i="1" dirty="0"/>
              <a:t>Daha ilk güzelliğinde </a:t>
            </a:r>
            <a:br>
              <a:rPr lang="tr-TR" sz="1400" i="1" dirty="0"/>
            </a:br>
            <a:r>
              <a:rPr lang="tr-TR" sz="1400" i="1" dirty="0"/>
              <a:t>Alnını iki dağın arasına germiş </a:t>
            </a:r>
            <a:br>
              <a:rPr lang="tr-TR" sz="1400" i="1" dirty="0"/>
            </a:br>
            <a:r>
              <a:rPr lang="tr-TR" sz="1400" i="1" dirty="0"/>
              <a:t>Bir devin göğsüne benzer </a:t>
            </a:r>
            <a:br>
              <a:rPr lang="tr-TR" sz="1400" i="1" dirty="0"/>
            </a:br>
            <a:r>
              <a:rPr lang="tr-TR" sz="1400" i="1" dirty="0"/>
              <a:t>Göğsünden dualar geçermiş </a:t>
            </a:r>
            <a:br>
              <a:rPr lang="tr-TR" sz="1400" i="1" dirty="0"/>
            </a:br>
            <a:r>
              <a:rPr lang="tr-TR" sz="1400" i="1" dirty="0"/>
              <a:t/>
            </a:r>
            <a:br>
              <a:rPr lang="tr-TR" sz="1400" i="1" dirty="0"/>
            </a:br>
            <a:r>
              <a:rPr lang="tr-TR" sz="1400" i="1" dirty="0"/>
              <a:t>Çarşılar ellerinde ekmek iğneleri </a:t>
            </a:r>
            <a:br>
              <a:rPr lang="tr-TR" sz="1400" i="1" dirty="0"/>
            </a:br>
            <a:r>
              <a:rPr lang="tr-TR" sz="1400" i="1" dirty="0"/>
              <a:t>Cami avlularına açılan </a:t>
            </a:r>
            <a:br>
              <a:rPr lang="tr-TR" sz="1400" i="1" dirty="0"/>
            </a:br>
            <a:r>
              <a:rPr lang="tr-TR" sz="1400" i="1" dirty="0"/>
              <a:t>Havuz sularına kapılan çocuklar </a:t>
            </a:r>
            <a:br>
              <a:rPr lang="tr-TR" sz="1400" i="1" dirty="0"/>
            </a:br>
            <a:r>
              <a:rPr lang="tr-TR" sz="1400" i="1" dirty="0"/>
              <a:t>Görmeden güneşin bütün renklerini </a:t>
            </a:r>
            <a:br>
              <a:rPr lang="tr-TR" sz="1400" i="1" dirty="0"/>
            </a:br>
            <a:r>
              <a:rPr lang="tr-TR" sz="1400" i="1" dirty="0"/>
              <a:t>Götürmezlerdi dükkandaki babalarına </a:t>
            </a:r>
            <a:br>
              <a:rPr lang="tr-TR" sz="1400" i="1" dirty="0"/>
            </a:br>
            <a:r>
              <a:rPr lang="tr-TR" sz="1400" i="1" dirty="0"/>
              <a:t>Ocaktan akan kaynar yemekleri </a:t>
            </a:r>
            <a:br>
              <a:rPr lang="tr-TR" sz="1400" i="1" dirty="0"/>
            </a:br>
            <a:r>
              <a:rPr lang="tr-TR" sz="1400" i="1" dirty="0"/>
              <a:t>Nenelerinin koyduğu avuç </a:t>
            </a:r>
            <a:r>
              <a:rPr lang="tr-TR" sz="1400" i="1" dirty="0" smtClean="0"/>
              <a:t>taslarına</a:t>
            </a:r>
          </a:p>
          <a:p>
            <a:r>
              <a:rPr lang="tr-TR" sz="1400" i="1" dirty="0" smtClean="0"/>
              <a:t>…..</a:t>
            </a:r>
            <a:r>
              <a:rPr lang="tr-TR" sz="1400" i="1" dirty="0"/>
              <a:t> </a:t>
            </a:r>
          </a:p>
        </p:txBody>
      </p:sp>
    </p:spTree>
    <p:extLst>
      <p:ext uri="{BB962C8B-B14F-4D97-AF65-F5344CB8AC3E}">
        <p14:creationId xmlns:p14="http://schemas.microsoft.com/office/powerpoint/2010/main" val="578588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2020824"/>
            <a:ext cx="3754759" cy="4005072"/>
          </a:xfrm>
        </p:spPr>
        <p:txBody>
          <a:bodyPr/>
          <a:lstStyle/>
          <a:p>
            <a:pPr algn="l">
              <a:defRPr/>
            </a:pPr>
            <a:r>
              <a:rPr lang="tr-TR" dirty="0" smtClean="0"/>
              <a:t>  Şiirlerinde aşkı, sevgiyi, güzelliği, gerektiğinde ise kavgayı ele alan Erdem Beyazıt, tok, destana yatkın bir üslup kullanmıştır.</a:t>
            </a:r>
          </a:p>
          <a:p>
            <a:pPr algn="l">
              <a:defRPr/>
            </a:pPr>
            <a:r>
              <a:rPr lang="tr-TR" dirty="0"/>
              <a:t> </a:t>
            </a:r>
            <a:r>
              <a:rPr lang="tr-TR" dirty="0" smtClean="0"/>
              <a:t> İnce bir duyarlılıkla ördüğü şiirlerine İslami bir hava yayılmıştır.</a:t>
            </a:r>
          </a:p>
          <a:p>
            <a:pPr algn="l">
              <a:defRPr/>
            </a:pPr>
            <a:endParaRPr lang="tr-TR" b="1" dirty="0" smtClean="0"/>
          </a:p>
          <a:p>
            <a:pPr algn="l">
              <a:defRPr/>
            </a:pPr>
            <a:r>
              <a:rPr lang="tr-TR" b="1" dirty="0" smtClean="0"/>
              <a:t>ŞİİR: </a:t>
            </a:r>
            <a:r>
              <a:rPr lang="tr-TR" dirty="0" err="1" smtClean="0"/>
              <a:t>Sebeb</a:t>
            </a:r>
            <a:r>
              <a:rPr lang="tr-TR" dirty="0" smtClean="0"/>
              <a:t> </a:t>
            </a:r>
            <a:r>
              <a:rPr lang="tr-TR" dirty="0"/>
              <a:t>Ey, Risaleler, </a:t>
            </a:r>
            <a:r>
              <a:rPr lang="tr-TR" dirty="0" smtClean="0"/>
              <a:t>Şiirler</a:t>
            </a:r>
            <a:endParaRPr lang="tr-TR" dirty="0"/>
          </a:p>
          <a:p>
            <a:pPr algn="l">
              <a:defRPr/>
            </a:pPr>
            <a:r>
              <a:rPr lang="tr-TR" b="1" dirty="0" smtClean="0"/>
              <a:t>GEZİ: </a:t>
            </a:r>
            <a:r>
              <a:rPr lang="tr-TR" dirty="0" smtClean="0"/>
              <a:t>İpek </a:t>
            </a:r>
            <a:r>
              <a:rPr lang="tr-TR" dirty="0"/>
              <a:t>Yolundan Afganistan’a</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outerShdw blurRad="38100" dist="38100" dir="2700000" algn="tl">
                    <a:srgbClr val="000000">
                      <a:alpha val="43137"/>
                    </a:srgbClr>
                  </a:outerShdw>
                </a:effectLst>
              </a:rPr>
              <a:t>Erdem </a:t>
            </a:r>
            <a:r>
              <a:rPr lang="tr-TR" dirty="0" smtClean="0">
                <a:effectLst>
                  <a:glow rad="63500">
                    <a:schemeClr val="accent3">
                      <a:satMod val="175000"/>
                      <a:alpha val="40000"/>
                    </a:schemeClr>
                  </a:glow>
                  <a:outerShdw blurRad="38100" dist="38100" dir="2700000" algn="tl">
                    <a:srgbClr val="000000">
                      <a:alpha val="43137"/>
                    </a:srgbClr>
                  </a:outerShdw>
                </a:effectLst>
              </a:rPr>
              <a:t>BEYAZIT</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11"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788024" y="2348880"/>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361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Başlangıçta </a:t>
            </a:r>
            <a:r>
              <a:rPr lang="tr-TR" dirty="0"/>
              <a:t>daha çok İkinci Yeni akımının etkisinde imgeci şiirler yazan sanatçı, sonraki yıllarda gelenekçilikle çağdaş bir bakışı kaynaştıran, biçim ve özün dengelendiği bir düzey sergiledi. </a:t>
            </a:r>
          </a:p>
          <a:p>
            <a:pPr algn="l"/>
            <a:r>
              <a:rPr lang="tr-TR" dirty="0" smtClean="0"/>
              <a:t> </a:t>
            </a:r>
            <a:r>
              <a:rPr lang="tr-TR" dirty="0"/>
              <a:t>İslam mistisizmi, özellikle de tasavvuftan yararlanarak kendine özgü bir sözcük dağarcığı geliştirdi.</a:t>
            </a:r>
          </a:p>
          <a:p>
            <a:pPr algn="l"/>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outerShdw blurRad="38100" dist="38100" dir="2700000" algn="tl">
                    <a:srgbClr val="000000">
                      <a:alpha val="43137"/>
                    </a:srgbClr>
                  </a:outerShdw>
                </a:effectLst>
              </a:rPr>
              <a:t>Hİlmİ</a:t>
            </a:r>
            <a:r>
              <a:rPr lang="tr-TR" dirty="0" smtClean="0">
                <a:effectLst>
                  <a:glow rad="63500">
                    <a:schemeClr val="accent3">
                      <a:satMod val="175000"/>
                      <a:alpha val="40000"/>
                    </a:schemeClr>
                  </a:glow>
                  <a:outerShdw blurRad="38100" dist="38100" dir="2700000" algn="tl">
                    <a:srgbClr val="000000">
                      <a:alpha val="43137"/>
                    </a:srgbClr>
                  </a:outerShdw>
                </a:effectLst>
              </a:rPr>
              <a:t> YAVUZ</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96136" y="2020888"/>
            <a:ext cx="255891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493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 </a:t>
            </a:r>
            <a:r>
              <a:rPr lang="tr-TR" dirty="0" smtClean="0"/>
              <a:t>Bakış Kuşu, Bedreddin </a:t>
            </a:r>
            <a:r>
              <a:rPr lang="tr-TR" dirty="0"/>
              <a:t>Üzerine </a:t>
            </a:r>
            <a:r>
              <a:rPr lang="tr-TR" dirty="0" smtClean="0"/>
              <a:t>Şiirler, Doğu Şiirleri, Yaz Şiirleri, Gizemli Şiirler, Zaman Şiirleri, Söylen Şiirleri, Ayna Şiirleri, Hüzün </a:t>
            </a:r>
            <a:r>
              <a:rPr lang="tr-TR" dirty="0"/>
              <a:t>ki En Çok Yakışandır </a:t>
            </a:r>
            <a:r>
              <a:rPr lang="tr-TR" dirty="0" smtClean="0"/>
              <a:t>Bize, Gülün </a:t>
            </a:r>
            <a:r>
              <a:rPr lang="tr-TR" dirty="0"/>
              <a:t>Ustası </a:t>
            </a:r>
            <a:r>
              <a:rPr lang="tr-TR" dirty="0" smtClean="0"/>
              <a:t>Yoktur, Erguvan Şiirler, Çöl Şiirleri, Akşam Şiirleri, Yolculuk Şiirleri, Hurufi Şiirler, </a:t>
            </a:r>
            <a:r>
              <a:rPr lang="tr-TR" dirty="0"/>
              <a:t> </a:t>
            </a:r>
            <a:r>
              <a:rPr lang="tr-TR" dirty="0" err="1" smtClean="0"/>
              <a:t>Büyü'sün</a:t>
            </a:r>
            <a:r>
              <a:rPr lang="tr-TR" dirty="0" smtClean="0"/>
              <a:t> Yaz, </a:t>
            </a:r>
          </a:p>
          <a:p>
            <a:pPr algn="l"/>
            <a:r>
              <a:rPr lang="tr-TR" b="1" dirty="0" smtClean="0"/>
              <a:t>DENEME-İNCELEME:</a:t>
            </a:r>
            <a:r>
              <a:rPr lang="tr-TR" dirty="0"/>
              <a:t> </a:t>
            </a:r>
            <a:r>
              <a:rPr lang="tr-TR" dirty="0" smtClean="0"/>
              <a:t>Felsefe </a:t>
            </a:r>
            <a:r>
              <a:rPr lang="tr-TR" dirty="0"/>
              <a:t>ve Ulusal </a:t>
            </a:r>
            <a:r>
              <a:rPr lang="tr-TR" dirty="0" smtClean="0"/>
              <a:t>Kültür, Roman </a:t>
            </a:r>
            <a:r>
              <a:rPr lang="tr-TR" dirty="0"/>
              <a:t>Kavramı ve Türk </a:t>
            </a:r>
            <a:r>
              <a:rPr lang="tr-TR" dirty="0" smtClean="0"/>
              <a:t>Romanı, Kültür Üzerine, Yazın Üzerine, Denemeler </a:t>
            </a:r>
            <a:r>
              <a:rPr lang="tr-TR" dirty="0"/>
              <a:t>Karşı </a:t>
            </a:r>
            <a:r>
              <a:rPr lang="tr-TR" dirty="0" smtClean="0"/>
              <a:t>Denemeler,</a:t>
            </a:r>
            <a:r>
              <a:rPr lang="tr-TR" dirty="0"/>
              <a:t> </a:t>
            </a:r>
            <a:r>
              <a:rPr lang="tr-TR" dirty="0" smtClean="0"/>
              <a:t>Dil'in dili, İstanbul Yazıları, Okuma Notları, </a:t>
            </a:r>
            <a:r>
              <a:rPr lang="tr-TR" dirty="0"/>
              <a:t> </a:t>
            </a:r>
            <a:r>
              <a:rPr lang="tr-TR" dirty="0" smtClean="0"/>
              <a:t>İstanbul'u Dinliyorum, Modernleşme ,Oryantalizm, İslam, </a:t>
            </a:r>
            <a:r>
              <a:rPr lang="tr-TR" dirty="0" err="1" smtClean="0"/>
              <a:t>Yazın,Dil</a:t>
            </a:r>
            <a:r>
              <a:rPr lang="tr-TR" dirty="0" smtClean="0"/>
              <a:t> </a:t>
            </a:r>
            <a:r>
              <a:rPr lang="tr-TR" dirty="0"/>
              <a:t>ve </a:t>
            </a:r>
            <a:r>
              <a:rPr lang="tr-TR" dirty="0" smtClean="0"/>
              <a:t>Sanat,</a:t>
            </a:r>
            <a:r>
              <a:rPr lang="tr-TR" dirty="0"/>
              <a:t> </a:t>
            </a:r>
            <a:r>
              <a:rPr lang="tr-TR" dirty="0" smtClean="0"/>
              <a:t>İslam </a:t>
            </a:r>
            <a:r>
              <a:rPr lang="tr-TR" dirty="0"/>
              <a:t>ve Sivil Toplum Üzerine </a:t>
            </a:r>
            <a:r>
              <a:rPr lang="tr-TR" dirty="0" smtClean="0"/>
              <a:t>Yazılar, İnsanlar, Mekanlar, Yolculuklar, </a:t>
            </a:r>
            <a:r>
              <a:rPr lang="tr-TR" dirty="0"/>
              <a:t> </a:t>
            </a:r>
            <a:r>
              <a:rPr lang="tr-TR" dirty="0" smtClean="0"/>
              <a:t>Özel </a:t>
            </a:r>
            <a:r>
              <a:rPr lang="tr-TR" dirty="0"/>
              <a:t>Hayat'tan </a:t>
            </a:r>
            <a:r>
              <a:rPr lang="tr-TR" dirty="0" smtClean="0"/>
              <a:t>Küreselleşmeye,</a:t>
            </a:r>
            <a:r>
              <a:rPr lang="tr-TR" dirty="0"/>
              <a:t> </a:t>
            </a:r>
            <a:r>
              <a:rPr lang="tr-TR" dirty="0" smtClean="0"/>
              <a:t>Budalalığın Keşfi, Kara Güneş, Sözün Gücü, Yüzler </a:t>
            </a:r>
            <a:r>
              <a:rPr lang="tr-TR" dirty="0"/>
              <a:t>ve İzler </a:t>
            </a:r>
            <a:endParaRPr lang="tr-TR" dirty="0" smtClean="0"/>
          </a:p>
          <a:p>
            <a:pPr algn="l"/>
            <a:r>
              <a:rPr lang="tr-TR" b="1" dirty="0" smtClean="0"/>
              <a:t>ANI</a:t>
            </a:r>
            <a:r>
              <a:rPr lang="tr-TR" b="1" dirty="0"/>
              <a:t> </a:t>
            </a:r>
            <a:r>
              <a:rPr lang="tr-TR" b="1" dirty="0" smtClean="0"/>
              <a:t>:</a:t>
            </a:r>
            <a:r>
              <a:rPr lang="tr-TR" dirty="0"/>
              <a:t> </a:t>
            </a:r>
            <a:r>
              <a:rPr lang="tr-TR" dirty="0" smtClean="0"/>
              <a:t>Geçmiş </a:t>
            </a:r>
            <a:r>
              <a:rPr lang="tr-TR" dirty="0"/>
              <a:t>Yaz </a:t>
            </a:r>
            <a:r>
              <a:rPr lang="tr-TR" dirty="0" smtClean="0"/>
              <a:t>Defterleri, Ceviz </a:t>
            </a:r>
            <a:r>
              <a:rPr lang="tr-TR" dirty="0"/>
              <a:t>Sandıktaki </a:t>
            </a:r>
            <a:r>
              <a:rPr lang="tr-TR" dirty="0" smtClean="0"/>
              <a:t>Anılar, Bulanık Defterler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693062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5122912" cy="4005072"/>
          </a:xfrm>
        </p:spPr>
        <p:txBody>
          <a:bodyPr/>
          <a:lstStyle/>
          <a:p>
            <a:pPr algn="l"/>
            <a:r>
              <a:rPr lang="tr-TR" dirty="0" smtClean="0"/>
              <a:t>  Şiire imge zenginliği, yeni bir ses düzeni, coşkulu bir anlatım ve kendisine özgü bir duyarlılık geliştirmiştir. Divan şiirinden de etkilenerek yazdığı şiirleriyle genç şair kuşağını etkilemiştir.</a:t>
            </a:r>
          </a:p>
          <a:p>
            <a:pPr algn="l"/>
            <a:r>
              <a:rPr lang="tr-TR" dirty="0"/>
              <a:t> </a:t>
            </a:r>
            <a:r>
              <a:rPr lang="tr-TR" dirty="0" smtClean="0"/>
              <a:t> Şairliğinin yanında romancılığıyla da tanınan sanatçının, farklı dönemlerde yaşayan değişik insanların serüvenlerini, yaşamlarını, sorunlarını öyküleyen romanlarında yönlendirici bir yol izlediği görülür.</a:t>
            </a:r>
          </a:p>
          <a:p>
            <a:pPr algn="l"/>
            <a:r>
              <a:rPr lang="tr-TR" dirty="0"/>
              <a:t> </a:t>
            </a:r>
            <a:r>
              <a:rPr lang="tr-TR" dirty="0" smtClean="0"/>
              <a:t> Sinema eleştirmenliği ve senaryo yazarlığı da yapmıştır.</a:t>
            </a:r>
          </a:p>
          <a:p>
            <a:pPr algn="l"/>
            <a:endParaRPr lang="tr-TR" dirty="0"/>
          </a:p>
        </p:txBody>
      </p:sp>
      <p:sp>
        <p:nvSpPr>
          <p:cNvPr id="3" name="Başlık 2"/>
          <p:cNvSpPr>
            <a:spLocks noGrp="1"/>
          </p:cNvSpPr>
          <p:nvPr>
            <p:ph type="title"/>
          </p:nvPr>
        </p:nvSpPr>
        <p:spPr/>
        <p:txBody>
          <a:bodyPr/>
          <a:lstStyle/>
          <a:p>
            <a:r>
              <a:rPr lang="tr-TR" dirty="0" err="1" smtClean="0">
                <a:effectLst>
                  <a:glow rad="63500">
                    <a:schemeClr val="accent3">
                      <a:satMod val="175000"/>
                      <a:alpha val="40000"/>
                    </a:schemeClr>
                  </a:glow>
                  <a:outerShdw blurRad="38100" dist="38100" dir="2700000" algn="tl">
                    <a:srgbClr val="000000">
                      <a:alpha val="43137"/>
                    </a:srgbClr>
                  </a:outerShdw>
                </a:effectLst>
              </a:rPr>
              <a:t>Attİla</a:t>
            </a:r>
            <a:r>
              <a:rPr lang="tr-TR" dirty="0" smtClean="0">
                <a:effectLst>
                  <a:glow rad="63500">
                    <a:schemeClr val="accent3">
                      <a:satMod val="175000"/>
                      <a:alpha val="40000"/>
                    </a:schemeClr>
                  </a:glow>
                  <a:outerShdw blurRad="38100" dist="38100" dir="2700000" algn="tl">
                    <a:srgbClr val="000000">
                      <a:alpha val="43137"/>
                    </a:srgbClr>
                  </a:outerShdw>
                </a:effectLst>
              </a:rPr>
              <a:t> İLHAN</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05520" y="2020888"/>
            <a:ext cx="2970936"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9362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67544" y="1988840"/>
            <a:ext cx="3600400" cy="4032448"/>
          </a:xfrm>
        </p:spPr>
        <p:txBody>
          <a:bodyPr>
            <a:normAutofit/>
          </a:bodyPr>
          <a:lstStyle/>
          <a:p>
            <a:pPr algn="l"/>
            <a:r>
              <a:rPr lang="tr-TR" b="1" dirty="0"/>
              <a:t>ŞİİR:</a:t>
            </a:r>
            <a:r>
              <a:rPr lang="tr-TR" dirty="0"/>
              <a:t> Çoban Çeşmesi, Suda Halkalar, Bir Ömür Böyle Geçti, Şarkın Sultanları, Gönülden Gönüle, Dinle Neyden, Elimle Seçtiklerim, Akarsu, Tatlı Sert, Akıncı Türküleri, Heyecan ve Sükûn, Zindan Duvarları, Han Duvarları  </a:t>
            </a:r>
          </a:p>
          <a:p>
            <a:pPr algn="l"/>
            <a:r>
              <a:rPr lang="tr-TR" b="1" dirty="0"/>
              <a:t>ROMAN: </a:t>
            </a:r>
            <a:r>
              <a:rPr lang="tr-TR" dirty="0"/>
              <a:t>Yıldız Yağmuru, Ayşe’nin Doktoru</a:t>
            </a:r>
          </a:p>
          <a:p>
            <a:pPr algn="l"/>
            <a:r>
              <a:rPr lang="tr-TR" b="1" dirty="0"/>
              <a:t>OYUN: </a:t>
            </a:r>
            <a:r>
              <a:rPr lang="tr-TR" dirty="0"/>
              <a:t>Canavar, Özyurt, Akın, Kahraman, Yayla Kartalı</a:t>
            </a:r>
            <a:endParaRPr lang="tr-TR" b="1" dirty="0"/>
          </a:p>
          <a:p>
            <a:endParaRPr lang="tr-TR" i="1" dirty="0"/>
          </a:p>
        </p:txBody>
      </p:sp>
      <p:sp>
        <p:nvSpPr>
          <p:cNvPr id="5" name="İçerik Yer Tutucusu 4"/>
          <p:cNvSpPr>
            <a:spLocks noGrp="1"/>
          </p:cNvSpPr>
          <p:nvPr>
            <p:ph sz="quarter" idx="14"/>
          </p:nvPr>
        </p:nvSpPr>
        <p:spPr>
          <a:xfrm>
            <a:off x="4211960" y="2020824"/>
            <a:ext cx="4474840" cy="4005072"/>
          </a:xfrm>
        </p:spPr>
        <p:txBody>
          <a:bodyPr>
            <a:normAutofit fontScale="70000" lnSpcReduction="20000"/>
          </a:bodyPr>
          <a:lstStyle/>
          <a:p>
            <a:r>
              <a:rPr lang="tr-TR" b="1" i="1"/>
              <a:t>Son Beklediğim</a:t>
            </a:r>
            <a:r>
              <a:rPr lang="tr-TR" i="1"/>
              <a:t/>
            </a:r>
            <a:br>
              <a:rPr lang="tr-TR" i="1"/>
            </a:br>
            <a:r>
              <a:rPr lang="tr-TR" i="1"/>
              <a:t> </a:t>
            </a:r>
            <a:br>
              <a:rPr lang="tr-TR" i="1"/>
            </a:br>
            <a:r>
              <a:rPr lang="tr-TR" i="1"/>
              <a:t>Ufkumda bulutlar kümelerken kara bahtım,</a:t>
            </a:r>
            <a:br>
              <a:rPr lang="tr-TR" i="1"/>
            </a:br>
            <a:r>
              <a:rPr lang="tr-TR" i="1"/>
              <a:t>Ben her gönül ufkunda doğan sabahtım.</a:t>
            </a:r>
            <a:br>
              <a:rPr lang="tr-TR" i="1"/>
            </a:br>
            <a:r>
              <a:rPr lang="tr-TR" i="1"/>
              <a:t>Devran herkese taslarla zehir sundu da birden</a:t>
            </a:r>
            <a:br>
              <a:rPr lang="tr-TR" i="1"/>
            </a:br>
            <a:r>
              <a:rPr lang="tr-TR" i="1"/>
              <a:t>Ben herkese bir neşe yarattım o zehirden.</a:t>
            </a:r>
            <a:br>
              <a:rPr lang="tr-TR" i="1"/>
            </a:br>
            <a:r>
              <a:rPr lang="tr-TR" i="1"/>
              <a:t>Bir köprü kurup, zulmetin ardında, seherle,</a:t>
            </a:r>
            <a:br>
              <a:rPr lang="tr-TR" i="1"/>
            </a:br>
            <a:r>
              <a:rPr lang="tr-TR" i="1"/>
              <a:t>Bildim gülüp eğlenmeyi ömrümce kederle.</a:t>
            </a:r>
            <a:br>
              <a:rPr lang="tr-TR" i="1"/>
            </a:br>
            <a:r>
              <a:rPr lang="tr-TR" i="1"/>
              <a:t>Alnımdaki her çizgi beyaz bir gece saklar,</a:t>
            </a:r>
            <a:br>
              <a:rPr lang="tr-TR" i="1"/>
            </a:br>
            <a:r>
              <a:rPr lang="tr-TR" i="1"/>
              <a:t>Bir başka şafaktır saçımın gördüğü aklar.</a:t>
            </a:r>
            <a:br>
              <a:rPr lang="tr-TR" i="1"/>
            </a:br>
            <a:r>
              <a:rPr lang="tr-TR" i="1"/>
              <a:t>Farkım ne, emel kaynağı bir körpe çocuktan,</a:t>
            </a:r>
            <a:br>
              <a:rPr lang="tr-TR" i="1"/>
            </a:br>
            <a:r>
              <a:rPr lang="tr-TR" i="1"/>
              <a:t>Ömrümce neden yılları zincir gibi çektim,</a:t>
            </a:r>
            <a:br>
              <a:rPr lang="tr-TR" i="1"/>
            </a:br>
            <a:r>
              <a:rPr lang="tr-TR" i="1"/>
              <a:t>Mademki bir aşk uğruna can vermeyecektim?</a:t>
            </a:r>
            <a:br>
              <a:rPr lang="tr-TR" i="1"/>
            </a:br>
            <a:r>
              <a:rPr lang="tr-TR" i="1"/>
              <a:t>Bir müjde taşır her gün uzaktan bana rüzgar;</a:t>
            </a:r>
            <a:br>
              <a:rPr lang="tr-TR" i="1"/>
            </a:br>
            <a:r>
              <a:rPr lang="tr-TR" i="1"/>
              <a:t>Elbet gelecek, gelmedi, bir beklediğim var!</a:t>
            </a:r>
            <a:br>
              <a:rPr lang="tr-TR" i="1"/>
            </a:br>
            <a:r>
              <a:rPr lang="tr-TR" i="1"/>
              <a:t> </a:t>
            </a:r>
            <a:br>
              <a:rPr lang="tr-TR" i="1"/>
            </a:br>
            <a:r>
              <a:rPr lang="tr-TR" i="1"/>
              <a:t>Son beklediğim gelmeden, ölsem de yüzünde,</a:t>
            </a:r>
            <a:br>
              <a:rPr lang="tr-TR" i="1"/>
            </a:br>
            <a:r>
              <a:rPr lang="tr-TR" i="1"/>
              <a:t>Devran bulacak yar ile ağyarı hüzünde.</a:t>
            </a:r>
            <a:br>
              <a:rPr lang="tr-TR" i="1"/>
            </a:br>
            <a:r>
              <a:rPr lang="tr-TR" i="1"/>
              <a:t>İsmim gezecek pembe dudaklarda elemle,</a:t>
            </a:r>
            <a:br>
              <a:rPr lang="tr-TR" i="1"/>
            </a:br>
            <a:r>
              <a:rPr lang="tr-TR" i="1"/>
              <a:t>Gözler dolacak bir çocuk ölmüş gibi nemle,</a:t>
            </a:r>
            <a:br>
              <a:rPr lang="tr-TR" i="1"/>
            </a:br>
            <a:r>
              <a:rPr lang="tr-TR" i="1"/>
              <a:t>Bir günde doğup can veren altın kelebekler,</a:t>
            </a:r>
            <a:br>
              <a:rPr lang="tr-TR" i="1"/>
            </a:br>
            <a:r>
              <a:rPr lang="tr-TR" i="1"/>
              <a:t>Bizden daha genç bir şair öldü diyecekler!</a:t>
            </a:r>
          </a:p>
          <a:p>
            <a:endParaRPr lang="tr-TR" b="1"/>
          </a:p>
          <a:p>
            <a:endParaRPr lang="tr-TR"/>
          </a:p>
          <a:p>
            <a:endParaRPr lang="tr-TR" i="1"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ESERLERİ</a:t>
            </a:r>
            <a:endParaRPr lang="tr-TR" dirty="0">
              <a:effectLst>
                <a:glow rad="228600">
                  <a:schemeClr val="accent3">
                    <a:satMod val="175000"/>
                    <a:alpha val="40000"/>
                  </a:schemeClr>
                </a:glow>
              </a:effectLst>
            </a:endParaRPr>
          </a:p>
        </p:txBody>
      </p:sp>
    </p:spTree>
    <p:extLst>
      <p:ext uri="{BB962C8B-B14F-4D97-AF65-F5344CB8AC3E}">
        <p14:creationId xmlns:p14="http://schemas.microsoft.com/office/powerpoint/2010/main" val="3355584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a:t>ŞİİR: </a:t>
            </a:r>
            <a:r>
              <a:rPr lang="tr-TR" sz="1800" dirty="0" smtClean="0"/>
              <a:t>Duvar, Sisler Bulvarı, Yağmur Kaçağı,</a:t>
            </a:r>
            <a:r>
              <a:rPr lang="tr-TR" sz="1800" dirty="0"/>
              <a:t> </a:t>
            </a:r>
            <a:r>
              <a:rPr lang="tr-TR" sz="1800" dirty="0" smtClean="0"/>
              <a:t>Ben </a:t>
            </a:r>
            <a:r>
              <a:rPr lang="tr-TR" sz="1800" dirty="0"/>
              <a:t>Sana </a:t>
            </a:r>
            <a:r>
              <a:rPr lang="tr-TR" sz="1800" dirty="0" smtClean="0"/>
              <a:t>Mecburum, Bela Çiçeği, Yasak Sevişmek, Tutkunun Günlüğü, Böyle </a:t>
            </a:r>
            <a:r>
              <a:rPr lang="tr-TR" sz="1800" dirty="0"/>
              <a:t>Bir </a:t>
            </a:r>
            <a:r>
              <a:rPr lang="tr-TR" sz="1800" dirty="0" smtClean="0"/>
              <a:t>Sevmek, Elde </a:t>
            </a:r>
            <a:r>
              <a:rPr lang="tr-TR" sz="1800" dirty="0"/>
              <a:t>Var </a:t>
            </a:r>
            <a:r>
              <a:rPr lang="tr-TR" sz="1800" dirty="0" smtClean="0"/>
              <a:t>Hüzün, Korkunun Krallığı, Ayrılık </a:t>
            </a:r>
            <a:r>
              <a:rPr lang="tr-TR" sz="1800" dirty="0"/>
              <a:t>Sevdaya Dahil </a:t>
            </a:r>
            <a:endParaRPr lang="tr-TR" sz="1800" dirty="0" smtClean="0"/>
          </a:p>
          <a:p>
            <a:pPr algn="l"/>
            <a:r>
              <a:rPr lang="tr-TR" sz="1800" b="1" dirty="0" smtClean="0"/>
              <a:t>ROMAN</a:t>
            </a:r>
            <a:r>
              <a:rPr lang="tr-TR" sz="1800" b="1" dirty="0"/>
              <a:t>: </a:t>
            </a:r>
            <a:r>
              <a:rPr lang="tr-TR" sz="1800" dirty="0" smtClean="0"/>
              <a:t>Sokaktaki Adam, Zenciler </a:t>
            </a:r>
            <a:r>
              <a:rPr lang="tr-TR" sz="1800" dirty="0"/>
              <a:t>Birbirine </a:t>
            </a:r>
            <a:r>
              <a:rPr lang="tr-TR" sz="1800" dirty="0" smtClean="0"/>
              <a:t>Benzemez, Kurtlar Sofrası, Bıçağın Ucu, Sırtlan Payı, Yaraya </a:t>
            </a:r>
            <a:r>
              <a:rPr lang="tr-TR" sz="1800" dirty="0"/>
              <a:t>Tuz </a:t>
            </a:r>
            <a:r>
              <a:rPr lang="tr-TR" sz="1800" dirty="0" smtClean="0"/>
              <a:t>Basmak, Fena </a:t>
            </a:r>
            <a:r>
              <a:rPr lang="tr-TR" sz="1800" dirty="0"/>
              <a:t>Halde </a:t>
            </a:r>
            <a:r>
              <a:rPr lang="tr-TR" sz="1800" dirty="0" smtClean="0"/>
              <a:t>Leman, </a:t>
            </a:r>
            <a:r>
              <a:rPr lang="tr-TR" sz="1800" dirty="0" err="1" smtClean="0"/>
              <a:t>Dersaadet’te</a:t>
            </a:r>
            <a:r>
              <a:rPr lang="tr-TR" sz="1800" dirty="0" smtClean="0"/>
              <a:t> </a:t>
            </a:r>
            <a:r>
              <a:rPr lang="tr-TR" sz="1800" dirty="0"/>
              <a:t>Sabah </a:t>
            </a:r>
            <a:r>
              <a:rPr lang="tr-TR" sz="1800" dirty="0" smtClean="0"/>
              <a:t>Ezanları, </a:t>
            </a:r>
            <a:r>
              <a:rPr lang="tr-TR" sz="1800" dirty="0" err="1" smtClean="0"/>
              <a:t>Haco</a:t>
            </a:r>
            <a:r>
              <a:rPr lang="tr-TR" sz="1800" dirty="0" smtClean="0"/>
              <a:t> </a:t>
            </a:r>
            <a:r>
              <a:rPr lang="tr-TR" sz="1800" dirty="0"/>
              <a:t>Hanım </a:t>
            </a:r>
            <a:r>
              <a:rPr lang="tr-TR" sz="1800" dirty="0" smtClean="0"/>
              <a:t>Vay, O </a:t>
            </a:r>
            <a:r>
              <a:rPr lang="tr-TR" sz="1800" dirty="0"/>
              <a:t>Karanlıkta Biz </a:t>
            </a:r>
          </a:p>
          <a:p>
            <a:pPr algn="l"/>
            <a:r>
              <a:rPr lang="tr-TR" sz="1800" b="1" dirty="0" smtClean="0"/>
              <a:t>GEZİ-DENEME-ELEŞTİRİ</a:t>
            </a:r>
            <a:r>
              <a:rPr lang="tr-TR" sz="1800" b="1" dirty="0"/>
              <a:t>: </a:t>
            </a:r>
            <a:r>
              <a:rPr lang="tr-TR" sz="1800" dirty="0" smtClean="0"/>
              <a:t>Abbas Yolcu, Hangi Sol, Gerçekçilik Savaşı, </a:t>
            </a:r>
            <a:r>
              <a:rPr lang="tr-TR" sz="1800" dirty="0"/>
              <a:t/>
            </a:r>
            <a:br>
              <a:rPr lang="tr-TR" sz="1800" dirty="0"/>
            </a:br>
            <a:r>
              <a:rPr lang="tr-TR" sz="1800" dirty="0"/>
              <a:t>Hangi </a:t>
            </a:r>
            <a:r>
              <a:rPr lang="tr-TR" sz="1800" dirty="0" smtClean="0"/>
              <a:t>Atatürk,</a:t>
            </a:r>
            <a:r>
              <a:rPr lang="tr-TR" sz="1800" dirty="0"/>
              <a:t> </a:t>
            </a:r>
            <a:r>
              <a:rPr lang="tr-TR" sz="1800" dirty="0" smtClean="0"/>
              <a:t>Batı’nın </a:t>
            </a:r>
            <a:r>
              <a:rPr lang="tr-TR" sz="1800" dirty="0"/>
              <a:t>Deli </a:t>
            </a:r>
            <a:r>
              <a:rPr lang="tr-TR" sz="1800" dirty="0" smtClean="0"/>
              <a:t>Gömleği, İkinci </a:t>
            </a:r>
            <a:r>
              <a:rPr lang="tr-TR" sz="1800" dirty="0"/>
              <a:t>Yeni </a:t>
            </a:r>
            <a:r>
              <a:rPr lang="tr-TR" sz="1800" dirty="0" smtClean="0"/>
              <a:t>Savaşı, Sağım </a:t>
            </a:r>
            <a:r>
              <a:rPr lang="tr-TR" sz="1800" dirty="0"/>
              <a:t>Solum </a:t>
            </a:r>
            <a:r>
              <a:rPr lang="tr-TR" sz="1800" dirty="0" smtClean="0"/>
              <a:t>Sobe, </a:t>
            </a:r>
            <a:r>
              <a:rPr lang="tr-TR" sz="1800" dirty="0"/>
              <a:t/>
            </a:r>
            <a:br>
              <a:rPr lang="tr-TR" sz="1800" dirty="0"/>
            </a:br>
            <a:r>
              <a:rPr lang="tr-TR" sz="1800" dirty="0"/>
              <a:t>Yanlış Kadınlar Yanlış </a:t>
            </a:r>
            <a:r>
              <a:rPr lang="tr-TR" sz="1800" dirty="0" smtClean="0"/>
              <a:t>Erkekler, Ulusal </a:t>
            </a:r>
            <a:r>
              <a:rPr lang="tr-TR" sz="1800" dirty="0"/>
              <a:t>Kültür </a:t>
            </a:r>
            <a:r>
              <a:rPr lang="tr-TR" sz="1800" dirty="0" smtClean="0"/>
              <a:t>Savaşı</a:t>
            </a:r>
            <a:endParaRPr lang="tr-TR" sz="1800"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1067294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67544" y="2020824"/>
            <a:ext cx="8219256" cy="4075176"/>
          </a:xfrm>
        </p:spPr>
        <p:txBody>
          <a:bodyPr numCol="2" spcCol="0">
            <a:normAutofit fontScale="62500" lnSpcReduction="20000"/>
          </a:bodyPr>
          <a:lstStyle/>
          <a:p>
            <a:r>
              <a:rPr lang="tr-TR" b="1" i="1" dirty="0"/>
              <a:t>BEN SANA MECBURUM</a:t>
            </a:r>
          </a:p>
          <a:p>
            <a:r>
              <a:rPr lang="tr-TR" i="1" dirty="0" smtClean="0"/>
              <a:t>Ben </a:t>
            </a:r>
            <a:r>
              <a:rPr lang="tr-TR" i="1" dirty="0"/>
              <a:t>sana mecburum bilemezsin </a:t>
            </a:r>
            <a:br>
              <a:rPr lang="tr-TR" i="1" dirty="0"/>
            </a:br>
            <a:r>
              <a:rPr lang="tr-TR" i="1" dirty="0"/>
              <a:t>Adını mıh gibi aklımda tutuyorum </a:t>
            </a:r>
            <a:br>
              <a:rPr lang="tr-TR" i="1" dirty="0"/>
            </a:br>
            <a:r>
              <a:rPr lang="tr-TR" i="1" dirty="0"/>
              <a:t>Büyüdükçe büyüyor gözlerin </a:t>
            </a:r>
            <a:br>
              <a:rPr lang="tr-TR" i="1" dirty="0"/>
            </a:br>
            <a:r>
              <a:rPr lang="tr-TR" i="1" dirty="0"/>
              <a:t>Ben sana mecburum bilemezsin </a:t>
            </a:r>
            <a:br>
              <a:rPr lang="tr-TR" i="1" dirty="0"/>
            </a:br>
            <a:r>
              <a:rPr lang="tr-TR" i="1" dirty="0"/>
              <a:t>İçimi seninle ısıtıyorum </a:t>
            </a:r>
            <a:br>
              <a:rPr lang="tr-TR" i="1" dirty="0"/>
            </a:br>
            <a:r>
              <a:rPr lang="tr-TR" i="1" dirty="0"/>
              <a:t/>
            </a:r>
            <a:br>
              <a:rPr lang="tr-TR" i="1" dirty="0"/>
            </a:br>
            <a:r>
              <a:rPr lang="tr-TR" i="1" dirty="0"/>
              <a:t>Ağaçlar sonbahara hazırlanıyor </a:t>
            </a:r>
            <a:br>
              <a:rPr lang="tr-TR" i="1" dirty="0"/>
            </a:br>
            <a:r>
              <a:rPr lang="tr-TR" i="1" dirty="0"/>
              <a:t>Bu şehir o eski İstanbul mudur? </a:t>
            </a:r>
            <a:br>
              <a:rPr lang="tr-TR" i="1" dirty="0"/>
            </a:br>
            <a:r>
              <a:rPr lang="tr-TR" i="1" dirty="0"/>
              <a:t>Karanlıkta bulutlar parçalanıyor </a:t>
            </a:r>
            <a:br>
              <a:rPr lang="tr-TR" i="1" dirty="0"/>
            </a:br>
            <a:r>
              <a:rPr lang="tr-TR" i="1" dirty="0"/>
              <a:t>Sokak lambaları birden yanıyor </a:t>
            </a:r>
            <a:br>
              <a:rPr lang="tr-TR" i="1" dirty="0"/>
            </a:br>
            <a:r>
              <a:rPr lang="tr-TR" i="1" dirty="0"/>
              <a:t>Kaldırımlarda yağmur kokusu </a:t>
            </a:r>
            <a:br>
              <a:rPr lang="tr-TR" i="1" dirty="0"/>
            </a:br>
            <a:r>
              <a:rPr lang="tr-TR" i="1" dirty="0"/>
              <a:t>Ben sana mecburum sen yoksun </a:t>
            </a:r>
            <a:br>
              <a:rPr lang="tr-TR" i="1" dirty="0"/>
            </a:br>
            <a:r>
              <a:rPr lang="tr-TR" i="1" dirty="0"/>
              <a:t/>
            </a:r>
            <a:br>
              <a:rPr lang="tr-TR" i="1" dirty="0"/>
            </a:br>
            <a:r>
              <a:rPr lang="tr-TR" i="1" dirty="0"/>
              <a:t>Sevmek kimi zaman rezilce korkudur </a:t>
            </a:r>
            <a:br>
              <a:rPr lang="tr-TR" i="1" dirty="0"/>
            </a:br>
            <a:r>
              <a:rPr lang="tr-TR" i="1" dirty="0"/>
              <a:t>İnsan bir akşam üstü ansızın yorulur </a:t>
            </a:r>
            <a:br>
              <a:rPr lang="tr-TR" i="1" dirty="0"/>
            </a:br>
            <a:r>
              <a:rPr lang="tr-TR" i="1" dirty="0"/>
              <a:t>Tutsak ustura ağzında yaşamaktan </a:t>
            </a:r>
            <a:br>
              <a:rPr lang="tr-TR" i="1" dirty="0"/>
            </a:br>
            <a:r>
              <a:rPr lang="tr-TR" i="1" dirty="0"/>
              <a:t>Kimi zaman ellerini kırar tutkusu </a:t>
            </a:r>
            <a:br>
              <a:rPr lang="tr-TR" i="1" dirty="0"/>
            </a:br>
            <a:r>
              <a:rPr lang="tr-TR" i="1" dirty="0"/>
              <a:t>Birkaç hayat çıkarır yaşamasından </a:t>
            </a:r>
            <a:br>
              <a:rPr lang="tr-TR" i="1" dirty="0"/>
            </a:br>
            <a:r>
              <a:rPr lang="tr-TR" i="1" dirty="0"/>
              <a:t>Hangi kapıyı çalsa kimi zaman </a:t>
            </a:r>
            <a:br>
              <a:rPr lang="tr-TR" i="1" dirty="0"/>
            </a:br>
            <a:r>
              <a:rPr lang="tr-TR" i="1" dirty="0"/>
              <a:t>Arkasında yalnızlığın hınzır uğultusu </a:t>
            </a:r>
            <a:br>
              <a:rPr lang="tr-TR" i="1" dirty="0"/>
            </a:br>
            <a:r>
              <a:rPr lang="tr-TR" i="1" dirty="0"/>
              <a:t/>
            </a:r>
            <a:br>
              <a:rPr lang="tr-TR" i="1" dirty="0"/>
            </a:br>
            <a:r>
              <a:rPr lang="tr-TR" i="1" dirty="0"/>
              <a:t>Fatihte yoksul bir </a:t>
            </a:r>
            <a:r>
              <a:rPr lang="tr-TR" i="1" dirty="0" err="1"/>
              <a:t>gramafon</a:t>
            </a:r>
            <a:r>
              <a:rPr lang="tr-TR" i="1" dirty="0"/>
              <a:t> çalıyor </a:t>
            </a:r>
            <a:br>
              <a:rPr lang="tr-TR" i="1" dirty="0"/>
            </a:br>
            <a:r>
              <a:rPr lang="tr-TR" i="1" dirty="0"/>
              <a:t>Eski zamanlardan bir Cuma çalıyor </a:t>
            </a:r>
            <a:br>
              <a:rPr lang="tr-TR" i="1" dirty="0"/>
            </a:br>
            <a:r>
              <a:rPr lang="tr-TR" i="1" dirty="0"/>
              <a:t>Durup köşe başında deliksiz dinlesem </a:t>
            </a:r>
            <a:br>
              <a:rPr lang="tr-TR" i="1" dirty="0"/>
            </a:br>
            <a:r>
              <a:rPr lang="tr-TR" i="1" dirty="0"/>
              <a:t>Sana kullanılmamış bir gök getirsem </a:t>
            </a:r>
            <a:br>
              <a:rPr lang="tr-TR" i="1" dirty="0"/>
            </a:br>
            <a:r>
              <a:rPr lang="tr-TR" i="1" dirty="0"/>
              <a:t>Haftalar ellerimde ufalanıyor </a:t>
            </a:r>
            <a:br>
              <a:rPr lang="tr-TR" i="1" dirty="0"/>
            </a:br>
            <a:r>
              <a:rPr lang="tr-TR" i="1" dirty="0"/>
              <a:t>Ne yapsam ne tutsam nereye gitsem </a:t>
            </a:r>
            <a:br>
              <a:rPr lang="tr-TR" i="1" dirty="0"/>
            </a:br>
            <a:r>
              <a:rPr lang="tr-TR" i="1" dirty="0"/>
              <a:t>Ben sana mecburum sen yoksun </a:t>
            </a:r>
            <a:br>
              <a:rPr lang="tr-TR" i="1" dirty="0"/>
            </a:br>
            <a:r>
              <a:rPr lang="tr-TR" i="1" dirty="0"/>
              <a:t/>
            </a:r>
            <a:br>
              <a:rPr lang="tr-TR" i="1" dirty="0"/>
            </a:br>
            <a:r>
              <a:rPr lang="tr-TR" i="1" dirty="0"/>
              <a:t>Belki Haziranda mavi benekli çocuksun </a:t>
            </a:r>
            <a:br>
              <a:rPr lang="tr-TR" i="1" dirty="0"/>
            </a:br>
            <a:r>
              <a:rPr lang="tr-TR" i="1" dirty="0"/>
              <a:t>Ah seni bilmiyor kimseler bilmiyor </a:t>
            </a:r>
            <a:br>
              <a:rPr lang="tr-TR" i="1" dirty="0"/>
            </a:br>
            <a:r>
              <a:rPr lang="tr-TR" i="1" dirty="0"/>
              <a:t>Bir şilep sızıyor ıssız gözlerinden </a:t>
            </a:r>
            <a:br>
              <a:rPr lang="tr-TR" i="1" dirty="0"/>
            </a:br>
            <a:r>
              <a:rPr lang="tr-TR" i="1" dirty="0"/>
              <a:t>Belki Yeşilköy'de uçağa biniyorsun </a:t>
            </a:r>
            <a:br>
              <a:rPr lang="tr-TR" i="1" dirty="0"/>
            </a:br>
            <a:r>
              <a:rPr lang="tr-TR" i="1" dirty="0"/>
              <a:t>Bütün ıslanmışsın tüylerin ürperiyor </a:t>
            </a:r>
            <a:br>
              <a:rPr lang="tr-TR" i="1" dirty="0"/>
            </a:br>
            <a:r>
              <a:rPr lang="tr-TR" i="1" dirty="0"/>
              <a:t>Belki körsün kırılmışsın telâş içindesin </a:t>
            </a:r>
            <a:br>
              <a:rPr lang="tr-TR" i="1" dirty="0"/>
            </a:br>
            <a:r>
              <a:rPr lang="tr-TR" i="1" dirty="0"/>
              <a:t>Kötü rüzgâr saçlarını götürüyor </a:t>
            </a:r>
            <a:br>
              <a:rPr lang="tr-TR" i="1" dirty="0"/>
            </a:br>
            <a:r>
              <a:rPr lang="tr-TR" i="1" dirty="0"/>
              <a:t/>
            </a:r>
            <a:br>
              <a:rPr lang="tr-TR" i="1" dirty="0"/>
            </a:br>
            <a:r>
              <a:rPr lang="tr-TR" i="1" dirty="0"/>
              <a:t>Ne vakit bir yaşamak düşünsem </a:t>
            </a:r>
            <a:br>
              <a:rPr lang="tr-TR" i="1" dirty="0"/>
            </a:br>
            <a:r>
              <a:rPr lang="tr-TR" i="1" dirty="0"/>
              <a:t>Bu kurtlar sofrasında belki zor </a:t>
            </a:r>
            <a:br>
              <a:rPr lang="tr-TR" i="1" dirty="0"/>
            </a:br>
            <a:r>
              <a:rPr lang="tr-TR" i="1" dirty="0"/>
              <a:t>Ayıpsız fakat ellerimizi kirletmeden </a:t>
            </a:r>
            <a:br>
              <a:rPr lang="tr-TR" i="1" dirty="0"/>
            </a:br>
            <a:r>
              <a:rPr lang="tr-TR" i="1" dirty="0"/>
              <a:t>Ne vakit bir yaşamak düşünsem </a:t>
            </a:r>
            <a:br>
              <a:rPr lang="tr-TR" i="1" dirty="0"/>
            </a:br>
            <a:r>
              <a:rPr lang="tr-TR" i="1" dirty="0"/>
              <a:t>Sus deyip adınla başlıyorum </a:t>
            </a:r>
            <a:br>
              <a:rPr lang="tr-TR" i="1" dirty="0"/>
            </a:br>
            <a:r>
              <a:rPr lang="tr-TR" i="1" dirty="0"/>
              <a:t>İçim sıra kımıldıyor gizli denizlerin </a:t>
            </a:r>
            <a:br>
              <a:rPr lang="tr-TR" i="1" dirty="0"/>
            </a:br>
            <a:r>
              <a:rPr lang="tr-TR" i="1" dirty="0"/>
              <a:t>Hayır başka türlü olmayacak </a:t>
            </a:r>
            <a:br>
              <a:rPr lang="tr-TR" i="1" dirty="0"/>
            </a:br>
            <a:r>
              <a:rPr lang="tr-TR" i="1" dirty="0"/>
              <a:t>Ben sana mecburum bilemezsin..</a:t>
            </a:r>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4966703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effectLst>
                  <a:outerShdw blurRad="38100" dist="38100" dir="2700000" algn="tl">
                    <a:srgbClr val="000000">
                      <a:alpha val="43137"/>
                    </a:srgbClr>
                  </a:outerShdw>
                </a:effectLst>
              </a:rPr>
              <a:t>MAVİCİLER</a:t>
            </a:r>
            <a:endParaRPr lang="tr-TR" dirty="0"/>
          </a:p>
        </p:txBody>
      </p:sp>
      <p:sp>
        <p:nvSpPr>
          <p:cNvPr id="3" name="İçerik Yer Tutucusu 2"/>
          <p:cNvSpPr>
            <a:spLocks noGrp="1"/>
          </p:cNvSpPr>
          <p:nvPr>
            <p:ph sz="quarter" idx="13"/>
          </p:nvPr>
        </p:nvSpPr>
        <p:spPr/>
        <p:txBody>
          <a:bodyPr>
            <a:normAutofit/>
          </a:bodyPr>
          <a:lstStyle/>
          <a:p>
            <a:pPr algn="l">
              <a:defRPr/>
            </a:pPr>
            <a:r>
              <a:rPr lang="tr-TR" dirty="0" smtClean="0"/>
              <a:t>Atilla </a:t>
            </a:r>
            <a:r>
              <a:rPr lang="tr-TR" dirty="0"/>
              <a:t>İlhan’ın 1952 – 1956 yıllarında çıkardığı derginin adı olan “</a:t>
            </a:r>
            <a:r>
              <a:rPr lang="tr-TR" dirty="0" err="1"/>
              <a:t>Mavi”nin</a:t>
            </a:r>
            <a:r>
              <a:rPr lang="tr-TR" dirty="0"/>
              <a:t> etrafında toplanan Orhan Duru, Ferit </a:t>
            </a:r>
            <a:r>
              <a:rPr lang="tr-TR" dirty="0" err="1"/>
              <a:t>Edgü</a:t>
            </a:r>
            <a:r>
              <a:rPr lang="tr-TR" dirty="0"/>
              <a:t> gibi sanatçıların oluşturduğu bir edebi topluluktur. </a:t>
            </a:r>
          </a:p>
          <a:p>
            <a:pPr algn="l">
              <a:defRPr/>
            </a:pPr>
            <a:r>
              <a:rPr lang="tr-TR" dirty="0"/>
              <a:t>Bu sanatçılar, şairane bir sanat anlayışının temsilcisi olmuşlardır. Daha sonra Mavi dergisi Özdemir </a:t>
            </a:r>
            <a:r>
              <a:rPr lang="tr-TR" dirty="0" err="1"/>
              <a:t>Nutku’nun</a:t>
            </a:r>
            <a:r>
              <a:rPr lang="tr-TR" dirty="0"/>
              <a:t> yönetimine geçer ve Atilla İlhan’ın savunduğu toplumsal gerçekçiliğin (sosyal realizm) sözcüsü olur. Dergi, Nisan 1956’da çıkan 36. sayıdan sonra (Son Mavi) </a:t>
            </a:r>
            <a:r>
              <a:rPr lang="tr-TR" dirty="0" smtClean="0"/>
              <a:t>kapatılır.</a:t>
            </a:r>
          </a:p>
          <a:p>
            <a:pPr algn="l">
              <a:defRPr/>
            </a:pPr>
            <a:r>
              <a:rPr lang="tr-TR" dirty="0" smtClean="0"/>
              <a:t>Temsilcileri</a:t>
            </a:r>
            <a:r>
              <a:rPr lang="tr-TR" dirty="0"/>
              <a:t>; Attila İlhan, Ferit </a:t>
            </a:r>
            <a:r>
              <a:rPr lang="tr-TR" dirty="0" err="1"/>
              <a:t>Edgü</a:t>
            </a:r>
            <a:r>
              <a:rPr lang="tr-TR" dirty="0"/>
              <a:t>, Orhan Duru, Özdemir Nutku, Yılmaz </a:t>
            </a:r>
            <a:r>
              <a:rPr lang="tr-TR" dirty="0" err="1"/>
              <a:t>Gruda</a:t>
            </a:r>
            <a:r>
              <a:rPr lang="tr-TR" dirty="0"/>
              <a:t>, Ahmet Oktay, Demirtaş Ceyhun, Demir Özlü ve Tahsin Yücel’dir.</a:t>
            </a:r>
          </a:p>
          <a:p>
            <a:pPr algn="l">
              <a:defRPr/>
            </a:pPr>
            <a:r>
              <a:rPr lang="tr-TR" dirty="0" smtClean="0"/>
              <a:t>Garip </a:t>
            </a:r>
            <a:r>
              <a:rPr lang="tr-TR" dirty="0"/>
              <a:t>akımına karşı bir duruş sergilemeleri ve yenilikçi şiiri savunmaları, onları </a:t>
            </a:r>
            <a:r>
              <a:rPr lang="tr-TR" dirty="0" smtClean="0"/>
              <a:t>«Garip </a:t>
            </a:r>
            <a:r>
              <a:rPr lang="tr-TR" dirty="0"/>
              <a:t>Dışında Yeniliği Sürdüren </a:t>
            </a:r>
            <a:r>
              <a:rPr lang="tr-TR" dirty="0" smtClean="0"/>
              <a:t>Şiir» </a:t>
            </a:r>
            <a:r>
              <a:rPr lang="tr-TR" dirty="0"/>
              <a:t>akımına dâhil eder.</a:t>
            </a:r>
          </a:p>
          <a:p>
            <a:pPr algn="l"/>
            <a:endParaRPr lang="tr-TR" dirty="0"/>
          </a:p>
        </p:txBody>
      </p:sp>
    </p:spTree>
    <p:extLst>
      <p:ext uri="{BB962C8B-B14F-4D97-AF65-F5344CB8AC3E}">
        <p14:creationId xmlns:p14="http://schemas.microsoft.com/office/powerpoint/2010/main" val="32982915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buClrTx/>
              <a:buFont typeface="Wingdings" pitchFamily="2" charset="2"/>
              <a:buChar char="Ø"/>
              <a:defRPr/>
            </a:pPr>
            <a:r>
              <a:rPr lang="tr-TR" dirty="0"/>
              <a:t>Garip akımına tepki olarak çıkmıştır. </a:t>
            </a:r>
          </a:p>
          <a:p>
            <a:pPr algn="l">
              <a:buClrTx/>
              <a:buFont typeface="Wingdings" pitchFamily="2" charset="2"/>
              <a:buChar char="Ø"/>
              <a:defRPr/>
            </a:pPr>
            <a:r>
              <a:rPr lang="tr-TR" dirty="0"/>
              <a:t>Bu topluluğun hedefinde Garip Akımı ve Orhan Veli vardır. </a:t>
            </a:r>
            <a:r>
              <a:rPr lang="tr-TR" dirty="0" err="1"/>
              <a:t>Garipçilerin</a:t>
            </a:r>
            <a:r>
              <a:rPr lang="tr-TR" dirty="0"/>
              <a:t> savunduğu birçok görüşe karşı çıkmışlardır. </a:t>
            </a:r>
          </a:p>
          <a:p>
            <a:pPr algn="l">
              <a:buClrTx/>
              <a:buFont typeface="Wingdings" pitchFamily="2" charset="2"/>
              <a:buChar char="Ø"/>
              <a:defRPr/>
            </a:pPr>
            <a:r>
              <a:rPr lang="tr-TR" dirty="0"/>
              <a:t>Özellikle şiirin açık olması gerektiği anlayışı Maviciler tarafından tamamen reddedilmiştir. </a:t>
            </a:r>
          </a:p>
          <a:p>
            <a:pPr algn="l">
              <a:buClrTx/>
              <a:buFont typeface="Wingdings" pitchFamily="2" charset="2"/>
              <a:buChar char="Ø"/>
              <a:defRPr/>
            </a:pPr>
            <a:r>
              <a:rPr lang="tr-TR" dirty="0"/>
              <a:t>Maviciler şiirin bütünüyle açık olamayacağını, anlam kapalılığının şiiri düzyazıdan ayıran önemli bir faktör olduğu görüşündedirler.</a:t>
            </a:r>
          </a:p>
          <a:p>
            <a:pPr algn="l">
              <a:buClrTx/>
              <a:buFont typeface="Wingdings" pitchFamily="2" charset="2"/>
              <a:buChar char="Ø"/>
              <a:defRPr/>
            </a:pPr>
            <a:r>
              <a:rPr lang="tr-TR" dirty="0"/>
              <a:t>Şiirin basit olamayacağını zengin benzetmeli, içli, derin olması gerektiğini savunmuşlardır.</a:t>
            </a:r>
          </a:p>
        </p:txBody>
      </p:sp>
      <p:sp>
        <p:nvSpPr>
          <p:cNvPr id="8" name="Başlık 7"/>
          <p:cNvSpPr>
            <a:spLocks noGrp="1"/>
          </p:cNvSpPr>
          <p:nvPr>
            <p:ph type="title"/>
          </p:nvPr>
        </p:nvSpPr>
        <p:spPr/>
        <p:txBody>
          <a:bodyPr/>
          <a:lstStyle/>
          <a:p>
            <a:r>
              <a:rPr lang="tr-TR" dirty="0" err="1">
                <a:effectLst>
                  <a:glow rad="2286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37833093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29052" y="3367246"/>
            <a:ext cx="4085897" cy="1141874"/>
          </a:xfrm>
        </p:spPr>
        <p:txBody>
          <a:bodyPr anchor="ctr"/>
          <a:lstStyle/>
          <a:p>
            <a:r>
              <a:rPr lang="tr-TR" dirty="0" smtClean="0">
                <a:effectLst>
                  <a:glow rad="63500">
                    <a:schemeClr val="accent3">
                      <a:satMod val="175000"/>
                      <a:alpha val="40000"/>
                    </a:schemeClr>
                  </a:glow>
                </a:effectLst>
                <a:latin typeface="+mn-lt"/>
              </a:rPr>
              <a:t>İKİNCİ YENİ ŞİİRİ</a:t>
            </a:r>
            <a:endParaRPr lang="tr-TR" dirty="0">
              <a:effectLst>
                <a:glow rad="63500">
                  <a:schemeClr val="accent3">
                    <a:satMod val="175000"/>
                    <a:alpha val="40000"/>
                  </a:schemeClr>
                </a:glow>
              </a:effectLst>
              <a:latin typeface="+mn-lt"/>
            </a:endParaRPr>
          </a:p>
        </p:txBody>
      </p:sp>
    </p:spTree>
    <p:extLst>
      <p:ext uri="{BB962C8B-B14F-4D97-AF65-F5344CB8AC3E}">
        <p14:creationId xmlns:p14="http://schemas.microsoft.com/office/powerpoint/2010/main" val="36965383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a:t> </a:t>
            </a:r>
            <a:r>
              <a:rPr lang="tr-TR" dirty="0" smtClean="0"/>
              <a:t> Dergi sayfalarını Garip akımının sıradan kopyaları doldurur. Coşkusuz, cansız, renksiz, bütün gücü üç beş dize içine sıkıştırılan bir espride saklı olan fıkrayı andıran, birbirlerine benzeyen şiirler yazılır. «İkinci Yeni» akımı bu ortamda belirir.</a:t>
            </a:r>
          </a:p>
          <a:p>
            <a:pPr algn="l"/>
            <a:r>
              <a:rPr lang="tr-TR" dirty="0"/>
              <a:t> </a:t>
            </a:r>
            <a:r>
              <a:rPr lang="tr-TR" dirty="0" smtClean="0"/>
              <a:t> Söyleyişteki rahatlığın yerine, şiir dilini zorlamayı, anlaşılırlık yerine anlamca kapalılığı, somuta karşılık soyutlamayı getirir. Halk şiirine sırt çevrilir.</a:t>
            </a:r>
          </a:p>
          <a:p>
            <a:pPr algn="l"/>
            <a:r>
              <a:rPr lang="tr-TR" dirty="0"/>
              <a:t> </a:t>
            </a:r>
            <a:r>
              <a:rPr lang="tr-TR" dirty="0" smtClean="0"/>
              <a:t> İkinci Yeniciler için şiirde önce biçim gelir.</a:t>
            </a:r>
          </a:p>
          <a:p>
            <a:pPr algn="l"/>
            <a:r>
              <a:rPr lang="tr-TR" dirty="0"/>
              <a:t> </a:t>
            </a:r>
            <a:r>
              <a:rPr lang="tr-TR" dirty="0" smtClean="0"/>
              <a:t> İkinci Yeni akımı, kendi içinde biçimsel aşırılıklardan arınarak, yeni imgelere, dize işçiliğine dayanan şiirsel bir yapı kurmayı amaçlayan arayışlarla gelişimini sürdürmüştür.</a:t>
            </a:r>
          </a:p>
          <a:p>
            <a:pPr algn="l"/>
            <a:r>
              <a:rPr lang="tr-TR" dirty="0"/>
              <a:t> </a:t>
            </a:r>
            <a:r>
              <a:rPr lang="tr-TR" dirty="0" smtClean="0"/>
              <a:t> </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3256231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Ortak özellikleri, dilin alışılmış kalıplarını yıkmak, söz </a:t>
            </a:r>
            <a:r>
              <a:rPr lang="tr-TR" dirty="0" err="1" smtClean="0"/>
              <a:t>dizimlerini</a:t>
            </a:r>
            <a:r>
              <a:rPr lang="tr-TR" dirty="0" smtClean="0"/>
              <a:t> zorlamak ve bozmaktır. Şiiri, her şeyi anlatabilme sanatı olarak görmüşlerdir.</a:t>
            </a:r>
          </a:p>
          <a:p>
            <a:pPr algn="l"/>
            <a:r>
              <a:rPr lang="tr-TR" dirty="0"/>
              <a:t> </a:t>
            </a:r>
            <a:r>
              <a:rPr lang="tr-TR" dirty="0" smtClean="0"/>
              <a:t> İmge, hayal gücü ve duyguya ağırlık vermişlerdir.</a:t>
            </a:r>
          </a:p>
          <a:p>
            <a:pPr algn="l"/>
            <a:r>
              <a:rPr lang="tr-TR" dirty="0"/>
              <a:t> </a:t>
            </a:r>
            <a:r>
              <a:rPr lang="tr-TR" dirty="0" smtClean="0"/>
              <a:t> «Şiir için şiir» anlayışıyla hareket etmişlerdir.</a:t>
            </a:r>
          </a:p>
          <a:p>
            <a:pPr algn="l"/>
            <a:r>
              <a:rPr lang="tr-TR" dirty="0"/>
              <a:t> </a:t>
            </a:r>
            <a:r>
              <a:rPr lang="tr-TR" dirty="0" smtClean="0"/>
              <a:t> Onlara göre anlamlı olmak şiir için önemli değildir. Konuyu ve olayı şiirden atmışlardır.</a:t>
            </a:r>
          </a:p>
          <a:p>
            <a:pPr algn="l"/>
            <a:r>
              <a:rPr lang="tr-TR" dirty="0"/>
              <a:t> </a:t>
            </a:r>
            <a:r>
              <a:rPr lang="tr-TR" dirty="0" smtClean="0"/>
              <a:t> Simgecilik, gerçeküstücülük, </a:t>
            </a:r>
            <a:r>
              <a:rPr lang="tr-TR" dirty="0" err="1" smtClean="0"/>
              <a:t>dadaizm</a:t>
            </a:r>
            <a:r>
              <a:rPr lang="tr-TR" dirty="0" smtClean="0"/>
              <a:t> gibi akımlardan etkilendiler.</a:t>
            </a:r>
          </a:p>
          <a:p>
            <a:pPr algn="l"/>
            <a:r>
              <a:rPr lang="tr-TR" dirty="0"/>
              <a:t> </a:t>
            </a:r>
            <a:r>
              <a:rPr lang="tr-TR" dirty="0" smtClean="0"/>
              <a:t> Konuları; gerçek hayattan, doğa tasvirlerinden uzak, gerçeküstü konulardır. İkinci Yeni şiiri soyuttur, gerçeküstüdür, şiirleri toplumun bilinçaltıdır.</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17342569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marL="342900" indent="-342900" algn="l">
              <a:buClrTx/>
              <a:buFont typeface="Wingdings" pitchFamily="2" charset="2"/>
              <a:buChar char="Ø"/>
            </a:pPr>
            <a:r>
              <a:rPr lang="tr-TR" dirty="0" smtClean="0"/>
              <a:t>Hayal gücüne ve duyguya ağırlık verilmiş, insanın kalabalıklar içinde yalnızlığı, sıkıntıları, çevresiyle uyumsuzluğu gibi konular işlenmiştir.</a:t>
            </a:r>
          </a:p>
          <a:p>
            <a:pPr marL="342900" indent="-342900" algn="l">
              <a:buClrTx/>
              <a:buFont typeface="Wingdings" pitchFamily="2" charset="2"/>
              <a:buChar char="Ø"/>
            </a:pPr>
            <a:r>
              <a:rPr lang="tr-TR" dirty="0" smtClean="0"/>
              <a:t>Semboller ve kapalılık ön plandadır. Sürrealizm temel alınmıştır.</a:t>
            </a:r>
          </a:p>
          <a:p>
            <a:pPr marL="342900" indent="-342900" algn="l">
              <a:buClrTx/>
              <a:buFont typeface="Wingdings" pitchFamily="2" charset="2"/>
              <a:buChar char="Ø"/>
            </a:pPr>
            <a:r>
              <a:rPr lang="tr-TR" dirty="0" smtClean="0"/>
              <a:t>Oldukça karışık cümle yapısı, çok farklı kaynaklardan gelen sözcükler bu akımın dikkat çekici yönlerindendir.</a:t>
            </a:r>
          </a:p>
          <a:p>
            <a:pPr marL="342900" indent="-342900" algn="l">
              <a:buClrTx/>
              <a:buFont typeface="Wingdings" pitchFamily="2" charset="2"/>
              <a:buChar char="Ø"/>
            </a:pPr>
            <a:r>
              <a:rPr lang="tr-TR" dirty="0" smtClean="0"/>
              <a:t>Ahenk ölçü ve uyakla değil, musiki ve anlatım zenginliğiyle sağlanmıştır.</a:t>
            </a:r>
          </a:p>
          <a:p>
            <a:pPr marL="342900" indent="-342900" algn="l">
              <a:buClrTx/>
              <a:buFont typeface="Wingdings" pitchFamily="2" charset="2"/>
              <a:buChar char="Ø"/>
            </a:pPr>
            <a:r>
              <a:rPr lang="tr-TR" dirty="0" smtClean="0"/>
              <a:t>Şiiri öyküleştirecek anlatımlardan kaçınılmıştır.</a:t>
            </a:r>
          </a:p>
          <a:p>
            <a:pPr marL="342900" indent="-342900" algn="l">
              <a:buClrTx/>
              <a:buFont typeface="Wingdings" pitchFamily="2" charset="2"/>
              <a:buChar char="Ø"/>
            </a:pPr>
            <a:r>
              <a:rPr lang="tr-TR" dirty="0" smtClean="0"/>
              <a:t>Şiirin, konuşma dilinden uzak, özgün bir anlatımı olmalıdır.</a:t>
            </a:r>
          </a:p>
          <a:p>
            <a:pPr marL="342900" indent="-342900" algn="l">
              <a:buClrTx/>
              <a:buFont typeface="Wingdings" pitchFamily="2" charset="2"/>
              <a:buChar char="Ø"/>
            </a:pPr>
            <a:r>
              <a:rPr lang="tr-TR" dirty="0" smtClean="0"/>
              <a:t>«Ahlaki değerler, erdem, gerçek» gibi kavramlar şiirin amacı olmamalıdır.</a:t>
            </a:r>
          </a:p>
          <a:p>
            <a:pPr marL="342900" indent="-342900" algn="l">
              <a:buClrTx/>
              <a:buFont typeface="Wingdings" pitchFamily="2" charset="2"/>
              <a:buChar char="Ø"/>
            </a:pPr>
            <a:r>
              <a:rPr lang="tr-TR" dirty="0" smtClean="0"/>
              <a:t>Şiirde amaç, verilmek istenilen duyguyu anlatmaktan ziyade hissettirmektir.</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25655721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4978895" cy="4005072"/>
          </a:xfrm>
        </p:spPr>
        <p:txBody>
          <a:bodyPr>
            <a:normAutofit lnSpcReduction="10000"/>
          </a:bodyPr>
          <a:lstStyle/>
          <a:p>
            <a:pPr algn="l"/>
            <a:r>
              <a:rPr lang="tr-TR" dirty="0" smtClean="0"/>
              <a:t>  Şiire aruz denemeleriyle başlamıştır.</a:t>
            </a:r>
          </a:p>
          <a:p>
            <a:pPr algn="l"/>
            <a:r>
              <a:rPr lang="tr-TR" dirty="0"/>
              <a:t> </a:t>
            </a:r>
            <a:r>
              <a:rPr lang="tr-TR" dirty="0" smtClean="0"/>
              <a:t> İkinci Yeni hareketine katılarak, şiirde anlamsızlığı savunan görüşleri benimsemiştir. Karşı çıktığı geleneğin diri değerlerinden yararlanmıştır.</a:t>
            </a:r>
          </a:p>
          <a:p>
            <a:pPr algn="l"/>
            <a:r>
              <a:rPr lang="tr-TR" dirty="0"/>
              <a:t> </a:t>
            </a:r>
            <a:r>
              <a:rPr lang="tr-TR" dirty="0" smtClean="0"/>
              <a:t> Özgün imgeleriyle büyük ilgi çekmiş, en önemlisi de zekayı ince alayın baskısından kurtarmıştır.</a:t>
            </a:r>
          </a:p>
          <a:p>
            <a:pPr algn="l"/>
            <a:r>
              <a:rPr lang="tr-TR" dirty="0"/>
              <a:t> </a:t>
            </a:r>
            <a:r>
              <a:rPr lang="tr-TR" dirty="0" smtClean="0"/>
              <a:t> Cinselliği konu edinmiştir.</a:t>
            </a:r>
          </a:p>
          <a:p>
            <a:pPr algn="l"/>
            <a:r>
              <a:rPr lang="tr-TR" dirty="0"/>
              <a:t> </a:t>
            </a:r>
            <a:r>
              <a:rPr lang="tr-TR" dirty="0" smtClean="0"/>
              <a:t> Şiirde öyküden kaçınmış; çarpıcı, yoğun imgelerden oluşan şiir yazmıştır.</a:t>
            </a:r>
          </a:p>
          <a:p>
            <a:pPr algn="l"/>
            <a:r>
              <a:rPr lang="tr-TR" dirty="0" smtClean="0"/>
              <a:t>  Şiirlerinde eleştirel bir ironi öne çıkar.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CEMAL SÜREYA</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90258" y="2020888"/>
            <a:ext cx="267017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296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Şiirlerinde esprili bir dilin izleri görülür.</a:t>
            </a:r>
          </a:p>
          <a:p>
            <a:pPr algn="l"/>
            <a:r>
              <a:rPr lang="tr-TR" dirty="0"/>
              <a:t> </a:t>
            </a:r>
            <a:r>
              <a:rPr lang="tr-TR" dirty="0" smtClean="0"/>
              <a:t> Geleneğe karşı olmasına karşın geleneği şiirde en güzel kullanan şairler arasında yer almıştır.</a:t>
            </a:r>
          </a:p>
          <a:p>
            <a:pPr algn="l"/>
            <a:r>
              <a:rPr lang="tr-TR" dirty="0"/>
              <a:t> </a:t>
            </a:r>
            <a:r>
              <a:rPr lang="tr-TR" dirty="0" smtClean="0"/>
              <a:t> Kendine özgü söyleyiş biçimi ve şaşırtıcı buluşları, zengin birikimi ile duyarlı, çarpıcı yoğun, diri imgeleriyle, İkinci Yeni şiirinin en başarılı örneklerini vermiştir.</a:t>
            </a:r>
          </a:p>
          <a:p>
            <a:pPr algn="l"/>
            <a:r>
              <a:rPr lang="tr-TR" dirty="0"/>
              <a:t> </a:t>
            </a:r>
            <a:r>
              <a:rPr lang="tr-TR" dirty="0" smtClean="0"/>
              <a:t> İkinci Yeni’nin hala yaşıyor olmasında onun dilinin etkisi vardır.</a:t>
            </a:r>
          </a:p>
          <a:p>
            <a:pPr algn="l"/>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3625481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5482952" cy="4005072"/>
          </a:xfrm>
        </p:spPr>
        <p:txBody>
          <a:bodyPr/>
          <a:lstStyle/>
          <a:p>
            <a:pPr algn="l"/>
            <a:r>
              <a:rPr lang="tr-TR" dirty="0" smtClean="0"/>
              <a:t>  Aruzla şiire başladı. </a:t>
            </a:r>
            <a:r>
              <a:rPr lang="tr-TR" dirty="0" smtClean="0">
                <a:solidFill>
                  <a:srgbClr val="7030A0"/>
                </a:solidFill>
              </a:rPr>
              <a:t>‘Gün Yahut Kış’ </a:t>
            </a:r>
            <a:r>
              <a:rPr lang="tr-TR" dirty="0" smtClean="0"/>
              <a:t>şiiriyle tanındı. Ziya Gökalp’in etkisiyle hece ölçüsünü benimsemiş ve asıl şöhretini heceyle yakaladı. </a:t>
            </a:r>
            <a:endParaRPr lang="tr-TR" dirty="0"/>
          </a:p>
          <a:p>
            <a:pPr algn="l"/>
            <a:r>
              <a:rPr lang="tr-TR" dirty="0" smtClean="0"/>
              <a:t>  Hece ile yazdığı kahramanlık şiirlerini </a:t>
            </a:r>
            <a:r>
              <a:rPr lang="tr-TR" dirty="0" smtClean="0">
                <a:solidFill>
                  <a:srgbClr val="7030A0"/>
                </a:solidFill>
              </a:rPr>
              <a:t>‘Akından Akına’</a:t>
            </a:r>
            <a:r>
              <a:rPr lang="tr-TR" dirty="0" smtClean="0"/>
              <a:t> adıyla kitap haline getirmiştir. </a:t>
            </a:r>
          </a:p>
          <a:p>
            <a:pPr algn="l"/>
            <a:r>
              <a:rPr lang="tr-TR" dirty="0"/>
              <a:t> </a:t>
            </a:r>
            <a:r>
              <a:rPr lang="tr-TR" dirty="0" smtClean="0"/>
              <a:t> Diken gazetesinde «Çimdik» takma adıyla savaş dönemi İstanbul’unun sosyal hayatını ve önemli kişilerini mizahi bir üslupla hicveden manzumeler yazdı. </a:t>
            </a:r>
          </a:p>
          <a:p>
            <a:pPr algn="l"/>
            <a:r>
              <a:rPr lang="tr-TR" dirty="0" smtClean="0"/>
              <a:t>Şiirlerinde tabiat, aşk, ölüm, ayrılık ve romantik tarih şuuru öne çıkar. Şiirlerinde aşkı, ayrılığı ve ölümü birlikte ele almıştır.</a:t>
            </a:r>
            <a:endParaRPr lang="tr-TR" dirty="0"/>
          </a:p>
        </p:txBody>
      </p:sp>
      <p:sp>
        <p:nvSpPr>
          <p:cNvPr id="3" name="Başlık 2"/>
          <p:cNvSpPr>
            <a:spLocks noGrp="1"/>
          </p:cNvSpPr>
          <p:nvPr>
            <p:ph type="title"/>
          </p:nvPr>
        </p:nvSpPr>
        <p:spPr/>
        <p:txBody>
          <a:bodyPr/>
          <a:lstStyle/>
          <a:p>
            <a:r>
              <a:rPr lang="tr-TR" dirty="0" smtClean="0">
                <a:effectLst>
                  <a:glow rad="228600">
                    <a:schemeClr val="accent3">
                      <a:satMod val="175000"/>
                      <a:alpha val="40000"/>
                    </a:schemeClr>
                  </a:glow>
                </a:effectLst>
              </a:rPr>
              <a:t>Yusuf ZİYA ORTAÇ</a:t>
            </a:r>
            <a:endParaRPr lang="tr-TR" dirty="0">
              <a:effectLst>
                <a:glow rad="2286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300192" y="1988840"/>
            <a:ext cx="23431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82487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fontScale="92500" lnSpcReduction="10000"/>
          </a:bodyPr>
          <a:lstStyle/>
          <a:p>
            <a:pPr algn="l"/>
            <a:r>
              <a:rPr lang="tr-TR" b="1" dirty="0"/>
              <a:t>ŞİİR: </a:t>
            </a:r>
            <a:r>
              <a:rPr lang="tr-TR" dirty="0" err="1"/>
              <a:t>Üvercinka</a:t>
            </a:r>
            <a:r>
              <a:rPr lang="tr-TR" dirty="0"/>
              <a:t>, Göçebe, Beni Öp Sonra Doğur Beni, Sevda Sözleri, Güz Bitiği, Sıcak Nal , Korkarak Vinç</a:t>
            </a:r>
          </a:p>
          <a:p>
            <a:pPr algn="l"/>
            <a:r>
              <a:rPr lang="tr-TR" b="1" dirty="0"/>
              <a:t>DENEME-ELEŞTİRİ: </a:t>
            </a:r>
            <a:r>
              <a:rPr lang="tr-TR" dirty="0"/>
              <a:t>Şapkam Dolu Çiçekle, Günübirlik, 99 Yüz, Uzat Saçlarını </a:t>
            </a:r>
            <a:r>
              <a:rPr lang="tr-TR" dirty="0" err="1"/>
              <a:t>Frigya</a:t>
            </a:r>
            <a:r>
              <a:rPr lang="tr-TR" dirty="0"/>
              <a:t>, Folklor Şiire Düşman, Aydınlık Yazıları/ Paçal, Oluşum’da Cemal </a:t>
            </a:r>
            <a:r>
              <a:rPr lang="tr-TR" dirty="0" err="1"/>
              <a:t>Süreya</a:t>
            </a:r>
            <a:r>
              <a:rPr lang="tr-TR" dirty="0"/>
              <a:t>, </a:t>
            </a:r>
            <a:r>
              <a:rPr lang="tr-TR" dirty="0" err="1"/>
              <a:t>Papirüs’ten</a:t>
            </a:r>
            <a:r>
              <a:rPr lang="tr-TR" dirty="0"/>
              <a:t> Başyazılar</a:t>
            </a:r>
          </a:p>
          <a:p>
            <a:pPr algn="l"/>
            <a:r>
              <a:rPr lang="tr-TR" b="1" dirty="0"/>
              <a:t>GÜNLÜK: </a:t>
            </a:r>
            <a:r>
              <a:rPr lang="tr-TR" dirty="0"/>
              <a:t>999 Gün/ Üstü Kalsın</a:t>
            </a:r>
          </a:p>
          <a:p>
            <a:pPr algn="l"/>
            <a:r>
              <a:rPr lang="tr-TR" b="1" dirty="0"/>
              <a:t>MEKTUP: </a:t>
            </a:r>
            <a:r>
              <a:rPr lang="tr-TR" dirty="0" err="1"/>
              <a:t>Onüç</a:t>
            </a:r>
            <a:r>
              <a:rPr lang="tr-TR" dirty="0"/>
              <a:t> Günün Mektupları</a:t>
            </a:r>
          </a:p>
          <a:p>
            <a:pPr algn="l"/>
            <a:r>
              <a:rPr lang="tr-TR" b="1" dirty="0"/>
              <a:t>ÇOCUK KİTABI: </a:t>
            </a:r>
            <a:r>
              <a:rPr lang="tr-TR" dirty="0"/>
              <a:t>Aritmetik İyi Kuşlar Pekiyi </a:t>
            </a:r>
            <a:endParaRPr lang="tr-TR" dirty="0" smtClean="0"/>
          </a:p>
          <a:p>
            <a:pPr algn="l"/>
            <a:r>
              <a:rPr lang="tr-TR" b="1" dirty="0" smtClean="0"/>
              <a:t>SÖYLEŞİ</a:t>
            </a:r>
            <a:r>
              <a:rPr lang="tr-TR" b="1" dirty="0"/>
              <a:t>: </a:t>
            </a:r>
            <a:r>
              <a:rPr lang="tr-TR" dirty="0"/>
              <a:t>Güvercin Curnatası</a:t>
            </a:r>
          </a:p>
          <a:p>
            <a:endParaRPr lang="tr-TR" dirty="0"/>
          </a:p>
        </p:txBody>
      </p:sp>
      <p:sp>
        <p:nvSpPr>
          <p:cNvPr id="3" name="İçerik Yer Tutucusu 2"/>
          <p:cNvSpPr>
            <a:spLocks noGrp="1"/>
          </p:cNvSpPr>
          <p:nvPr>
            <p:ph sz="quarter" idx="14"/>
          </p:nvPr>
        </p:nvSpPr>
        <p:spPr/>
        <p:txBody>
          <a:bodyPr>
            <a:noAutofit/>
          </a:bodyPr>
          <a:lstStyle/>
          <a:p>
            <a:r>
              <a:rPr lang="tr-TR" sz="1600" b="1" dirty="0" smtClean="0"/>
              <a:t>Sizin Hiç Babanız Öldü mü?</a:t>
            </a:r>
            <a:endParaRPr lang="tr-TR" sz="1600" i="1" dirty="0" smtClean="0"/>
          </a:p>
          <a:p>
            <a:r>
              <a:rPr lang="tr-TR" sz="1600" i="1" dirty="0" smtClean="0"/>
              <a:t>Sizin </a:t>
            </a:r>
            <a:r>
              <a:rPr lang="tr-TR" sz="1600" i="1" dirty="0"/>
              <a:t>hiç babanız öldü mü</a:t>
            </a:r>
            <a:r>
              <a:rPr lang="tr-TR" sz="1600" i="1" dirty="0" smtClean="0"/>
              <a:t>?</a:t>
            </a:r>
            <a:r>
              <a:rPr lang="tr-TR" sz="1600" i="1" dirty="0"/>
              <a:t/>
            </a:r>
            <a:br>
              <a:rPr lang="tr-TR" sz="1600" i="1" dirty="0"/>
            </a:br>
            <a:r>
              <a:rPr lang="tr-TR" sz="1600" i="1" dirty="0"/>
              <a:t>Benim bir kere öldü kör oldum</a:t>
            </a:r>
            <a:br>
              <a:rPr lang="tr-TR" sz="1600" i="1" dirty="0"/>
            </a:br>
            <a:r>
              <a:rPr lang="tr-TR" sz="1600" i="1" dirty="0"/>
              <a:t>Yıkadılar aldılar götürdüler</a:t>
            </a:r>
            <a:br>
              <a:rPr lang="tr-TR" sz="1600" i="1" dirty="0"/>
            </a:br>
            <a:r>
              <a:rPr lang="tr-TR" sz="1600" i="1" dirty="0"/>
              <a:t>Babamdan ummazdım bunu kör oldum</a:t>
            </a:r>
            <a:br>
              <a:rPr lang="tr-TR" sz="1600" i="1" dirty="0"/>
            </a:br>
            <a:r>
              <a:rPr lang="tr-TR" sz="1600" i="1" dirty="0"/>
              <a:t>Siz hiç hamama gittiniz mi?</a:t>
            </a:r>
            <a:br>
              <a:rPr lang="tr-TR" sz="1600" i="1" dirty="0"/>
            </a:br>
            <a:r>
              <a:rPr lang="tr-TR" sz="1600" i="1" dirty="0"/>
              <a:t>Ben gittim lambanın biri söndü</a:t>
            </a:r>
            <a:br>
              <a:rPr lang="tr-TR" sz="1600" i="1" dirty="0"/>
            </a:br>
            <a:r>
              <a:rPr lang="tr-TR" sz="1600" i="1" dirty="0"/>
              <a:t>Gözümün biri söndü kör oldum</a:t>
            </a:r>
            <a:br>
              <a:rPr lang="tr-TR" sz="1600" i="1" dirty="0"/>
            </a:br>
            <a:r>
              <a:rPr lang="tr-TR" sz="1600" i="1" dirty="0"/>
              <a:t>Tepede bir gökyüzü vardı yuvarlak</a:t>
            </a:r>
            <a:br>
              <a:rPr lang="tr-TR" sz="1600" i="1" dirty="0"/>
            </a:br>
            <a:r>
              <a:rPr lang="tr-TR" sz="1600" i="1" dirty="0" err="1"/>
              <a:t>Söylelemesine</a:t>
            </a:r>
            <a:r>
              <a:rPr lang="tr-TR" sz="1600" i="1" dirty="0"/>
              <a:t> maviydi kör oldum</a:t>
            </a:r>
            <a:br>
              <a:rPr lang="tr-TR" sz="1600" i="1" dirty="0"/>
            </a:br>
            <a:r>
              <a:rPr lang="tr-TR" sz="1600" i="1" dirty="0"/>
              <a:t>Taşlara gelince hamam taşlarına</a:t>
            </a:r>
            <a:br>
              <a:rPr lang="tr-TR" sz="1600" i="1" dirty="0"/>
            </a:br>
            <a:r>
              <a:rPr lang="tr-TR" sz="1600" i="1" dirty="0"/>
              <a:t>Taşlar pırıl pırıldı ayna gibiydi</a:t>
            </a:r>
            <a:br>
              <a:rPr lang="tr-TR" sz="1600" i="1" dirty="0"/>
            </a:br>
            <a:r>
              <a:rPr lang="tr-TR" sz="1600" i="1" dirty="0"/>
              <a:t>Taşlarda yüzümün yarısını gördüm</a:t>
            </a:r>
            <a:br>
              <a:rPr lang="tr-TR" sz="1600" i="1" dirty="0"/>
            </a:br>
            <a:r>
              <a:rPr lang="tr-TR" sz="1600" i="1" dirty="0"/>
              <a:t>Bir şey gibiydi bir şey gibi kötü</a:t>
            </a:r>
            <a:br>
              <a:rPr lang="tr-TR" sz="1600" i="1" dirty="0"/>
            </a:br>
            <a:r>
              <a:rPr lang="tr-TR" sz="1600" i="1" dirty="0"/>
              <a:t>Yüzümden ummazdım bunu kör oldum</a:t>
            </a:r>
            <a:br>
              <a:rPr lang="tr-TR" sz="1600" i="1" dirty="0"/>
            </a:br>
            <a:r>
              <a:rPr lang="tr-TR" sz="1600" i="1" dirty="0"/>
              <a:t>Siz hiç sabunluyken ağladınız mı?</a:t>
            </a:r>
            <a:br>
              <a:rPr lang="tr-TR" sz="1600" i="1" dirty="0"/>
            </a:br>
            <a:endParaRPr lang="tr-TR" sz="1600" i="1" dirty="0"/>
          </a:p>
          <a:p>
            <a:endParaRPr lang="tr-TR" sz="1600" i="1" dirty="0"/>
          </a:p>
          <a:p>
            <a:endParaRPr lang="tr-TR" sz="1600" i="1"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892002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482952" cy="4005072"/>
          </a:xfrm>
        </p:spPr>
        <p:txBody>
          <a:bodyPr>
            <a:normAutofit lnSpcReduction="10000"/>
          </a:bodyPr>
          <a:lstStyle/>
          <a:p>
            <a:pPr algn="l"/>
            <a:r>
              <a:rPr lang="tr-TR" dirty="0" smtClean="0"/>
              <a:t>  Ölçülü, uyaklı ilk dönem şiirlerinde daha çok kişisel yaşantısı üzerinde durmuştur. Garip akımının izleri görülür. Daha sonra yoğun imgeler ve simgeci bir söyleyişin etkili etkili olduğu şiirler yazmıştır.</a:t>
            </a:r>
          </a:p>
          <a:p>
            <a:pPr algn="l"/>
            <a:r>
              <a:rPr lang="tr-TR" dirty="0" smtClean="0"/>
              <a:t>  Sanatını halk şiirinin deyişleri ve divan şiirinin biçimlerinden yararlanarak geliştirmiştir. Büyük kent yaşamını bütün karmaşıklığı ve sarsıntılarıyla anlatan şiirler yazmıştır. Lirik şiirin geleneksel sınırlarını zorlamıştır.</a:t>
            </a:r>
          </a:p>
          <a:p>
            <a:pPr algn="l"/>
            <a:r>
              <a:rPr lang="tr-TR" dirty="0"/>
              <a:t> </a:t>
            </a:r>
            <a:r>
              <a:rPr lang="tr-TR" dirty="0" smtClean="0"/>
              <a:t> Şiirle düz yazı arasındaki ayrımı ortadan kaldırmıştır. Son dönem şiirlerinde daha karamsar olmaya başladığı görülür.</a:t>
            </a:r>
          </a:p>
          <a:p>
            <a:pPr algn="l"/>
            <a:r>
              <a:rPr lang="tr-TR" dirty="0" smtClean="0"/>
              <a:t>Kapalı, soyut bir söyleyişi yeğlemiştir.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TURGUT UYAR</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983339" y="2020888"/>
            <a:ext cx="2981149"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7697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 </a:t>
            </a:r>
            <a:r>
              <a:rPr lang="tr-TR" dirty="0" smtClean="0"/>
              <a:t>Arz-ı Hal, </a:t>
            </a:r>
            <a:r>
              <a:rPr lang="tr-TR" dirty="0" err="1" smtClean="0"/>
              <a:t>Türkiyem</a:t>
            </a:r>
            <a:r>
              <a:rPr lang="tr-TR" dirty="0" smtClean="0"/>
              <a:t>, Dünyanın </a:t>
            </a:r>
            <a:r>
              <a:rPr lang="tr-TR" dirty="0"/>
              <a:t>En Güzel </a:t>
            </a:r>
            <a:r>
              <a:rPr lang="tr-TR" dirty="0" err="1" smtClean="0"/>
              <a:t>Arabistanı</a:t>
            </a:r>
            <a:r>
              <a:rPr lang="tr-TR" dirty="0" smtClean="0"/>
              <a:t>, Tütünler Islak, Her Pazartesi, Divan, Göğe </a:t>
            </a:r>
            <a:r>
              <a:rPr lang="tr-TR" dirty="0"/>
              <a:t>Bakma </a:t>
            </a:r>
            <a:r>
              <a:rPr lang="tr-TR" dirty="0" smtClean="0"/>
              <a:t>Durağı,</a:t>
            </a:r>
            <a:endParaRPr lang="tr-TR" dirty="0"/>
          </a:p>
          <a:p>
            <a:pPr algn="l"/>
            <a:r>
              <a:rPr lang="tr-TR" dirty="0" smtClean="0"/>
              <a:t>Toplandılar, Kayayı </a:t>
            </a:r>
            <a:r>
              <a:rPr lang="tr-TR" dirty="0"/>
              <a:t>Delen </a:t>
            </a:r>
            <a:r>
              <a:rPr lang="tr-TR" dirty="0" smtClean="0"/>
              <a:t>İncir, Dün </a:t>
            </a:r>
            <a:r>
              <a:rPr lang="tr-TR" dirty="0"/>
              <a:t>Yok </a:t>
            </a:r>
            <a:r>
              <a:rPr lang="tr-TR" dirty="0" smtClean="0"/>
              <a:t>mu, Büyük Saat, Sevgim Acıyor,</a:t>
            </a:r>
            <a:endParaRPr lang="tr-TR" dirty="0"/>
          </a:p>
          <a:p>
            <a:pPr algn="l"/>
            <a:r>
              <a:rPr lang="tr-TR" dirty="0"/>
              <a:t>Kurtarmak Bütün Kaygıları</a:t>
            </a:r>
          </a:p>
          <a:p>
            <a:pPr algn="l"/>
            <a:r>
              <a:rPr lang="tr-TR" b="1" dirty="0" smtClean="0"/>
              <a:t>İNCELEME: </a:t>
            </a:r>
            <a:r>
              <a:rPr lang="tr-TR" dirty="0" smtClean="0"/>
              <a:t>Bir Şiirden</a:t>
            </a:r>
            <a:endParaRPr lang="tr-TR" dirty="0"/>
          </a:p>
        </p:txBody>
      </p:sp>
      <p:sp>
        <p:nvSpPr>
          <p:cNvPr id="3" name="İçerik Yer Tutucusu 2"/>
          <p:cNvSpPr>
            <a:spLocks noGrp="1"/>
          </p:cNvSpPr>
          <p:nvPr>
            <p:ph sz="quarter" idx="14"/>
          </p:nvPr>
        </p:nvSpPr>
        <p:spPr/>
        <p:txBody>
          <a:bodyPr>
            <a:normAutofit fontScale="70000" lnSpcReduction="20000"/>
          </a:bodyPr>
          <a:lstStyle/>
          <a:p>
            <a:r>
              <a:rPr lang="tr-TR" b="1" i="1" dirty="0"/>
              <a:t>Kimsede </a:t>
            </a:r>
            <a:r>
              <a:rPr lang="tr-TR" b="1" i="1" dirty="0" smtClean="0"/>
              <a:t>Görmediğim</a:t>
            </a:r>
            <a:endParaRPr lang="tr-TR" i="1" dirty="0" smtClean="0"/>
          </a:p>
          <a:p>
            <a:r>
              <a:rPr lang="tr-TR" i="1" dirty="0" smtClean="0"/>
              <a:t>Kimsede görmediğim </a:t>
            </a:r>
            <a:r>
              <a:rPr lang="tr-TR" i="1" dirty="0"/>
              <a:t>bir şiir </a:t>
            </a:r>
            <a:br>
              <a:rPr lang="tr-TR" i="1" dirty="0"/>
            </a:br>
            <a:r>
              <a:rPr lang="tr-TR" i="1" dirty="0"/>
              <a:t>Yüzü al ve akşamı aşıyor </a:t>
            </a:r>
            <a:br>
              <a:rPr lang="tr-TR" i="1" dirty="0"/>
            </a:br>
            <a:r>
              <a:rPr lang="tr-TR" i="1" dirty="0"/>
              <a:t>Eski bir tanrı gibi kendi dininde </a:t>
            </a:r>
            <a:br>
              <a:rPr lang="tr-TR" i="1" dirty="0"/>
            </a:br>
            <a:r>
              <a:rPr lang="tr-TR" i="1" dirty="0"/>
              <a:t>Uzun süren bir dönemi düşlüyor olmalı </a:t>
            </a:r>
            <a:br>
              <a:rPr lang="tr-TR" i="1" dirty="0"/>
            </a:br>
            <a:r>
              <a:rPr lang="tr-TR" i="1" dirty="0"/>
              <a:t>İçindeki bir içkinin sıcaklığında </a:t>
            </a:r>
            <a:br>
              <a:rPr lang="tr-TR" i="1" dirty="0"/>
            </a:br>
            <a:r>
              <a:rPr lang="tr-TR" i="1" dirty="0"/>
              <a:t>Suskunluğu bir başkaldırı olmalı </a:t>
            </a:r>
            <a:br>
              <a:rPr lang="tr-TR" i="1" dirty="0"/>
            </a:br>
            <a:r>
              <a:rPr lang="tr-TR" i="1" dirty="0"/>
              <a:t>Elleri ayakları sinemalara bulaşmış </a:t>
            </a:r>
            <a:br>
              <a:rPr lang="tr-TR" i="1" dirty="0"/>
            </a:br>
            <a:r>
              <a:rPr lang="tr-TR" i="1" dirty="0"/>
              <a:t>Romanlara bulaşmış </a:t>
            </a:r>
            <a:br>
              <a:rPr lang="tr-TR" i="1" dirty="0"/>
            </a:br>
            <a:r>
              <a:rPr lang="tr-TR" i="1" dirty="0"/>
              <a:t>Genel helalara </a:t>
            </a:r>
            <a:r>
              <a:rPr lang="tr-TR" i="1" dirty="0" smtClean="0"/>
              <a:t>bulaşmış</a:t>
            </a:r>
            <a:r>
              <a:rPr lang="tr-TR" i="1" dirty="0"/>
              <a:t/>
            </a:r>
            <a:br>
              <a:rPr lang="tr-TR" i="1" dirty="0"/>
            </a:br>
            <a:r>
              <a:rPr lang="tr-TR" i="1" dirty="0"/>
              <a:t>Dağları iyi bilmediğinden </a:t>
            </a:r>
            <a:br>
              <a:rPr lang="tr-TR" i="1" dirty="0"/>
            </a:br>
            <a:r>
              <a:rPr lang="tr-TR" i="1" dirty="0"/>
              <a:t>Denizleri anımsamış olmalı </a:t>
            </a:r>
            <a:br>
              <a:rPr lang="tr-TR" i="1" dirty="0"/>
            </a:br>
            <a:r>
              <a:rPr lang="tr-TR" i="1" dirty="0"/>
              <a:t>Gözleri o yüzden çırpıntılı </a:t>
            </a:r>
            <a:br>
              <a:rPr lang="tr-TR" i="1" dirty="0"/>
            </a:br>
            <a:r>
              <a:rPr lang="tr-TR" i="1" dirty="0"/>
              <a:t/>
            </a:r>
            <a:br>
              <a:rPr lang="tr-TR" i="1" dirty="0"/>
            </a:br>
            <a:r>
              <a:rPr lang="tr-TR" i="1" dirty="0"/>
              <a:t>Kara başlıklı geçmiş, </a:t>
            </a:r>
            <a:br>
              <a:rPr lang="tr-TR" i="1" dirty="0"/>
            </a:br>
            <a:r>
              <a:rPr lang="tr-TR" i="1" dirty="0"/>
              <a:t>Sonsuz gelecek </a:t>
            </a:r>
            <a:br>
              <a:rPr lang="tr-TR" i="1" dirty="0"/>
            </a:br>
            <a:r>
              <a:rPr lang="tr-TR" i="1" dirty="0"/>
              <a:t>Şimdi </a:t>
            </a:r>
            <a:r>
              <a:rPr lang="tr-TR" i="1" dirty="0" err="1"/>
              <a:t>burda</a:t>
            </a:r>
            <a:r>
              <a:rPr lang="tr-TR" i="1" dirty="0"/>
              <a:t> vakit gece ya </a:t>
            </a:r>
            <a:br>
              <a:rPr lang="tr-TR" i="1" dirty="0"/>
            </a:br>
            <a:r>
              <a:rPr lang="tr-TR" i="1" dirty="0"/>
              <a:t>Bir yerlerde ey gözleri maden </a:t>
            </a:r>
            <a:br>
              <a:rPr lang="tr-TR" i="1" dirty="0"/>
            </a:br>
            <a:r>
              <a:rPr lang="tr-TR" i="1" dirty="0"/>
              <a:t>Gündüz olmalı </a:t>
            </a:r>
            <a:br>
              <a:rPr lang="tr-TR" i="1" dirty="0"/>
            </a:br>
            <a:r>
              <a:rPr lang="tr-TR" i="1" dirty="0"/>
              <a:t>Taşın içinde bir gündüz </a:t>
            </a:r>
            <a:br>
              <a:rPr lang="tr-TR" i="1" dirty="0"/>
            </a:br>
            <a:r>
              <a:rPr lang="tr-TR" i="1" dirty="0" smtClean="0"/>
              <a:t>Demirin, ağacın</a:t>
            </a:r>
            <a:r>
              <a:rPr lang="tr-TR" i="1" dirty="0"/>
              <a:t>.</a:t>
            </a:r>
          </a:p>
          <a:p>
            <a:endParaRPr lang="tr-TR" i="1"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1067294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2020824"/>
            <a:ext cx="4690863" cy="4005072"/>
          </a:xfrm>
        </p:spPr>
        <p:txBody>
          <a:bodyPr>
            <a:normAutofit lnSpcReduction="10000"/>
          </a:bodyPr>
          <a:lstStyle/>
          <a:p>
            <a:pPr algn="l"/>
            <a:r>
              <a:rPr lang="tr-TR" dirty="0" smtClean="0"/>
              <a:t>  İlk şiirlerinde «Garip </a:t>
            </a:r>
            <a:r>
              <a:rPr lang="tr-TR" dirty="0" err="1" smtClean="0"/>
              <a:t>Şiiri»nin</a:t>
            </a:r>
            <a:r>
              <a:rPr lang="tr-TR" dirty="0" smtClean="0"/>
              <a:t> etkisinde kalmıştır.</a:t>
            </a:r>
          </a:p>
          <a:p>
            <a:pPr algn="l"/>
            <a:r>
              <a:rPr lang="tr-TR" dirty="0">
                <a:solidFill>
                  <a:srgbClr val="7030A0"/>
                </a:solidFill>
              </a:rPr>
              <a:t> </a:t>
            </a:r>
            <a:r>
              <a:rPr lang="tr-TR" dirty="0" smtClean="0">
                <a:solidFill>
                  <a:srgbClr val="7030A0"/>
                </a:solidFill>
              </a:rPr>
              <a:t> «</a:t>
            </a:r>
            <a:r>
              <a:rPr lang="tr-TR" dirty="0" err="1" smtClean="0">
                <a:solidFill>
                  <a:srgbClr val="7030A0"/>
                </a:solidFill>
              </a:rPr>
              <a:t>Yerçekimli</a:t>
            </a:r>
            <a:r>
              <a:rPr lang="tr-TR" dirty="0" smtClean="0">
                <a:solidFill>
                  <a:srgbClr val="7030A0"/>
                </a:solidFill>
              </a:rPr>
              <a:t> Karanfil» </a:t>
            </a:r>
            <a:r>
              <a:rPr lang="tr-TR" dirty="0" smtClean="0"/>
              <a:t>adlı kitabı ile kendisine özgü bir şiir evreni kurmuş, İkinci Yeni akımının özgün örneklerini vermiştir.</a:t>
            </a:r>
          </a:p>
          <a:p>
            <a:pPr algn="l"/>
            <a:r>
              <a:rPr lang="tr-TR" dirty="0"/>
              <a:t> </a:t>
            </a:r>
            <a:r>
              <a:rPr lang="tr-TR" dirty="0" smtClean="0"/>
              <a:t> «Dize işlevini yitirdi.» gerekçesiyle yeni arayışlara yönelmiş, şiirde tiyatrodan esinlenen diyaloglar kullanmıştır.</a:t>
            </a:r>
          </a:p>
          <a:p>
            <a:pPr algn="l"/>
            <a:r>
              <a:rPr lang="tr-TR" dirty="0"/>
              <a:t> </a:t>
            </a:r>
            <a:r>
              <a:rPr lang="tr-TR" dirty="0" smtClean="0"/>
              <a:t> Şiirde düz yazı olanaklarını kullanmaktan çekinmemiştir.</a:t>
            </a:r>
          </a:p>
          <a:p>
            <a:pPr algn="l"/>
            <a:r>
              <a:rPr lang="tr-TR" dirty="0"/>
              <a:t> </a:t>
            </a:r>
            <a:r>
              <a:rPr lang="tr-TR" dirty="0" smtClean="0"/>
              <a:t> Şiirde konuşma dilini rahatlığı içinde duygularını dile getirmiştir.</a:t>
            </a:r>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edİp</a:t>
            </a:r>
            <a:r>
              <a:rPr lang="tr-TR" dirty="0" smtClean="0">
                <a:effectLst>
                  <a:glow rad="63500">
                    <a:schemeClr val="accent3">
                      <a:satMod val="175000"/>
                      <a:alpha val="40000"/>
                    </a:schemeClr>
                  </a:glow>
                </a:effectLst>
              </a:rPr>
              <a:t> </a:t>
            </a:r>
            <a:r>
              <a:rPr lang="tr-TR" dirty="0" err="1">
                <a:effectLst>
                  <a:glow rad="63500">
                    <a:schemeClr val="accent3">
                      <a:satMod val="175000"/>
                      <a:alpha val="40000"/>
                    </a:schemeClr>
                  </a:glow>
                </a:effectLst>
              </a:rPr>
              <a:t>cansever</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08104" y="2020888"/>
            <a:ext cx="293425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5703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t"/>
            <a:r>
              <a:rPr lang="tr-TR" b="1" dirty="0"/>
              <a:t>ŞİİR: </a:t>
            </a:r>
            <a:r>
              <a:rPr lang="tr-TR" dirty="0"/>
              <a:t>İkindi Üstü, Dirlik Düzenlik, </a:t>
            </a:r>
            <a:r>
              <a:rPr lang="tr-TR" dirty="0" err="1"/>
              <a:t>Yerçekimli</a:t>
            </a:r>
            <a:r>
              <a:rPr lang="tr-TR" dirty="0"/>
              <a:t> Karanfil, Umutsuzlar Parkı, Petrol, Nerde </a:t>
            </a:r>
            <a:r>
              <a:rPr lang="tr-TR" dirty="0" err="1"/>
              <a:t>Antigone</a:t>
            </a:r>
            <a:r>
              <a:rPr lang="tr-TR" dirty="0"/>
              <a:t>, Tragedyalar, Çağrılmayan Yakup, Kirli Ağustos, Sonrası Kalır, Ben Ruhi Bey Nasılım, Sevda ile Sevgi, Şairin Seyir Defteri, Yeniden, Bezik Oynayan Kadınlar, İlkyaz Şikayetçileri, Oteller Kenti, </a:t>
            </a:r>
          </a:p>
          <a:p>
            <a:pPr algn="l"/>
            <a:r>
              <a:rPr lang="tr-TR" b="1" dirty="0"/>
              <a:t>HİKAYE-ROMAN: </a:t>
            </a:r>
            <a:r>
              <a:rPr lang="tr-TR" dirty="0"/>
              <a:t>Gül Dönüyor Avucumda, Şiiri Şiirle Ölçmek</a:t>
            </a:r>
          </a:p>
          <a:p>
            <a:pPr algn="l"/>
            <a:endParaRPr lang="tr-TR" dirty="0"/>
          </a:p>
          <a:p>
            <a:endParaRPr lang="tr-TR" dirty="0"/>
          </a:p>
        </p:txBody>
      </p:sp>
      <p:sp>
        <p:nvSpPr>
          <p:cNvPr id="3" name="İçerik Yer Tutucusu 2"/>
          <p:cNvSpPr>
            <a:spLocks noGrp="1"/>
          </p:cNvSpPr>
          <p:nvPr>
            <p:ph sz="quarter" idx="14"/>
          </p:nvPr>
        </p:nvSpPr>
        <p:spPr/>
        <p:txBody>
          <a:bodyPr>
            <a:normAutofit fontScale="70000" lnSpcReduction="20000"/>
          </a:bodyPr>
          <a:lstStyle/>
          <a:p>
            <a:r>
              <a:rPr lang="tr-TR" b="1" i="1" dirty="0"/>
              <a:t>SENİ GÜNLERE BÖLDÜM</a:t>
            </a:r>
            <a:r>
              <a:rPr lang="tr-TR" i="1" dirty="0"/>
              <a:t> </a:t>
            </a:r>
          </a:p>
          <a:p>
            <a:r>
              <a:rPr lang="tr-TR" i="1" dirty="0"/>
              <a:t>Seni günlere böldüm, seni aylara</a:t>
            </a:r>
            <a:br>
              <a:rPr lang="tr-TR" i="1" dirty="0"/>
            </a:br>
            <a:r>
              <a:rPr lang="tr-TR" i="1" dirty="0"/>
              <a:t>Daha yıllara, yüzyıllara böleceğim</a:t>
            </a:r>
            <a:br>
              <a:rPr lang="tr-TR" i="1" dirty="0"/>
            </a:br>
            <a:r>
              <a:rPr lang="tr-TR" i="1" dirty="0"/>
              <a:t>Ve her zaman söyleyeceğim ki beni anla</a:t>
            </a:r>
            <a:br>
              <a:rPr lang="tr-TR" i="1" dirty="0"/>
            </a:br>
            <a:r>
              <a:rPr lang="tr-TR" i="1" dirty="0"/>
              <a:t>Böyle eskitilmiş de olsa bu kalbi</a:t>
            </a:r>
            <a:br>
              <a:rPr lang="tr-TR" i="1" dirty="0"/>
            </a:br>
            <a:r>
              <a:rPr lang="tr-TR" i="1" dirty="0"/>
              <a:t>Minesi çatlamış bir diş gibi durduracağım karşısında.</a:t>
            </a:r>
            <a:br>
              <a:rPr lang="tr-TR" i="1" dirty="0"/>
            </a:br>
            <a:r>
              <a:rPr lang="tr-TR" i="1" dirty="0"/>
              <a:t/>
            </a:r>
            <a:br>
              <a:rPr lang="tr-TR" i="1" dirty="0"/>
            </a:br>
            <a:r>
              <a:rPr lang="tr-TR" i="1" dirty="0"/>
              <a:t>Şiirler söylenir, şiirler biter</a:t>
            </a:r>
            <a:br>
              <a:rPr lang="tr-TR" i="1" dirty="0"/>
            </a:br>
            <a:r>
              <a:rPr lang="tr-TR" i="1" dirty="0"/>
              <a:t>Biz bu sevdayı neresine </a:t>
            </a:r>
            <a:r>
              <a:rPr lang="tr-TR" i="1" dirty="0" err="1"/>
              <a:t>sakladıktı</a:t>
            </a:r>
            <a:r>
              <a:rPr lang="tr-TR" i="1" dirty="0"/>
              <a:t> sen ona bak da</a:t>
            </a:r>
            <a:br>
              <a:rPr lang="tr-TR" i="1" dirty="0"/>
            </a:br>
            <a:r>
              <a:rPr lang="tr-TR" i="1" dirty="0"/>
              <a:t>Kahverengi avuçlarına mı gözlerinin</a:t>
            </a:r>
            <a:br>
              <a:rPr lang="tr-TR" i="1" dirty="0"/>
            </a:br>
            <a:r>
              <a:rPr lang="tr-TR" i="1" dirty="0"/>
              <a:t>Tam oradan mı kahverengi yağan bir aydınlığa.</a:t>
            </a:r>
            <a:br>
              <a:rPr lang="tr-TR" i="1" dirty="0"/>
            </a:br>
            <a:r>
              <a:rPr lang="tr-TR" i="1" dirty="0"/>
              <a:t/>
            </a:r>
            <a:br>
              <a:rPr lang="tr-TR" i="1" dirty="0"/>
            </a:br>
            <a:r>
              <a:rPr lang="tr-TR" i="1" dirty="0"/>
              <a:t>Bütün günler yenileşir her bekleyişte</a:t>
            </a:r>
            <a:br>
              <a:rPr lang="tr-TR" i="1" dirty="0"/>
            </a:br>
            <a:r>
              <a:rPr lang="tr-TR" i="1" dirty="0"/>
              <a:t>Ve bütün dünler, bütün geçmişler</a:t>
            </a:r>
            <a:br>
              <a:rPr lang="tr-TR" i="1" dirty="0"/>
            </a:br>
            <a:r>
              <a:rPr lang="tr-TR" i="1" dirty="0"/>
              <a:t>Kapını açarsın ki bir de, hiç kimseler yok</a:t>
            </a:r>
            <a:br>
              <a:rPr lang="tr-TR" i="1" dirty="0"/>
            </a:br>
            <a:r>
              <a:rPr lang="tr-TR" i="1" dirty="0"/>
              <a:t>Çaresiz, benim sana gelişim de hep böyle.</a:t>
            </a:r>
            <a:br>
              <a:rPr lang="tr-TR" i="1" dirty="0"/>
            </a:br>
            <a:r>
              <a:rPr lang="tr-TR" i="1" dirty="0"/>
              <a:t/>
            </a:r>
            <a:br>
              <a:rPr lang="tr-TR" i="1" dirty="0"/>
            </a:br>
            <a:r>
              <a:rPr lang="tr-TR" i="1" dirty="0"/>
              <a:t>Dün akşama doğru turuncu bir bulut geçti</a:t>
            </a:r>
            <a:br>
              <a:rPr lang="tr-TR" i="1" dirty="0"/>
            </a:br>
            <a:r>
              <a:rPr lang="tr-TR" i="1" dirty="0"/>
              <a:t>Sonra bütün bulutlar hep birden geçti</a:t>
            </a:r>
            <a:br>
              <a:rPr lang="tr-TR" i="1" dirty="0"/>
            </a:br>
            <a:r>
              <a:rPr lang="tr-TR" i="1" dirty="0"/>
              <a:t>Anılar, anılar, belki hepsi bir kelime</a:t>
            </a:r>
          </a:p>
          <a:p>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268550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06888" cy="4005072"/>
          </a:xfrm>
        </p:spPr>
        <p:txBody>
          <a:bodyPr/>
          <a:lstStyle/>
          <a:p>
            <a:pPr algn="l"/>
            <a:r>
              <a:rPr lang="tr-TR" dirty="0" smtClean="0"/>
              <a:t>  Anlamsızlığı savunduğu gerekçesiyle eleştirilince şiirde konuyu tümüyle yok etme deneyine girişmiştir.</a:t>
            </a:r>
          </a:p>
          <a:p>
            <a:pPr algn="l"/>
            <a:r>
              <a:rPr lang="tr-TR" dirty="0"/>
              <a:t> </a:t>
            </a:r>
            <a:r>
              <a:rPr lang="tr-TR" dirty="0" smtClean="0"/>
              <a:t> </a:t>
            </a:r>
            <a:r>
              <a:rPr lang="tr-TR" dirty="0" smtClean="0">
                <a:solidFill>
                  <a:srgbClr val="7030A0"/>
                </a:solidFill>
              </a:rPr>
              <a:t>«</a:t>
            </a:r>
            <a:r>
              <a:rPr lang="tr-TR" dirty="0" err="1" smtClean="0">
                <a:solidFill>
                  <a:srgbClr val="7030A0"/>
                </a:solidFill>
              </a:rPr>
              <a:t>Şenlikname»</a:t>
            </a:r>
            <a:r>
              <a:rPr lang="tr-TR" dirty="0" err="1" smtClean="0"/>
              <a:t>de</a:t>
            </a:r>
            <a:r>
              <a:rPr lang="tr-TR" dirty="0" smtClean="0"/>
              <a:t> şiiri iyice düz yazıya yaklaştırmıştır. Doğu şiirinin klasik kalıplarını denemiş, beyit ve türkü biçimlerinden yararlanmıştır.</a:t>
            </a:r>
          </a:p>
          <a:p>
            <a:pPr algn="l"/>
            <a:r>
              <a:rPr lang="tr-TR" dirty="0"/>
              <a:t> </a:t>
            </a:r>
            <a:r>
              <a:rPr lang="tr-TR" dirty="0" smtClean="0"/>
              <a:t> </a:t>
            </a:r>
            <a:r>
              <a:rPr lang="tr-TR" dirty="0" err="1" smtClean="0"/>
              <a:t>Necatigil’in</a:t>
            </a:r>
            <a:r>
              <a:rPr lang="tr-TR" dirty="0" smtClean="0"/>
              <a:t> deyimiyle  «şiirimizin uç </a:t>
            </a:r>
            <a:r>
              <a:rPr lang="tr-TR" dirty="0" err="1" smtClean="0"/>
              <a:t>beyi»dir</a:t>
            </a:r>
            <a:r>
              <a:rPr lang="tr-TR" dirty="0" smtClean="0"/>
              <a:t>.</a:t>
            </a:r>
          </a:p>
          <a:p>
            <a:pPr algn="l"/>
            <a:r>
              <a:rPr lang="tr-TR" dirty="0"/>
              <a:t> </a:t>
            </a:r>
            <a:r>
              <a:rPr lang="tr-TR" dirty="0" smtClean="0"/>
              <a:t> Şiirlerinde cinsellik ve tarih, ana temalar olarak belirdi.</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İlhan </a:t>
            </a:r>
            <a:r>
              <a:rPr lang="tr-TR" dirty="0">
                <a:effectLst>
                  <a:glow rad="63500">
                    <a:schemeClr val="accent3">
                      <a:satMod val="175000"/>
                      <a:alpha val="40000"/>
                    </a:schemeClr>
                  </a:glow>
                </a:effectLst>
              </a:rPr>
              <a:t>berk</a:t>
            </a:r>
          </a:p>
        </p:txBody>
      </p:sp>
      <p:pic>
        <p:nvPicPr>
          <p:cNvPr id="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482179" y="2020888"/>
            <a:ext cx="3050261"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1745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 </a:t>
            </a:r>
            <a:r>
              <a:rPr lang="tr-TR" dirty="0" smtClean="0"/>
              <a:t>Güneşi </a:t>
            </a:r>
            <a:r>
              <a:rPr lang="tr-TR" dirty="0"/>
              <a:t>Yakanların </a:t>
            </a:r>
            <a:r>
              <a:rPr lang="tr-TR" dirty="0" smtClean="0"/>
              <a:t>Selamı, İstanbul Günaydın Yeryüzü, Türkiye Şarkısı, Köroğlu, </a:t>
            </a:r>
            <a:r>
              <a:rPr lang="tr-TR" dirty="0" err="1" smtClean="0"/>
              <a:t>Galile</a:t>
            </a:r>
            <a:r>
              <a:rPr lang="tr-TR" dirty="0" smtClean="0"/>
              <a:t> Denizi, Çivi Yazısı, Otağ, </a:t>
            </a:r>
            <a:r>
              <a:rPr lang="tr-TR" dirty="0" err="1" smtClean="0"/>
              <a:t>Mısırkalyoniğne</a:t>
            </a:r>
            <a:r>
              <a:rPr lang="tr-TR" dirty="0" smtClean="0"/>
              <a:t>, Âşıkane, Taşbaskısı, </a:t>
            </a:r>
            <a:r>
              <a:rPr lang="tr-TR" dirty="0" err="1" smtClean="0"/>
              <a:t>Şenlikname</a:t>
            </a:r>
            <a:r>
              <a:rPr lang="tr-TR" dirty="0" smtClean="0"/>
              <a:t>, Atlas, Kül, İstanbul </a:t>
            </a:r>
            <a:r>
              <a:rPr lang="tr-TR" dirty="0"/>
              <a:t>Kitabı </a:t>
            </a:r>
            <a:r>
              <a:rPr lang="tr-TR" dirty="0" smtClean="0"/>
              <a:t>Kitaplar Kitabı, Deniz Eskisi, Delta </a:t>
            </a:r>
            <a:r>
              <a:rPr lang="tr-TR" dirty="0"/>
              <a:t>ve </a:t>
            </a:r>
            <a:r>
              <a:rPr lang="tr-TR" dirty="0" smtClean="0"/>
              <a:t>Çocuk, Galata, Güzel Irmak, </a:t>
            </a:r>
            <a:r>
              <a:rPr lang="tr-TR" dirty="0" err="1" smtClean="0"/>
              <a:t>Pera</a:t>
            </a:r>
            <a:r>
              <a:rPr lang="tr-TR" dirty="0" smtClean="0"/>
              <a:t>, Dün </a:t>
            </a:r>
            <a:r>
              <a:rPr lang="tr-TR" dirty="0"/>
              <a:t>Dağlarda Dolaştım Evde </a:t>
            </a:r>
            <a:r>
              <a:rPr lang="tr-TR" dirty="0" smtClean="0"/>
              <a:t>Yoktum, Avluya </a:t>
            </a:r>
            <a:r>
              <a:rPr lang="tr-TR" dirty="0"/>
              <a:t>Düşen </a:t>
            </a:r>
            <a:r>
              <a:rPr lang="tr-TR" dirty="0" smtClean="0"/>
              <a:t>Gölge, Şeyler </a:t>
            </a:r>
            <a:r>
              <a:rPr lang="tr-TR" dirty="0"/>
              <a:t>Kitabı </a:t>
            </a:r>
            <a:r>
              <a:rPr lang="tr-TR" dirty="0" smtClean="0"/>
              <a:t>Ev, Çok </a:t>
            </a:r>
            <a:r>
              <a:rPr lang="tr-TR" dirty="0"/>
              <a:t>Yaşasın </a:t>
            </a:r>
            <a:r>
              <a:rPr lang="tr-TR" dirty="0" smtClean="0"/>
              <a:t>Sayılar, Tümceler </a:t>
            </a:r>
            <a:r>
              <a:rPr lang="tr-TR" dirty="0"/>
              <a:t>Geliyorum </a:t>
            </a:r>
            <a:endParaRPr lang="tr-TR" dirty="0" smtClean="0"/>
          </a:p>
          <a:p>
            <a:pPr algn="l"/>
            <a:r>
              <a:rPr lang="tr-TR" b="1" dirty="0" smtClean="0"/>
              <a:t>ANLATI: </a:t>
            </a:r>
            <a:r>
              <a:rPr lang="tr-TR" dirty="0" smtClean="0"/>
              <a:t>Uzun </a:t>
            </a:r>
            <a:r>
              <a:rPr lang="tr-TR" dirty="0"/>
              <a:t>Bir </a:t>
            </a:r>
            <a:r>
              <a:rPr lang="tr-TR" dirty="0" smtClean="0"/>
              <a:t>Adam</a:t>
            </a:r>
          </a:p>
          <a:p>
            <a:pPr algn="l"/>
            <a:r>
              <a:rPr lang="tr-TR" b="1" dirty="0" smtClean="0"/>
              <a:t>ANTOLOJİ: </a:t>
            </a:r>
            <a:r>
              <a:rPr lang="tr-TR" dirty="0" smtClean="0"/>
              <a:t>Başlangıcından </a:t>
            </a:r>
            <a:r>
              <a:rPr lang="tr-TR" dirty="0"/>
              <a:t>Bugüne Beyit Mısra </a:t>
            </a:r>
            <a:r>
              <a:rPr lang="tr-TR" dirty="0" smtClean="0"/>
              <a:t>Antolojisi, Aşk Elçisi</a:t>
            </a:r>
            <a:endParaRPr lang="tr-TR" dirty="0"/>
          </a:p>
          <a:p>
            <a:pPr algn="l"/>
            <a:r>
              <a:rPr lang="tr-TR" b="1" dirty="0" smtClean="0"/>
              <a:t>DİĞER: </a:t>
            </a:r>
            <a:r>
              <a:rPr lang="tr-TR" dirty="0" smtClean="0"/>
              <a:t>Şifalı </a:t>
            </a:r>
            <a:r>
              <a:rPr lang="tr-TR" dirty="0"/>
              <a:t>Otlar </a:t>
            </a:r>
            <a:r>
              <a:rPr lang="tr-TR" dirty="0" smtClean="0"/>
              <a:t>Kitabı, El </a:t>
            </a:r>
            <a:r>
              <a:rPr lang="tr-TR" dirty="0"/>
              <a:t>Yazılarına Vuruyor </a:t>
            </a:r>
            <a:r>
              <a:rPr lang="tr-TR" dirty="0" smtClean="0"/>
              <a:t>Güneş, E</a:t>
            </a:r>
            <a:r>
              <a:rPr lang="tr-TR" dirty="0"/>
              <a:t>. Pound : Seçme </a:t>
            </a:r>
            <a:r>
              <a:rPr lang="tr-TR" dirty="0" smtClean="0"/>
              <a:t>Kantolar, Şairin Toprağı</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268550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323528" y="2020824"/>
            <a:ext cx="5616624" cy="4005072"/>
          </a:xfrm>
        </p:spPr>
        <p:txBody>
          <a:bodyPr>
            <a:noAutofit/>
          </a:bodyPr>
          <a:lstStyle/>
          <a:p>
            <a:pPr algn="l"/>
            <a:r>
              <a:rPr lang="tr-TR" dirty="0" smtClean="0"/>
              <a:t>  «İkinci Yeni» tanımı yerine </a:t>
            </a:r>
            <a:r>
              <a:rPr lang="tr-TR" b="1" dirty="0" smtClean="0"/>
              <a:t>«Sivil </a:t>
            </a:r>
            <a:r>
              <a:rPr lang="tr-TR" b="1" dirty="0" err="1" smtClean="0"/>
              <a:t>Şiir»</a:t>
            </a:r>
            <a:r>
              <a:rPr lang="tr-TR" dirty="0" err="1" smtClean="0"/>
              <a:t>i</a:t>
            </a:r>
            <a:r>
              <a:rPr lang="tr-TR" dirty="0" smtClean="0"/>
              <a:t> önerdi ve kullandı.</a:t>
            </a:r>
          </a:p>
          <a:p>
            <a:pPr algn="l"/>
            <a:r>
              <a:rPr lang="tr-TR" dirty="0"/>
              <a:t> </a:t>
            </a:r>
            <a:r>
              <a:rPr lang="tr-TR" dirty="0" smtClean="0"/>
              <a:t> Ece Ayhan’a göre şiirin bildiğimiz günlük anlamında gerçekle bir ilgisi, alışverişi yoktur. </a:t>
            </a:r>
          </a:p>
          <a:p>
            <a:pPr algn="l"/>
            <a:r>
              <a:rPr lang="tr-TR" dirty="0"/>
              <a:t> </a:t>
            </a:r>
            <a:r>
              <a:rPr lang="tr-TR" dirty="0" smtClean="0"/>
              <a:t> Şiiri imgelerle yüklüdür ve şiirinin kilit noktası dildir.</a:t>
            </a:r>
          </a:p>
          <a:p>
            <a:pPr algn="l"/>
            <a:r>
              <a:rPr lang="tr-TR" dirty="0"/>
              <a:t> </a:t>
            </a:r>
            <a:r>
              <a:rPr lang="tr-TR" dirty="0" smtClean="0"/>
              <a:t> İkinci Yeni akımının en kapalı, en yadırganan şairidir.</a:t>
            </a:r>
          </a:p>
          <a:p>
            <a:pPr algn="l"/>
            <a:r>
              <a:rPr lang="tr-TR" dirty="0"/>
              <a:t> </a:t>
            </a:r>
            <a:r>
              <a:rPr lang="tr-TR" dirty="0" smtClean="0"/>
              <a:t> Bazı şiirleri, insanlarla toplumsal düzen arasındaki çatışmayı bütün acılığıyla duyuran unutulmaz başyapıtlar olarak belleklere kazınmıştır.</a:t>
            </a:r>
          </a:p>
          <a:p>
            <a:pPr algn="l"/>
            <a:r>
              <a:rPr lang="tr-TR" dirty="0" smtClean="0">
                <a:solidFill>
                  <a:srgbClr val="7030A0"/>
                </a:solidFill>
              </a:rPr>
              <a:t>«Bakışsız Bir Kedi Kara» </a:t>
            </a:r>
            <a:r>
              <a:rPr lang="tr-TR" dirty="0" smtClean="0"/>
              <a:t>ve </a:t>
            </a:r>
            <a:r>
              <a:rPr lang="tr-TR" dirty="0" smtClean="0">
                <a:solidFill>
                  <a:srgbClr val="7030A0"/>
                </a:solidFill>
              </a:rPr>
              <a:t>«</a:t>
            </a:r>
            <a:r>
              <a:rPr lang="tr-TR" dirty="0" err="1" smtClean="0">
                <a:solidFill>
                  <a:srgbClr val="7030A0"/>
                </a:solidFill>
              </a:rPr>
              <a:t>Ortodokslular</a:t>
            </a:r>
            <a:r>
              <a:rPr lang="tr-TR" dirty="0" smtClean="0">
                <a:solidFill>
                  <a:srgbClr val="7030A0"/>
                </a:solidFill>
              </a:rPr>
              <a:t>»</a:t>
            </a:r>
            <a:r>
              <a:rPr lang="tr-TR" dirty="0" smtClean="0"/>
              <a:t>, Ece Ayhan’ın özel dilinin yapıtaşları olmuştur.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ECE AYHAN</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51022" y="2020888"/>
            <a:ext cx="272543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0495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ŞİİR: </a:t>
            </a:r>
            <a:r>
              <a:rPr lang="tr-TR" dirty="0" smtClean="0"/>
              <a:t>Kınar </a:t>
            </a:r>
            <a:r>
              <a:rPr lang="tr-TR" dirty="0"/>
              <a:t>Hanım'ın </a:t>
            </a:r>
            <a:r>
              <a:rPr lang="tr-TR" dirty="0" smtClean="0"/>
              <a:t>Denizleri,</a:t>
            </a:r>
            <a:r>
              <a:rPr lang="tr-TR" dirty="0"/>
              <a:t> </a:t>
            </a:r>
            <a:r>
              <a:rPr lang="tr-TR" dirty="0" smtClean="0"/>
              <a:t>Bakışsız </a:t>
            </a:r>
            <a:r>
              <a:rPr lang="tr-TR" dirty="0"/>
              <a:t>Bir Kedi </a:t>
            </a:r>
            <a:r>
              <a:rPr lang="tr-TR" dirty="0" smtClean="0"/>
              <a:t>Kara,</a:t>
            </a:r>
            <a:r>
              <a:rPr lang="tr-TR" dirty="0"/>
              <a:t> </a:t>
            </a:r>
            <a:r>
              <a:rPr lang="tr-TR" dirty="0" smtClean="0"/>
              <a:t>Ortodoksluklar,</a:t>
            </a:r>
            <a:r>
              <a:rPr lang="tr-TR" dirty="0"/>
              <a:t> </a:t>
            </a:r>
            <a:r>
              <a:rPr lang="tr-TR" dirty="0" smtClean="0"/>
              <a:t>Devlet </a:t>
            </a:r>
            <a:r>
              <a:rPr lang="tr-TR" dirty="0"/>
              <a:t>ve </a:t>
            </a:r>
            <a:r>
              <a:rPr lang="tr-TR" dirty="0" smtClean="0"/>
              <a:t>Tabiat,</a:t>
            </a:r>
            <a:r>
              <a:rPr lang="tr-TR" dirty="0"/>
              <a:t> </a:t>
            </a:r>
            <a:r>
              <a:rPr lang="tr-TR" dirty="0" smtClean="0"/>
              <a:t>Yort Savul, </a:t>
            </a:r>
            <a:r>
              <a:rPr lang="tr-TR" dirty="0" err="1" smtClean="0"/>
              <a:t>Zambaklı</a:t>
            </a:r>
            <a:r>
              <a:rPr lang="tr-TR" dirty="0" smtClean="0"/>
              <a:t> Padişah, </a:t>
            </a:r>
            <a:r>
              <a:rPr lang="tr-TR" dirty="0" err="1" smtClean="0"/>
              <a:t>Cok</a:t>
            </a:r>
            <a:r>
              <a:rPr lang="tr-TR" dirty="0" smtClean="0"/>
              <a:t> </a:t>
            </a:r>
            <a:r>
              <a:rPr lang="tr-TR" dirty="0"/>
              <a:t>Eski </a:t>
            </a:r>
            <a:r>
              <a:rPr lang="tr-TR" dirty="0" err="1" smtClean="0"/>
              <a:t>Adıyladir</a:t>
            </a:r>
            <a:r>
              <a:rPr lang="tr-TR" dirty="0" smtClean="0"/>
              <a:t>, Çanakkaleli </a:t>
            </a:r>
            <a:r>
              <a:rPr lang="tr-TR" dirty="0"/>
              <a:t>Melâhat’a İki El Mektup ya da Özel Bir Fuhuş </a:t>
            </a:r>
            <a:r>
              <a:rPr lang="tr-TR" dirty="0" smtClean="0"/>
              <a:t>Tarihi, Sivil Şiirler, Son Şiirler</a:t>
            </a:r>
            <a:endParaRPr lang="tr-TR" dirty="0"/>
          </a:p>
        </p:txBody>
      </p:sp>
      <p:sp>
        <p:nvSpPr>
          <p:cNvPr id="3" name="İçerik Yer Tutucusu 2"/>
          <p:cNvSpPr>
            <a:spLocks noGrp="1"/>
          </p:cNvSpPr>
          <p:nvPr>
            <p:ph sz="quarter" idx="14"/>
          </p:nvPr>
        </p:nvSpPr>
        <p:spPr/>
        <p:txBody>
          <a:bodyPr>
            <a:noAutofit/>
          </a:bodyPr>
          <a:lstStyle/>
          <a:p>
            <a:r>
              <a:rPr lang="tr-TR" sz="1600" b="1" i="1" dirty="0" smtClean="0"/>
              <a:t>Anahtarlar</a:t>
            </a:r>
          </a:p>
          <a:p>
            <a:r>
              <a:rPr lang="tr-TR" sz="1600" i="1" dirty="0" smtClean="0"/>
              <a:t>Çünkü </a:t>
            </a:r>
            <a:r>
              <a:rPr lang="tr-TR" sz="1600" i="1" dirty="0"/>
              <a:t>kapıları</a:t>
            </a:r>
            <a:br>
              <a:rPr lang="tr-TR" sz="1600" i="1" dirty="0"/>
            </a:br>
            <a:r>
              <a:rPr lang="tr-TR" sz="1600" i="1" dirty="0"/>
              <a:t>götürüyorlar (öyle yanlış ki)</a:t>
            </a:r>
            <a:br>
              <a:rPr lang="tr-TR" sz="1600" i="1" dirty="0"/>
            </a:br>
            <a:r>
              <a:rPr lang="tr-TR" sz="1600" i="1" dirty="0"/>
              <a:t>Cam kırıkları üzerinde</a:t>
            </a:r>
            <a:br>
              <a:rPr lang="tr-TR" sz="1600" i="1" dirty="0"/>
            </a:br>
            <a:r>
              <a:rPr lang="tr-TR" sz="1600" i="1" dirty="0"/>
              <a:t>Gülüyor ve</a:t>
            </a:r>
            <a:br>
              <a:rPr lang="tr-TR" sz="1600" i="1" dirty="0"/>
            </a:br>
            <a:r>
              <a:rPr lang="tr-TR" sz="1600" i="1" dirty="0"/>
              <a:t>Gülen artık çingene değildir</a:t>
            </a:r>
            <a:br>
              <a:rPr lang="tr-TR" sz="1600" i="1" dirty="0"/>
            </a:br>
            <a:r>
              <a:rPr lang="tr-TR" sz="1600" i="1" dirty="0"/>
              <a:t>Değil mi değil</a:t>
            </a:r>
            <a:br>
              <a:rPr lang="tr-TR" sz="1600" i="1" dirty="0"/>
            </a:br>
            <a:r>
              <a:rPr lang="tr-TR" sz="1600" i="1" dirty="0"/>
              <a:t>Bilmem şu uzakta odaların</a:t>
            </a:r>
            <a:br>
              <a:rPr lang="tr-TR" sz="1600" i="1" dirty="0"/>
            </a:br>
            <a:r>
              <a:rPr lang="tr-TR" sz="1600" i="1" dirty="0" err="1"/>
              <a:t>Pancurlarını</a:t>
            </a:r>
            <a:r>
              <a:rPr lang="tr-TR" sz="1600" i="1" dirty="0"/>
              <a:t> açmışlar</a:t>
            </a:r>
            <a:br>
              <a:rPr lang="tr-TR" sz="1600" i="1" dirty="0"/>
            </a:br>
            <a:r>
              <a:rPr lang="tr-TR" sz="1600" i="1" dirty="0" err="1"/>
              <a:t>Açmışlar</a:t>
            </a:r>
            <a:r>
              <a:rPr lang="tr-TR" sz="1600" i="1" dirty="0"/>
              <a:t> mı açmışlar</a:t>
            </a:r>
            <a:br>
              <a:rPr lang="tr-TR" sz="1600" i="1" dirty="0"/>
            </a:br>
            <a:r>
              <a:rPr lang="tr-TR" sz="1600" i="1" dirty="0"/>
              <a:t>Denize karşı</a:t>
            </a:r>
            <a:br>
              <a:rPr lang="tr-TR" sz="1600" i="1" dirty="0"/>
            </a:br>
            <a:r>
              <a:rPr lang="tr-TR" sz="1600" i="1" dirty="0"/>
              <a:t>(deniz yoktur ya)</a:t>
            </a:r>
            <a:br>
              <a:rPr lang="tr-TR" sz="1600" i="1" dirty="0"/>
            </a:br>
            <a:r>
              <a:rPr lang="tr-TR" sz="1600" i="1" dirty="0"/>
              <a:t>İçerdekiler içerlerde</a:t>
            </a:r>
            <a:br>
              <a:rPr lang="tr-TR" sz="1600" i="1" dirty="0"/>
            </a:br>
            <a:r>
              <a:rPr lang="tr-TR" sz="1600" i="1" dirty="0"/>
              <a:t>Dışardakiler dışarlarda kalmışlar</a:t>
            </a:r>
            <a:br>
              <a:rPr lang="tr-TR" sz="1600" i="1" dirty="0"/>
            </a:br>
            <a:r>
              <a:rPr lang="tr-TR" sz="1600" i="1" dirty="0" err="1"/>
              <a:t>Kalmışlar</a:t>
            </a:r>
            <a:r>
              <a:rPr lang="tr-TR" sz="1600" i="1" dirty="0"/>
              <a:t> mı kalmışlar</a:t>
            </a:r>
            <a:br>
              <a:rPr lang="tr-TR" sz="1600" i="1" dirty="0"/>
            </a:br>
            <a:r>
              <a:rPr lang="tr-TR" sz="1600" i="1" dirty="0"/>
              <a:t>Anahtarları çalan bir çingenedir</a:t>
            </a:r>
            <a:br>
              <a:rPr lang="tr-TR" sz="1600" i="1" dirty="0"/>
            </a:br>
            <a:r>
              <a:rPr lang="tr-TR" sz="1600" i="1" dirty="0"/>
              <a:t>Bir çingene mi bir çingene </a:t>
            </a:r>
            <a:r>
              <a:rPr lang="tr-TR" sz="1600" i="1" dirty="0" err="1"/>
              <a:t>bireeE</a:t>
            </a:r>
            <a:r>
              <a:rPr lang="tr-TR" sz="1600" i="1" dirty="0"/>
              <a:t/>
            </a:r>
            <a:br>
              <a:rPr lang="tr-TR" sz="1600" i="1" dirty="0"/>
            </a:br>
            <a:endParaRPr lang="tr-TR" sz="1600" i="1"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50954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78895" cy="4005072"/>
          </a:xfrm>
        </p:spPr>
        <p:txBody>
          <a:bodyPr/>
          <a:lstStyle/>
          <a:p>
            <a:pPr algn="l"/>
            <a:r>
              <a:rPr lang="tr-TR" dirty="0" smtClean="0"/>
              <a:t>  İlk şiirlerinde çocuk duyarlılığını öne çıkaran bir kimlikle görünmüştür. Bu şiirler, özgür çağrışımların belediği neşeli şiirlerdi.</a:t>
            </a:r>
          </a:p>
          <a:p>
            <a:pPr algn="l"/>
            <a:r>
              <a:rPr lang="tr-TR" dirty="0"/>
              <a:t> </a:t>
            </a:r>
            <a:r>
              <a:rPr lang="tr-TR" dirty="0" smtClean="0"/>
              <a:t> İlk şiir kitabı </a:t>
            </a:r>
            <a:r>
              <a:rPr lang="tr-TR" dirty="0" smtClean="0">
                <a:solidFill>
                  <a:srgbClr val="7030A0"/>
                </a:solidFill>
              </a:rPr>
              <a:t>«Soğuk Otların Altında» </a:t>
            </a:r>
            <a:r>
              <a:rPr lang="tr-TR" dirty="0" smtClean="0"/>
              <a:t>ile başlayarak İkinci Yeni duyarlılığını yansıtan soyutlamalara yönelik, yoğun ve özgün bir imge anlayışı geliştirmiştir.</a:t>
            </a:r>
          </a:p>
          <a:p>
            <a:pPr algn="l"/>
            <a:r>
              <a:rPr lang="tr-TR" dirty="0"/>
              <a:t> </a:t>
            </a:r>
            <a:r>
              <a:rPr lang="tr-TR" dirty="0" smtClean="0"/>
              <a:t> Yalın bir dil kullandığı şiirlerinde giderek toplumsal kaygılar ve düşünce ögeleri ağırlık kazanmıştır.</a:t>
            </a:r>
          </a:p>
          <a:p>
            <a:pPr algn="l"/>
            <a:r>
              <a:rPr lang="tr-TR" dirty="0"/>
              <a:t> </a:t>
            </a:r>
            <a:r>
              <a:rPr lang="tr-TR" dirty="0" smtClean="0"/>
              <a:t> Her dönemde kendine özgü olmayı başarmıştır.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ÜLKÜ TAMER</a:t>
            </a:r>
            <a:endParaRPr lang="tr-TR" dirty="0">
              <a:effectLst>
                <a:glow rad="63500">
                  <a:schemeClr val="accent3">
                    <a:satMod val="175000"/>
                    <a:alpha val="40000"/>
                  </a:schemeClr>
                </a:glow>
              </a:effectLst>
            </a:endParaRPr>
          </a:p>
        </p:txBody>
      </p:sp>
      <p:pic>
        <p:nvPicPr>
          <p:cNvPr id="6" name="Picture 2" descr="C:\Users\Hamza\Downloads\1191549660ulku-tamer[1].jpg"/>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67256" y="2020888"/>
            <a:ext cx="2937192" cy="400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4479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546847" cy="4005072"/>
          </a:xfrm>
        </p:spPr>
        <p:txBody>
          <a:bodyPr/>
          <a:lstStyle/>
          <a:p>
            <a:pPr algn="l"/>
            <a:r>
              <a:rPr lang="tr-TR" dirty="0" smtClean="0"/>
              <a:t>  Vatan, millet ve kahramanlık konularını işleyen şiirler yazdı. Tarihin şanlı, şerefli günlerine duyulan özlemi dile getirdi. Bu konuda şairlere şöyle seslendi:</a:t>
            </a:r>
          </a:p>
          <a:p>
            <a:pPr algn="l"/>
            <a:endParaRPr lang="tr-TR" dirty="0" smtClean="0"/>
          </a:p>
          <a:p>
            <a:pPr algn="l"/>
            <a:r>
              <a:rPr lang="tr-TR" dirty="0" smtClean="0"/>
              <a:t>  Eserlerinde konu ve tema bakımından kısırlık vardır.</a:t>
            </a:r>
          </a:p>
          <a:p>
            <a:pPr algn="l"/>
            <a:r>
              <a:rPr lang="tr-TR" dirty="0" smtClean="0"/>
              <a:t>  Onun şiirleri, şiiriyet bakımından zayıf olmasına rağmen, kullandığı pürüzsüz dili, şiirinin sağlam yapısı, mizah yönü ve hayal gücü ile diğer hececilere göre daha öndedir.</a:t>
            </a:r>
          </a:p>
          <a:p>
            <a:pPr algn="l"/>
            <a:endParaRPr lang="tr-TR" dirty="0"/>
          </a:p>
        </p:txBody>
      </p:sp>
      <p:sp>
        <p:nvSpPr>
          <p:cNvPr id="3" name="İçerik Yer Tutucusu 2"/>
          <p:cNvSpPr>
            <a:spLocks noGrp="1"/>
          </p:cNvSpPr>
          <p:nvPr>
            <p:ph sz="quarter" idx="14"/>
          </p:nvPr>
        </p:nvSpPr>
        <p:spPr>
          <a:xfrm>
            <a:off x="4932040" y="1988840"/>
            <a:ext cx="4023360" cy="4005072"/>
          </a:xfrm>
        </p:spPr>
        <p:txBody>
          <a:bodyPr>
            <a:normAutofit/>
          </a:bodyPr>
          <a:lstStyle/>
          <a:p>
            <a:r>
              <a:rPr lang="tr-TR" sz="1800" i="1" dirty="0" smtClean="0"/>
              <a:t>‘ Ey </a:t>
            </a:r>
            <a:r>
              <a:rPr lang="tr-TR" sz="1800" i="1" dirty="0"/>
              <a:t>şair uğraşma kendi derdinle</a:t>
            </a:r>
          </a:p>
          <a:p>
            <a:r>
              <a:rPr lang="tr-TR" sz="1800" i="1" dirty="0"/>
              <a:t>Milletin ağlayan kalbini dinle </a:t>
            </a:r>
          </a:p>
          <a:p>
            <a:r>
              <a:rPr lang="tr-TR" sz="1800" i="1" dirty="0"/>
              <a:t>Bak hudutlar tıpkı kızıl bir kaya</a:t>
            </a:r>
          </a:p>
          <a:p>
            <a:r>
              <a:rPr lang="tr-TR" sz="1800" i="1" dirty="0"/>
              <a:t>Ölüm kanat germiş bu şen </a:t>
            </a:r>
            <a:r>
              <a:rPr lang="tr-TR" sz="1800" i="1" dirty="0" smtClean="0"/>
              <a:t>diyara</a:t>
            </a:r>
          </a:p>
          <a:p>
            <a:r>
              <a:rPr lang="tr-TR" sz="1800" i="1" dirty="0" smtClean="0"/>
              <a:t>Atılmış meydanlara yüz binlerce genç</a:t>
            </a:r>
          </a:p>
          <a:p>
            <a:r>
              <a:rPr lang="tr-TR" sz="1800" i="1" dirty="0" smtClean="0"/>
              <a:t>Kalbinden şehitlik için bir özenç</a:t>
            </a:r>
          </a:p>
          <a:p>
            <a:r>
              <a:rPr lang="tr-TR" sz="1800" i="1" dirty="0" smtClean="0"/>
              <a:t>Bir yanda yuvaları yıkılmış, yanmış</a:t>
            </a:r>
          </a:p>
          <a:p>
            <a:r>
              <a:rPr lang="tr-TR" sz="1800" i="1" dirty="0" smtClean="0"/>
              <a:t>Günahsız kanlarla toprak boyanmış ’</a:t>
            </a:r>
          </a:p>
          <a:p>
            <a:endParaRPr lang="tr-TR" sz="1800" i="1" dirty="0"/>
          </a:p>
          <a:p>
            <a:endParaRPr lang="tr-TR" sz="1800" i="1" dirty="0"/>
          </a:p>
        </p:txBody>
      </p:sp>
      <p:sp>
        <p:nvSpPr>
          <p:cNvPr id="4" name="Başlık 3"/>
          <p:cNvSpPr>
            <a:spLocks noGrp="1"/>
          </p:cNvSpPr>
          <p:nvPr>
            <p:ph type="title"/>
          </p:nvPr>
        </p:nvSpPr>
        <p:spPr/>
        <p:txBody>
          <a:bodyPr/>
          <a:lstStyle/>
          <a:p>
            <a:endParaRPr lang="tr-TR"/>
          </a:p>
        </p:txBody>
      </p:sp>
    </p:spTree>
    <p:extLst>
      <p:ext uri="{BB962C8B-B14F-4D97-AF65-F5344CB8AC3E}">
        <p14:creationId xmlns:p14="http://schemas.microsoft.com/office/powerpoint/2010/main" val="36667481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a:t>
            </a:r>
            <a:r>
              <a:rPr lang="tr-TR" b="1" dirty="0"/>
              <a:t> </a:t>
            </a:r>
            <a:r>
              <a:rPr lang="tr-TR" dirty="0" smtClean="0"/>
              <a:t>Soğuk </a:t>
            </a:r>
            <a:r>
              <a:rPr lang="tr-TR" dirty="0"/>
              <a:t>Otların </a:t>
            </a:r>
            <a:r>
              <a:rPr lang="tr-TR" dirty="0" smtClean="0"/>
              <a:t>Altında, Gök </a:t>
            </a:r>
            <a:r>
              <a:rPr lang="tr-TR" dirty="0"/>
              <a:t>Onları </a:t>
            </a:r>
            <a:r>
              <a:rPr lang="tr-TR" dirty="0" smtClean="0"/>
              <a:t>Yanıltmaz, Ezra </a:t>
            </a:r>
            <a:r>
              <a:rPr lang="tr-TR" dirty="0"/>
              <a:t>ile </a:t>
            </a:r>
            <a:r>
              <a:rPr lang="tr-TR" dirty="0" err="1" smtClean="0"/>
              <a:t>Gary</a:t>
            </a:r>
            <a:r>
              <a:rPr lang="tr-TR" dirty="0" smtClean="0"/>
              <a:t>, Virgülün </a:t>
            </a:r>
            <a:r>
              <a:rPr lang="tr-TR" dirty="0"/>
              <a:t>Başından </a:t>
            </a:r>
            <a:r>
              <a:rPr lang="tr-TR" dirty="0" smtClean="0"/>
              <a:t>Geçenler, İçime </a:t>
            </a:r>
            <a:r>
              <a:rPr lang="tr-TR" dirty="0"/>
              <a:t>Çektiğim Hava Değil </a:t>
            </a:r>
            <a:r>
              <a:rPr lang="tr-TR" dirty="0" smtClean="0"/>
              <a:t>Gökyüzüdür, </a:t>
            </a:r>
            <a:r>
              <a:rPr lang="tr-TR" dirty="0" err="1" smtClean="0"/>
              <a:t>Sıragöller</a:t>
            </a:r>
            <a:r>
              <a:rPr lang="tr-TR" dirty="0" smtClean="0"/>
              <a:t>, Seçme Şiirler, Yanardağın </a:t>
            </a:r>
            <a:r>
              <a:rPr lang="tr-TR" dirty="0"/>
              <a:t>Üstündeki </a:t>
            </a:r>
            <a:r>
              <a:rPr lang="tr-TR" dirty="0" smtClean="0"/>
              <a:t>Kuş</a:t>
            </a:r>
            <a:endParaRPr lang="tr-TR" dirty="0"/>
          </a:p>
          <a:p>
            <a:pPr algn="l"/>
            <a:r>
              <a:rPr lang="tr-TR" b="1" dirty="0" smtClean="0"/>
              <a:t>ÖYKÜ: </a:t>
            </a:r>
            <a:r>
              <a:rPr lang="tr-TR" dirty="0" err="1" smtClean="0"/>
              <a:t>Alleben</a:t>
            </a:r>
            <a:r>
              <a:rPr lang="tr-TR" dirty="0" smtClean="0"/>
              <a:t> Öyküleri, Çocukluğumdaki Bayramlar</a:t>
            </a:r>
          </a:p>
          <a:p>
            <a:pPr algn="l"/>
            <a:r>
              <a:rPr lang="tr-TR" b="1" dirty="0" smtClean="0"/>
              <a:t>ANI: </a:t>
            </a:r>
            <a:r>
              <a:rPr lang="tr-TR" dirty="0" smtClean="0"/>
              <a:t>Yaşamak Hatırlamaktır</a:t>
            </a:r>
          </a:p>
          <a:p>
            <a:pPr algn="l"/>
            <a:r>
              <a:rPr lang="tr-TR" b="1" dirty="0" smtClean="0"/>
              <a:t>ANTOLOJİ: </a:t>
            </a:r>
            <a:r>
              <a:rPr lang="tr-TR" dirty="0" smtClean="0"/>
              <a:t>Çağdaş Latin Amerika Şiiri Antolojisi</a:t>
            </a:r>
            <a:endParaRPr lang="tr-TR" b="1" dirty="0"/>
          </a:p>
          <a:p>
            <a:pPr algn="l"/>
            <a:endParaRPr lang="tr-TR" dirty="0"/>
          </a:p>
        </p:txBody>
      </p:sp>
      <p:sp>
        <p:nvSpPr>
          <p:cNvPr id="3" name="İçerik Yer Tutucusu 2"/>
          <p:cNvSpPr>
            <a:spLocks noGrp="1"/>
          </p:cNvSpPr>
          <p:nvPr>
            <p:ph sz="quarter" idx="14"/>
          </p:nvPr>
        </p:nvSpPr>
        <p:spPr/>
        <p:txBody>
          <a:bodyPr>
            <a:noAutofit/>
          </a:bodyPr>
          <a:lstStyle/>
          <a:p>
            <a:r>
              <a:rPr lang="tr-TR" sz="1400" b="1" i="1" dirty="0" smtClean="0"/>
              <a:t>Nefes</a:t>
            </a:r>
          </a:p>
          <a:p>
            <a:r>
              <a:rPr lang="tr-TR" sz="1400" i="1" dirty="0" smtClean="0"/>
              <a:t>Dağın </a:t>
            </a:r>
            <a:r>
              <a:rPr lang="tr-TR" sz="1400" i="1" dirty="0"/>
              <a:t>uykusuna, kuşun gözüne,</a:t>
            </a:r>
            <a:br>
              <a:rPr lang="tr-TR" sz="1400" i="1" dirty="0"/>
            </a:br>
            <a:r>
              <a:rPr lang="tr-TR" sz="1400" i="1" dirty="0"/>
              <a:t>Sabahın sesine, taşıdım seni.</a:t>
            </a:r>
            <a:br>
              <a:rPr lang="tr-TR" sz="1400" i="1" dirty="0"/>
            </a:br>
            <a:r>
              <a:rPr lang="tr-TR" sz="1400" i="1" dirty="0"/>
              <a:t>Kerem’in yaralı, ince dizine,</a:t>
            </a:r>
            <a:br>
              <a:rPr lang="tr-TR" sz="1400" i="1" dirty="0"/>
            </a:br>
            <a:r>
              <a:rPr lang="tr-TR" sz="1400" i="1" dirty="0"/>
              <a:t>Irmağın yasına taşıdım seni.</a:t>
            </a:r>
            <a:br>
              <a:rPr lang="tr-TR" sz="1400" i="1" dirty="0"/>
            </a:br>
            <a:r>
              <a:rPr lang="tr-TR" sz="1400" i="1" dirty="0"/>
              <a:t>Canın içinden, canımı duyan,</a:t>
            </a:r>
            <a:br>
              <a:rPr lang="tr-TR" sz="1400" i="1" dirty="0"/>
            </a:br>
            <a:r>
              <a:rPr lang="tr-TR" sz="1400" i="1" dirty="0"/>
              <a:t>Canımın içine taşıdım seni.</a:t>
            </a:r>
            <a:br>
              <a:rPr lang="tr-TR" sz="1400" i="1" dirty="0"/>
            </a:br>
            <a:r>
              <a:rPr lang="tr-TR" sz="1400" i="1" dirty="0"/>
              <a:t>Elma kabuğunda, nar tanesinde,</a:t>
            </a:r>
            <a:br>
              <a:rPr lang="tr-TR" sz="1400" i="1" dirty="0"/>
            </a:br>
            <a:r>
              <a:rPr lang="tr-TR" sz="1400" i="1" dirty="0"/>
              <a:t>Gizlenen mermere taşıdım seni.</a:t>
            </a:r>
            <a:br>
              <a:rPr lang="tr-TR" sz="1400" i="1" dirty="0"/>
            </a:br>
            <a:r>
              <a:rPr lang="tr-TR" sz="1400" i="1" dirty="0"/>
              <a:t>Gecenin ördüğü, gün kafesinde,</a:t>
            </a:r>
            <a:br>
              <a:rPr lang="tr-TR" sz="1400" i="1" dirty="0"/>
            </a:br>
            <a:r>
              <a:rPr lang="tr-TR" sz="1400" i="1" dirty="0"/>
              <a:t>Dolaşan kedere taşıdım seni.</a:t>
            </a:r>
            <a:br>
              <a:rPr lang="tr-TR" sz="1400" i="1" dirty="0"/>
            </a:br>
            <a:r>
              <a:rPr lang="tr-TR" sz="1400" i="1" dirty="0"/>
              <a:t>Canın içinden, canımı duyan,</a:t>
            </a:r>
            <a:br>
              <a:rPr lang="tr-TR" sz="1400" i="1" dirty="0"/>
            </a:br>
            <a:r>
              <a:rPr lang="tr-TR" sz="1400" i="1" dirty="0"/>
              <a:t>Canımın içine taşıdım seni.</a:t>
            </a:r>
            <a:br>
              <a:rPr lang="tr-TR" sz="1400" i="1" dirty="0"/>
            </a:br>
            <a:r>
              <a:rPr lang="tr-TR" sz="1400" i="1" dirty="0"/>
              <a:t>Arının yazına, kışın otuna,</a:t>
            </a:r>
            <a:br>
              <a:rPr lang="tr-TR" sz="1400" i="1" dirty="0"/>
            </a:br>
            <a:r>
              <a:rPr lang="tr-TR" sz="1400" i="1" dirty="0"/>
              <a:t>Yaprağın güzüne taşıdım seni.</a:t>
            </a:r>
            <a:br>
              <a:rPr lang="tr-TR" sz="1400" i="1" dirty="0"/>
            </a:br>
            <a:r>
              <a:rPr lang="tr-TR" sz="1400" i="1" dirty="0"/>
              <a:t>Yürekten yüreğe mekik dokuyan,</a:t>
            </a:r>
            <a:br>
              <a:rPr lang="tr-TR" sz="1400" i="1" dirty="0"/>
            </a:br>
            <a:r>
              <a:rPr lang="tr-TR" sz="1400" i="1" dirty="0"/>
              <a:t>Sevginin göçüne taşıdım seni.</a:t>
            </a:r>
            <a:br>
              <a:rPr lang="tr-TR" sz="1400" i="1" dirty="0"/>
            </a:br>
            <a:r>
              <a:rPr lang="tr-TR" sz="1400" i="1" dirty="0"/>
              <a:t>Canın içinden, canımı duyan,</a:t>
            </a:r>
            <a:br>
              <a:rPr lang="tr-TR" sz="1400" i="1" dirty="0"/>
            </a:br>
            <a:r>
              <a:rPr lang="tr-TR" sz="1400" i="1" dirty="0"/>
              <a:t>Canımın içine taşıdım seni.</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50954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834879" cy="4005072"/>
          </a:xfrm>
        </p:spPr>
        <p:txBody>
          <a:bodyPr/>
          <a:lstStyle/>
          <a:p>
            <a:pPr algn="l"/>
            <a:r>
              <a:rPr lang="tr-TR" dirty="0" smtClean="0"/>
              <a:t>  Şiirlerinde önceleri II. Dünya Savaşı sonunda Avrupa’da görülen şiir akımlarının izleri görülür.</a:t>
            </a:r>
          </a:p>
          <a:p>
            <a:pPr algn="l"/>
            <a:r>
              <a:rPr lang="tr-TR" dirty="0"/>
              <a:t> </a:t>
            </a:r>
            <a:r>
              <a:rPr lang="tr-TR" dirty="0" smtClean="0"/>
              <a:t> İkinci Yeni şairleri ile aynı dönemde ve aynı yayım organlarında şiir yayımlamaya başlamış olması ile bu akımın şairlerinden sayılmıştır.</a:t>
            </a:r>
          </a:p>
          <a:p>
            <a:pPr algn="l"/>
            <a:r>
              <a:rPr lang="tr-TR" dirty="0"/>
              <a:t> </a:t>
            </a:r>
            <a:r>
              <a:rPr lang="tr-TR" dirty="0" smtClean="0"/>
              <a:t> Oysa şiirsel duyarlığa verdiği önem dolayısıyla daha o zaman bu şairlerinden ayrı bir yol izlemektedir.</a:t>
            </a:r>
          </a:p>
          <a:p>
            <a:pPr algn="l"/>
            <a:r>
              <a:rPr lang="tr-TR" dirty="0"/>
              <a:t> </a:t>
            </a:r>
            <a:r>
              <a:rPr lang="tr-TR" dirty="0" smtClean="0"/>
              <a:t> Bu dönem şiirlerinde anne, sevgi, çocuk, ölüm vb. kavram ve belirgin bazı hayaller çerçevesinde toplanır.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SEZAİ KARAKOÇ</a:t>
            </a:r>
            <a:endParaRPr lang="tr-TR" dirty="0">
              <a:effectLst>
                <a:glow rad="63500">
                  <a:schemeClr val="accent3">
                    <a:satMod val="175000"/>
                    <a:alpha val="40000"/>
                  </a:schemeClr>
                </a:glow>
              </a:effectLst>
            </a:endParaRPr>
          </a:p>
        </p:txBody>
      </p:sp>
      <p:pic>
        <p:nvPicPr>
          <p:cNvPr id="15" name="Picture 5"/>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22924" y="2132856"/>
            <a:ext cx="2811619" cy="36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6585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fontScale="92500"/>
          </a:bodyPr>
          <a:lstStyle/>
          <a:p>
            <a:pPr algn="l"/>
            <a:r>
              <a:rPr lang="tr-TR" dirty="0" smtClean="0"/>
              <a:t>  İkinci Yeni şiir anlayışı geleneğe, İslam düşüncesine bağlayan şairdir.</a:t>
            </a:r>
          </a:p>
          <a:p>
            <a:pPr algn="l"/>
            <a:r>
              <a:rPr lang="tr-TR" dirty="0"/>
              <a:t> </a:t>
            </a:r>
            <a:r>
              <a:rPr lang="tr-TR" dirty="0" smtClean="0"/>
              <a:t> Türk şiirini metafizik bir esasa oturturken bunu modern şiirin diliyle yapmıştır.</a:t>
            </a:r>
          </a:p>
          <a:p>
            <a:pPr algn="l"/>
            <a:r>
              <a:rPr lang="tr-TR" dirty="0"/>
              <a:t> </a:t>
            </a:r>
            <a:r>
              <a:rPr lang="tr-TR" dirty="0" smtClean="0"/>
              <a:t> Batı edebiyatını da iyi incelemiş bir şairdir.</a:t>
            </a:r>
          </a:p>
          <a:p>
            <a:pPr algn="l"/>
            <a:r>
              <a:rPr lang="tr-TR" dirty="0"/>
              <a:t> </a:t>
            </a:r>
            <a:r>
              <a:rPr lang="tr-TR" dirty="0" smtClean="0"/>
              <a:t> Modern sanattaki soyutlamanın İslam anlayışına uygun olduğu düşüncesindedir ve şiirlerini bu yönde geliştirmiştir.</a:t>
            </a:r>
          </a:p>
          <a:p>
            <a:pPr algn="l"/>
            <a:r>
              <a:rPr lang="tr-TR" dirty="0"/>
              <a:t> </a:t>
            </a:r>
            <a:r>
              <a:rPr lang="tr-TR" dirty="0" smtClean="0"/>
              <a:t> Karakoç, geleneksel şiire de yaklaşır ancak dili farklıdır. O, modern şiirin diliyle şiirlerini yazmıştır.</a:t>
            </a:r>
          </a:p>
          <a:p>
            <a:pPr algn="l"/>
            <a:r>
              <a:rPr lang="tr-TR" dirty="0"/>
              <a:t> </a:t>
            </a:r>
            <a:r>
              <a:rPr lang="tr-TR" dirty="0" smtClean="0"/>
              <a:t> Ona göre şair, şiiri soyutlamada bırakırsa eksik bırakmış olur, tamamlaması için şairin tekrar somutlaştırması yani soyutlaştırdığı şeyi tekrar bir bağlama oturtması gerekir.</a:t>
            </a:r>
          </a:p>
          <a:p>
            <a:pPr algn="l"/>
            <a:r>
              <a:rPr lang="tr-TR" dirty="0"/>
              <a:t> </a:t>
            </a:r>
            <a:r>
              <a:rPr lang="tr-TR" dirty="0" smtClean="0"/>
              <a:t> Başlangıçta biçime daha fazla önem verirken iyice yakın göründüğü İkinci Yeni’den gittikçe uzaklaşmış, düşünceyi öne almış, düz anlatıma yönelmiştir.</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2333136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r>
              <a:rPr lang="tr-TR" sz="1200" b="1" i="1" dirty="0"/>
              <a:t>Kar </a:t>
            </a:r>
            <a:endParaRPr lang="tr-TR" sz="1200" b="1" i="1" dirty="0" smtClean="0"/>
          </a:p>
          <a:p>
            <a:r>
              <a:rPr lang="tr-TR" sz="1200" i="1" dirty="0" smtClean="0"/>
              <a:t>Karın </a:t>
            </a:r>
            <a:r>
              <a:rPr lang="tr-TR" sz="1200" i="1" dirty="0"/>
              <a:t>yağdığını görünce </a:t>
            </a:r>
            <a:br>
              <a:rPr lang="tr-TR" sz="1200" i="1" dirty="0"/>
            </a:br>
            <a:r>
              <a:rPr lang="tr-TR" sz="1200" i="1" dirty="0"/>
              <a:t>Kar tutan toprağı anlayacaksın </a:t>
            </a:r>
            <a:br>
              <a:rPr lang="tr-TR" sz="1200" i="1" dirty="0"/>
            </a:br>
            <a:r>
              <a:rPr lang="tr-TR" sz="1200" i="1" dirty="0"/>
              <a:t>Toprakta bir karış karı görünce </a:t>
            </a:r>
            <a:br>
              <a:rPr lang="tr-TR" sz="1200" i="1" dirty="0"/>
            </a:br>
            <a:r>
              <a:rPr lang="tr-TR" sz="1200" i="1" dirty="0"/>
              <a:t>Kar içinde yanan karı anlayacaksın </a:t>
            </a:r>
            <a:br>
              <a:rPr lang="tr-TR" sz="1200" i="1" dirty="0"/>
            </a:br>
            <a:r>
              <a:rPr lang="tr-TR" sz="1200" i="1" dirty="0"/>
              <a:t/>
            </a:r>
            <a:br>
              <a:rPr lang="tr-TR" sz="1200" i="1" dirty="0"/>
            </a:br>
            <a:r>
              <a:rPr lang="tr-TR" sz="1200" i="1" dirty="0"/>
              <a:t>Allah kar gibi gökten yağınca </a:t>
            </a:r>
            <a:br>
              <a:rPr lang="tr-TR" sz="1200" i="1" dirty="0"/>
            </a:br>
            <a:r>
              <a:rPr lang="tr-TR" sz="1200" i="1" dirty="0"/>
              <a:t>Karlar sıcak sıcak saçlarına değince </a:t>
            </a:r>
            <a:br>
              <a:rPr lang="tr-TR" sz="1200" i="1" dirty="0"/>
            </a:br>
            <a:r>
              <a:rPr lang="tr-TR" sz="1200" i="1" dirty="0"/>
              <a:t>Başını önüne eğince </a:t>
            </a:r>
            <a:br>
              <a:rPr lang="tr-TR" sz="1200" i="1" dirty="0"/>
            </a:br>
            <a:r>
              <a:rPr lang="tr-TR" sz="1200" i="1" dirty="0"/>
              <a:t>Benim bu şiirimi anlayacaksın </a:t>
            </a:r>
            <a:br>
              <a:rPr lang="tr-TR" sz="1200" i="1" dirty="0"/>
            </a:br>
            <a:r>
              <a:rPr lang="tr-TR" sz="1200" i="1" dirty="0"/>
              <a:t/>
            </a:r>
            <a:br>
              <a:rPr lang="tr-TR" sz="1200" i="1" dirty="0"/>
            </a:br>
            <a:r>
              <a:rPr lang="tr-TR" sz="1200" i="1" dirty="0"/>
              <a:t>Bu adam o adam gelip gider </a:t>
            </a:r>
            <a:br>
              <a:rPr lang="tr-TR" sz="1200" i="1" dirty="0"/>
            </a:br>
            <a:r>
              <a:rPr lang="tr-TR" sz="1200" i="1" dirty="0"/>
              <a:t>Senin ellerinde rüyam gelip gider </a:t>
            </a:r>
            <a:br>
              <a:rPr lang="tr-TR" sz="1200" i="1" dirty="0"/>
            </a:br>
            <a:r>
              <a:rPr lang="tr-TR" sz="1200" i="1" dirty="0"/>
              <a:t>Her affın içinde bir intikam gelip gider </a:t>
            </a:r>
            <a:br>
              <a:rPr lang="tr-TR" sz="1200" i="1" dirty="0"/>
            </a:br>
            <a:r>
              <a:rPr lang="tr-TR" sz="1200" i="1" dirty="0"/>
              <a:t>Bu şiirimi anlayınca beni anlayacaksın </a:t>
            </a:r>
            <a:br>
              <a:rPr lang="tr-TR" sz="1200" i="1" dirty="0"/>
            </a:br>
            <a:r>
              <a:rPr lang="tr-TR" sz="1200" i="1" dirty="0"/>
              <a:t/>
            </a:r>
            <a:br>
              <a:rPr lang="tr-TR" sz="1200" i="1" dirty="0"/>
            </a:br>
            <a:r>
              <a:rPr lang="tr-TR" sz="1200" i="1" dirty="0"/>
              <a:t>Ben bu şiiri yazdım aşık çeşidi </a:t>
            </a:r>
            <a:br>
              <a:rPr lang="tr-TR" sz="1200" i="1" dirty="0"/>
            </a:br>
            <a:r>
              <a:rPr lang="tr-TR" sz="1200" i="1" dirty="0"/>
              <a:t>Öyle kar yağdı ki elim üşüdü </a:t>
            </a:r>
            <a:br>
              <a:rPr lang="tr-TR" sz="1200" i="1" dirty="0"/>
            </a:br>
            <a:r>
              <a:rPr lang="tr-TR" sz="1200" i="1" dirty="0"/>
              <a:t>Ruhum seni düşününce ışıdı </a:t>
            </a:r>
            <a:br>
              <a:rPr lang="tr-TR" sz="1200" i="1" dirty="0"/>
            </a:br>
            <a:r>
              <a:rPr lang="tr-TR" sz="1200" i="1" dirty="0"/>
              <a:t>Her şeyi beni anlayınca anlayacaksın</a:t>
            </a:r>
          </a:p>
        </p:txBody>
      </p:sp>
      <p:sp>
        <p:nvSpPr>
          <p:cNvPr id="6" name="İçerik Yer Tutucusu 5"/>
          <p:cNvSpPr>
            <a:spLocks noGrp="1"/>
          </p:cNvSpPr>
          <p:nvPr>
            <p:ph sz="quarter" idx="14"/>
          </p:nvPr>
        </p:nvSpPr>
        <p:spPr/>
        <p:txBody>
          <a:bodyPr>
            <a:normAutofit fontScale="70000" lnSpcReduction="20000"/>
          </a:bodyPr>
          <a:lstStyle/>
          <a:p>
            <a:r>
              <a:rPr lang="tr-TR" b="1" i="1" dirty="0" smtClean="0"/>
              <a:t>Köşe</a:t>
            </a:r>
            <a:r>
              <a:rPr lang="tr-TR" b="1" i="1" dirty="0"/>
              <a:t/>
            </a:r>
            <a:br>
              <a:rPr lang="tr-TR" b="1" i="1" dirty="0"/>
            </a:br>
            <a:r>
              <a:rPr lang="tr-TR" i="1" dirty="0"/>
              <a:t/>
            </a:r>
            <a:br>
              <a:rPr lang="tr-TR" i="1" dirty="0"/>
            </a:br>
            <a:r>
              <a:rPr lang="tr-TR" i="1" dirty="0"/>
              <a:t>Saçlarını kimler için bölük </a:t>
            </a:r>
            <a:r>
              <a:rPr lang="tr-TR" i="1" dirty="0" err="1"/>
              <a:t>bölük</a:t>
            </a:r>
            <a:r>
              <a:rPr lang="tr-TR" i="1" dirty="0"/>
              <a:t> yapmışsın </a:t>
            </a:r>
            <a:br>
              <a:rPr lang="tr-TR" i="1" dirty="0"/>
            </a:br>
            <a:r>
              <a:rPr lang="tr-TR" i="1" dirty="0"/>
              <a:t>Saçlarını ruhumun evliyalarınca örülen </a:t>
            </a:r>
            <a:br>
              <a:rPr lang="tr-TR" i="1" dirty="0"/>
            </a:br>
            <a:r>
              <a:rPr lang="tr-TR" i="1" dirty="0"/>
              <a:t>Tarif edilmez güllerin yankısı gözlerin </a:t>
            </a:r>
            <a:br>
              <a:rPr lang="tr-TR" i="1" dirty="0"/>
            </a:br>
            <a:r>
              <a:rPr lang="tr-TR" i="1" dirty="0" err="1"/>
              <a:t>Gözlerin</a:t>
            </a:r>
            <a:r>
              <a:rPr lang="tr-TR" i="1" dirty="0"/>
              <a:t> kaç kişinin gözlerinde gezinir </a:t>
            </a:r>
            <a:br>
              <a:rPr lang="tr-TR" i="1" dirty="0"/>
            </a:br>
            <a:r>
              <a:rPr lang="tr-TR" i="1" dirty="0"/>
              <a:t>Sen kaç köşeli yıldızsın </a:t>
            </a:r>
            <a:br>
              <a:rPr lang="tr-TR" i="1" dirty="0"/>
            </a:br>
            <a:r>
              <a:rPr lang="tr-TR" i="1" dirty="0"/>
              <a:t/>
            </a:r>
            <a:br>
              <a:rPr lang="tr-TR" i="1" dirty="0"/>
            </a:br>
            <a:r>
              <a:rPr lang="tr-TR" i="1" dirty="0"/>
              <a:t>Fabrika dumanlarında resmin </a:t>
            </a:r>
            <a:br>
              <a:rPr lang="tr-TR" i="1" dirty="0"/>
            </a:br>
            <a:r>
              <a:rPr lang="tr-TR" i="1" dirty="0"/>
              <a:t>Kirli ve temiz haritaları doldurmuşsun </a:t>
            </a:r>
            <a:br>
              <a:rPr lang="tr-TR" i="1" dirty="0"/>
            </a:br>
            <a:r>
              <a:rPr lang="tr-TR" i="1" dirty="0" err="1"/>
              <a:t>Hâtırasız</a:t>
            </a:r>
            <a:r>
              <a:rPr lang="tr-TR" i="1" dirty="0"/>
              <a:t> ve geleceksiz bir iç deniz gibi </a:t>
            </a:r>
            <a:br>
              <a:rPr lang="tr-TR" i="1" dirty="0"/>
            </a:br>
            <a:r>
              <a:rPr lang="tr-TR" i="1" dirty="0"/>
              <a:t>Aşka veda etmiş topraklarda durmuşsun </a:t>
            </a:r>
            <a:br>
              <a:rPr lang="tr-TR" i="1" dirty="0"/>
            </a:br>
            <a:r>
              <a:rPr lang="tr-TR" i="1" dirty="0"/>
              <a:t/>
            </a:r>
            <a:br>
              <a:rPr lang="tr-TR" i="1" dirty="0"/>
            </a:br>
            <a:r>
              <a:rPr lang="tr-TR" i="1" dirty="0"/>
              <a:t>Benim geçmiş zaman içinde yan gelip yattığıma bakma </a:t>
            </a:r>
            <a:br>
              <a:rPr lang="tr-TR" i="1" dirty="0"/>
            </a:br>
            <a:r>
              <a:rPr lang="tr-TR" i="1" dirty="0"/>
              <a:t>Ben geleceğin kara gözlü zalimlerindenim </a:t>
            </a:r>
            <a:br>
              <a:rPr lang="tr-TR" i="1" dirty="0"/>
            </a:br>
            <a:r>
              <a:rPr lang="tr-TR" i="1" dirty="0"/>
              <a:t>Bir tek köşen bile ayrılmamışken bana </a:t>
            </a:r>
            <a:br>
              <a:rPr lang="tr-TR" i="1" dirty="0"/>
            </a:br>
            <a:r>
              <a:rPr lang="tr-TR" i="1" dirty="0"/>
              <a:t>Var olan ve olacak olan bütün köşelerinin sahibi benim </a:t>
            </a:r>
            <a:br>
              <a:rPr lang="tr-TR" i="1" dirty="0"/>
            </a:br>
            <a:r>
              <a:rPr lang="tr-TR" i="1" dirty="0"/>
              <a:t>Ben geleceğin kara gözlü zalimlerindenim </a:t>
            </a:r>
            <a:br>
              <a:rPr lang="tr-TR" i="1" dirty="0"/>
            </a:br>
            <a:r>
              <a:rPr lang="tr-TR" i="1" dirty="0"/>
              <a:t>Sen kaç köşeli yıldızsın </a:t>
            </a:r>
            <a:br>
              <a:rPr lang="tr-TR" i="1" dirty="0"/>
            </a:br>
            <a:endParaRPr lang="tr-TR" i="1" dirty="0" smtClean="0"/>
          </a:p>
          <a:p>
            <a:r>
              <a:rPr lang="tr-TR" i="1" dirty="0" smtClean="0"/>
              <a:t>……….</a:t>
            </a:r>
            <a:endParaRPr lang="tr-TR" i="1" dirty="0"/>
          </a:p>
          <a:p>
            <a:endParaRPr lang="tr-TR" i="1" dirty="0"/>
          </a:p>
        </p:txBody>
      </p:sp>
      <p:sp>
        <p:nvSpPr>
          <p:cNvPr id="4" name="Başlık 3"/>
          <p:cNvSpPr>
            <a:spLocks noGrp="1"/>
          </p:cNvSpPr>
          <p:nvPr>
            <p:ph type="title"/>
          </p:nvPr>
        </p:nvSpPr>
        <p:spPr/>
        <p:txBody>
          <a:bodyPr/>
          <a:lstStyle/>
          <a:p>
            <a:endParaRPr lang="tr-TR"/>
          </a:p>
        </p:txBody>
      </p:sp>
    </p:spTree>
    <p:extLst>
      <p:ext uri="{BB962C8B-B14F-4D97-AF65-F5344CB8AC3E}">
        <p14:creationId xmlns:p14="http://schemas.microsoft.com/office/powerpoint/2010/main" val="11898915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600" b="1" dirty="0" smtClean="0"/>
              <a:t>ŞİİR: </a:t>
            </a:r>
            <a:r>
              <a:rPr lang="tr-TR" sz="1600" dirty="0" err="1" smtClean="0"/>
              <a:t>Hızırla</a:t>
            </a:r>
            <a:r>
              <a:rPr lang="tr-TR" sz="1600" dirty="0" smtClean="0"/>
              <a:t> </a:t>
            </a:r>
            <a:r>
              <a:rPr lang="tr-TR" sz="1600" dirty="0"/>
              <a:t>Kırk </a:t>
            </a:r>
            <a:r>
              <a:rPr lang="tr-TR" sz="1600" dirty="0" smtClean="0"/>
              <a:t>Saat,</a:t>
            </a:r>
            <a:r>
              <a:rPr lang="tr-TR" sz="1600" dirty="0"/>
              <a:t> </a:t>
            </a:r>
            <a:r>
              <a:rPr lang="tr-TR" sz="1600" dirty="0" smtClean="0"/>
              <a:t>Taha'nın </a:t>
            </a:r>
            <a:r>
              <a:rPr lang="tr-TR" sz="1600" dirty="0"/>
              <a:t>Kitabı/Gül </a:t>
            </a:r>
            <a:r>
              <a:rPr lang="tr-TR" sz="1600" dirty="0" smtClean="0"/>
              <a:t>Muştusu,</a:t>
            </a:r>
            <a:r>
              <a:rPr lang="tr-TR" sz="1600" dirty="0"/>
              <a:t> </a:t>
            </a:r>
            <a:r>
              <a:rPr lang="tr-TR" sz="1600" dirty="0" smtClean="0"/>
              <a:t>Körfez/</a:t>
            </a:r>
            <a:r>
              <a:rPr lang="tr-TR" sz="1600" dirty="0" err="1" smtClean="0"/>
              <a:t>Şahdamar</a:t>
            </a:r>
            <a:r>
              <a:rPr lang="tr-TR" sz="1600" dirty="0" smtClean="0"/>
              <a:t>/Sesler, Zamana </a:t>
            </a:r>
            <a:r>
              <a:rPr lang="tr-TR" sz="1600" dirty="0"/>
              <a:t>Adanmış </a:t>
            </a:r>
            <a:r>
              <a:rPr lang="tr-TR" sz="1600" dirty="0" smtClean="0"/>
              <a:t>Sözler,</a:t>
            </a:r>
            <a:r>
              <a:rPr lang="tr-TR" sz="1600" dirty="0"/>
              <a:t> </a:t>
            </a:r>
            <a:r>
              <a:rPr lang="tr-TR" sz="1600" dirty="0" smtClean="0"/>
              <a:t>Ayinler </a:t>
            </a:r>
            <a:r>
              <a:rPr lang="tr-TR" sz="1600" dirty="0"/>
              <a:t>/</a:t>
            </a:r>
            <a:r>
              <a:rPr lang="tr-TR" sz="1600" dirty="0" smtClean="0"/>
              <a:t>Çeşmeler,</a:t>
            </a:r>
            <a:r>
              <a:rPr lang="tr-TR" sz="1600" dirty="0"/>
              <a:t> </a:t>
            </a:r>
            <a:r>
              <a:rPr lang="tr-TR" sz="1600" dirty="0" smtClean="0"/>
              <a:t>Leylâ </a:t>
            </a:r>
            <a:r>
              <a:rPr lang="tr-TR" sz="1600" dirty="0"/>
              <a:t>ile </a:t>
            </a:r>
            <a:r>
              <a:rPr lang="tr-TR" sz="1600" dirty="0" smtClean="0"/>
              <a:t>Mecnun,</a:t>
            </a:r>
            <a:r>
              <a:rPr lang="tr-TR" sz="1600" dirty="0"/>
              <a:t> </a:t>
            </a:r>
            <a:r>
              <a:rPr lang="tr-TR" sz="1600" dirty="0" smtClean="0"/>
              <a:t>Ateş Dansı,</a:t>
            </a:r>
            <a:r>
              <a:rPr lang="tr-TR" sz="1600" dirty="0"/>
              <a:t> </a:t>
            </a:r>
            <a:r>
              <a:rPr lang="tr-TR" sz="1600" dirty="0" smtClean="0"/>
              <a:t>Alın </a:t>
            </a:r>
            <a:r>
              <a:rPr lang="tr-TR" sz="1600" dirty="0"/>
              <a:t>Yazısı </a:t>
            </a:r>
            <a:r>
              <a:rPr lang="tr-TR" sz="1600" dirty="0" smtClean="0"/>
              <a:t>Saati,</a:t>
            </a:r>
            <a:r>
              <a:rPr lang="tr-TR" sz="1600" dirty="0"/>
              <a:t> </a:t>
            </a:r>
            <a:r>
              <a:rPr lang="tr-TR" sz="1600" dirty="0" err="1" smtClean="0"/>
              <a:t>Monna</a:t>
            </a:r>
            <a:r>
              <a:rPr lang="tr-TR" sz="1600" dirty="0" smtClean="0"/>
              <a:t> </a:t>
            </a:r>
            <a:r>
              <a:rPr lang="tr-TR" sz="1600" dirty="0" err="1" smtClean="0"/>
              <a:t>Rosa</a:t>
            </a:r>
            <a:r>
              <a:rPr lang="tr-TR" sz="1600" dirty="0" smtClean="0"/>
              <a:t>, Karayılan,</a:t>
            </a:r>
          </a:p>
          <a:p>
            <a:pPr algn="l"/>
            <a:r>
              <a:rPr lang="tr-TR" sz="1600" b="1" dirty="0" smtClean="0"/>
              <a:t>DENEME: </a:t>
            </a:r>
            <a:r>
              <a:rPr lang="tr-TR" sz="1600" dirty="0" smtClean="0"/>
              <a:t>Medeniyetin </a:t>
            </a:r>
            <a:r>
              <a:rPr lang="tr-TR" sz="1600" dirty="0"/>
              <a:t>Rüyası Rüyanın Medeniyeti </a:t>
            </a:r>
            <a:r>
              <a:rPr lang="tr-TR" sz="1600" dirty="0" err="1" smtClean="0"/>
              <a:t>Şiir,Dişimizin</a:t>
            </a:r>
            <a:r>
              <a:rPr lang="tr-TR" sz="1600" dirty="0" smtClean="0"/>
              <a:t> </a:t>
            </a:r>
            <a:r>
              <a:rPr lang="tr-TR" sz="1600" dirty="0"/>
              <a:t>Zarı</a:t>
            </a:r>
            <a:r>
              <a:rPr lang="tr-TR" sz="1600" dirty="0" smtClean="0"/>
              <a:t>.........,Eğik </a:t>
            </a:r>
            <a:r>
              <a:rPr lang="tr-TR" sz="1600" dirty="0"/>
              <a:t>Ehramlar</a:t>
            </a:r>
          </a:p>
          <a:p>
            <a:pPr algn="l"/>
            <a:r>
              <a:rPr lang="tr-TR" sz="1600" b="1" dirty="0" smtClean="0"/>
              <a:t>DÜŞÜNCE: </a:t>
            </a:r>
            <a:r>
              <a:rPr lang="tr-TR" sz="1600" dirty="0" smtClean="0"/>
              <a:t>Ruhun Dirilişi,</a:t>
            </a:r>
            <a:r>
              <a:rPr lang="tr-TR" sz="1600" dirty="0"/>
              <a:t> </a:t>
            </a:r>
            <a:r>
              <a:rPr lang="tr-TR" sz="1600" dirty="0" smtClean="0"/>
              <a:t>Kıyamet Aşısı,</a:t>
            </a:r>
            <a:r>
              <a:rPr lang="tr-TR" sz="1600" dirty="0"/>
              <a:t> </a:t>
            </a:r>
            <a:r>
              <a:rPr lang="tr-TR" sz="1600" dirty="0" smtClean="0"/>
              <a:t>Çağ </a:t>
            </a:r>
            <a:r>
              <a:rPr lang="tr-TR" sz="1600" dirty="0"/>
              <a:t>ve </a:t>
            </a:r>
            <a:r>
              <a:rPr lang="tr-TR" sz="1600" dirty="0" smtClean="0"/>
              <a:t>İlham, İnsanlığın Dirilişi,</a:t>
            </a:r>
            <a:r>
              <a:rPr lang="tr-TR" sz="1600" dirty="0"/>
              <a:t> </a:t>
            </a:r>
            <a:r>
              <a:rPr lang="tr-TR" sz="1600" dirty="0" smtClean="0"/>
              <a:t>Diriliş </a:t>
            </a:r>
            <a:r>
              <a:rPr lang="tr-TR" sz="1600" dirty="0"/>
              <a:t>Neslinin </a:t>
            </a:r>
            <a:r>
              <a:rPr lang="tr-TR" sz="1600" dirty="0" err="1" smtClean="0"/>
              <a:t>Âmentüsü</a:t>
            </a:r>
            <a:r>
              <a:rPr lang="tr-TR" sz="1600" dirty="0" smtClean="0"/>
              <a:t>, Yitik Cennet,</a:t>
            </a:r>
            <a:r>
              <a:rPr lang="tr-TR" sz="1600" dirty="0"/>
              <a:t> </a:t>
            </a:r>
            <a:r>
              <a:rPr lang="tr-TR" sz="1600" dirty="0" smtClean="0"/>
              <a:t>Makamda,</a:t>
            </a:r>
            <a:r>
              <a:rPr lang="tr-TR" sz="1600" dirty="0"/>
              <a:t> </a:t>
            </a:r>
            <a:r>
              <a:rPr lang="tr-TR" sz="1600" dirty="0" err="1" smtClean="0"/>
              <a:t>İslâmın</a:t>
            </a:r>
            <a:r>
              <a:rPr lang="tr-TR" sz="1600" dirty="0" smtClean="0"/>
              <a:t> Dirilişi,</a:t>
            </a:r>
            <a:r>
              <a:rPr lang="tr-TR" sz="1600" dirty="0"/>
              <a:t> </a:t>
            </a:r>
            <a:r>
              <a:rPr lang="tr-TR" sz="1600" dirty="0" smtClean="0"/>
              <a:t>Gündönümü,</a:t>
            </a:r>
            <a:r>
              <a:rPr lang="tr-TR" sz="1600" dirty="0"/>
              <a:t> </a:t>
            </a:r>
            <a:r>
              <a:rPr lang="tr-TR" sz="1600" dirty="0" smtClean="0"/>
              <a:t>Diriliş Muştusu,</a:t>
            </a:r>
            <a:r>
              <a:rPr lang="tr-TR" sz="1600" dirty="0"/>
              <a:t> </a:t>
            </a:r>
            <a:r>
              <a:rPr lang="tr-TR" sz="1600" dirty="0" smtClean="0"/>
              <a:t>İslâm,</a:t>
            </a:r>
            <a:r>
              <a:rPr lang="tr-TR" sz="1600" dirty="0"/>
              <a:t> </a:t>
            </a:r>
            <a:r>
              <a:rPr lang="tr-TR" sz="1600" dirty="0" smtClean="0"/>
              <a:t>İslâm </a:t>
            </a:r>
            <a:r>
              <a:rPr lang="tr-TR" sz="1600" dirty="0"/>
              <a:t>Toplumunun Ekonomik </a:t>
            </a:r>
            <a:r>
              <a:rPr lang="tr-TR" sz="1600" dirty="0" smtClean="0"/>
              <a:t>Strüktürü,</a:t>
            </a:r>
            <a:r>
              <a:rPr lang="tr-TR" sz="1600" dirty="0"/>
              <a:t> </a:t>
            </a:r>
            <a:r>
              <a:rPr lang="tr-TR" sz="1600" dirty="0" smtClean="0"/>
              <a:t>Düşünceler, Dirilişin Çevresinde,</a:t>
            </a:r>
            <a:r>
              <a:rPr lang="tr-TR" sz="1600" dirty="0"/>
              <a:t> </a:t>
            </a:r>
            <a:r>
              <a:rPr lang="tr-TR" sz="1600" dirty="0" smtClean="0"/>
              <a:t>Fizikötesi </a:t>
            </a:r>
            <a:r>
              <a:rPr lang="tr-TR" sz="1600" dirty="0"/>
              <a:t>Açısından Ufuklar ve Daha </a:t>
            </a:r>
            <a:r>
              <a:rPr lang="tr-TR" sz="1600" dirty="0" smtClean="0"/>
              <a:t>Ötesi, Yapı </a:t>
            </a:r>
            <a:r>
              <a:rPr lang="tr-TR" sz="1600" dirty="0"/>
              <a:t>Taşları ve Kaderimizin </a:t>
            </a:r>
            <a:r>
              <a:rPr lang="tr-TR" sz="1600" dirty="0" smtClean="0"/>
              <a:t>Çağrısı, Unutuş </a:t>
            </a:r>
            <a:r>
              <a:rPr lang="tr-TR" sz="1600" dirty="0"/>
              <a:t>ve </a:t>
            </a:r>
            <a:r>
              <a:rPr lang="tr-TR" sz="1600" dirty="0" smtClean="0"/>
              <a:t>Hatırlayış,</a:t>
            </a:r>
            <a:r>
              <a:rPr lang="tr-TR" sz="1600" dirty="0"/>
              <a:t> </a:t>
            </a:r>
            <a:r>
              <a:rPr lang="tr-TR" sz="1600" dirty="0" err="1" smtClean="0"/>
              <a:t>Varolma</a:t>
            </a:r>
            <a:r>
              <a:rPr lang="tr-TR" sz="1600" dirty="0" smtClean="0"/>
              <a:t> Savaşı,</a:t>
            </a:r>
            <a:r>
              <a:rPr lang="tr-TR" sz="1600" dirty="0"/>
              <a:t> </a:t>
            </a:r>
            <a:r>
              <a:rPr lang="tr-TR" sz="1600" dirty="0" smtClean="0"/>
              <a:t>Çağdaş </a:t>
            </a:r>
            <a:r>
              <a:rPr lang="tr-TR" sz="1600" dirty="0"/>
              <a:t>Batı </a:t>
            </a:r>
            <a:r>
              <a:rPr lang="tr-TR" sz="1600" dirty="0" smtClean="0"/>
              <a:t>Düşüncesinden,</a:t>
            </a:r>
            <a:r>
              <a:rPr lang="tr-TR" sz="1600" dirty="0"/>
              <a:t> </a:t>
            </a:r>
            <a:r>
              <a:rPr lang="tr-TR" sz="1600" dirty="0" smtClean="0"/>
              <a:t>Çıkış </a:t>
            </a:r>
            <a:r>
              <a:rPr lang="tr-TR" sz="1600" dirty="0"/>
              <a:t>Yolu </a:t>
            </a:r>
          </a:p>
          <a:p>
            <a:pPr algn="l"/>
            <a:r>
              <a:rPr lang="tr-TR" sz="1600" b="1" dirty="0" smtClean="0"/>
              <a:t>İNCELEME: </a:t>
            </a:r>
            <a:r>
              <a:rPr lang="tr-TR" sz="1600" dirty="0" smtClean="0"/>
              <a:t>Yunus Emre,</a:t>
            </a:r>
            <a:r>
              <a:rPr lang="tr-TR" sz="1600" dirty="0"/>
              <a:t> </a:t>
            </a:r>
            <a:r>
              <a:rPr lang="tr-TR" sz="1600" dirty="0" err="1" smtClean="0"/>
              <a:t>Mehmed</a:t>
            </a:r>
            <a:r>
              <a:rPr lang="tr-TR" sz="1600" dirty="0" smtClean="0"/>
              <a:t> </a:t>
            </a:r>
            <a:r>
              <a:rPr lang="tr-TR" sz="1600" dirty="0" err="1" smtClean="0"/>
              <a:t>Âkif</a:t>
            </a:r>
            <a:r>
              <a:rPr lang="tr-TR" sz="1600" dirty="0" smtClean="0"/>
              <a:t>,</a:t>
            </a:r>
            <a:r>
              <a:rPr lang="tr-TR" sz="1600" dirty="0"/>
              <a:t> </a:t>
            </a:r>
            <a:r>
              <a:rPr lang="tr-TR" sz="1600" dirty="0" smtClean="0"/>
              <a:t>Mevlâna</a:t>
            </a:r>
            <a:endParaRPr lang="tr-TR" sz="1600" dirty="0"/>
          </a:p>
          <a:p>
            <a:pPr algn="l"/>
            <a:r>
              <a:rPr lang="tr-TR" sz="1600" b="1" dirty="0" smtClean="0"/>
              <a:t>PİYES: </a:t>
            </a:r>
            <a:r>
              <a:rPr lang="tr-TR" sz="1600" dirty="0" smtClean="0"/>
              <a:t>Piyesler,</a:t>
            </a:r>
            <a:r>
              <a:rPr lang="tr-TR" sz="1600" dirty="0"/>
              <a:t> </a:t>
            </a:r>
            <a:r>
              <a:rPr lang="tr-TR" sz="1600" dirty="0" smtClean="0"/>
              <a:t>Armağan</a:t>
            </a:r>
            <a:endParaRPr lang="tr-TR" sz="1600" dirty="0"/>
          </a:p>
          <a:p>
            <a:pPr algn="l"/>
            <a:r>
              <a:rPr lang="tr-TR" sz="1600" dirty="0" smtClean="0"/>
              <a:t>HİKAYE: Meydan </a:t>
            </a:r>
            <a:r>
              <a:rPr lang="tr-TR" sz="1600" dirty="0"/>
              <a:t>Ortaya </a:t>
            </a:r>
            <a:r>
              <a:rPr lang="tr-TR" sz="1600" dirty="0" smtClean="0"/>
              <a:t>Çıktığında,</a:t>
            </a:r>
            <a:r>
              <a:rPr lang="tr-TR" sz="1600" dirty="0"/>
              <a:t> </a:t>
            </a:r>
            <a:r>
              <a:rPr lang="tr-TR" sz="1600" dirty="0" smtClean="0"/>
              <a:t>Portreler</a:t>
            </a:r>
            <a:endParaRPr lang="tr-TR" sz="1600" dirty="0"/>
          </a:p>
          <a:p>
            <a:pPr algn="l"/>
            <a:r>
              <a:rPr lang="tr-TR" sz="1600" b="1" dirty="0" smtClean="0"/>
              <a:t>GÜNLÜK YAZILAR: </a:t>
            </a:r>
            <a:r>
              <a:rPr lang="tr-TR" sz="1600" dirty="0" err="1" smtClean="0"/>
              <a:t>Farklar,Sütun,Sûr</a:t>
            </a:r>
            <a:r>
              <a:rPr lang="tr-TR" sz="1600" dirty="0" smtClean="0"/>
              <a:t>,</a:t>
            </a:r>
            <a:r>
              <a:rPr lang="tr-TR" sz="1600" dirty="0"/>
              <a:t> </a:t>
            </a:r>
            <a:r>
              <a:rPr lang="tr-TR" sz="1600" dirty="0" smtClean="0"/>
              <a:t>Gün </a:t>
            </a:r>
            <a:r>
              <a:rPr lang="tr-TR" sz="1600" dirty="0" err="1" smtClean="0"/>
              <a:t>Saati,Gür</a:t>
            </a:r>
            <a:endParaRPr lang="tr-TR" sz="1600" dirty="0"/>
          </a:p>
          <a:p>
            <a:pPr algn="l"/>
            <a:r>
              <a:rPr lang="tr-TR" sz="1600" b="1" dirty="0" smtClean="0"/>
              <a:t>RÖPORTAJ: </a:t>
            </a:r>
            <a:r>
              <a:rPr lang="tr-TR" sz="1600" dirty="0" smtClean="0"/>
              <a:t>Tarihin Yol Ağzında</a:t>
            </a:r>
            <a:endParaRPr lang="tr-TR" sz="1600"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50954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323528" y="2020824"/>
            <a:ext cx="4536503" cy="4005072"/>
          </a:xfrm>
        </p:spPr>
        <p:txBody>
          <a:bodyPr>
            <a:noAutofit/>
          </a:bodyPr>
          <a:lstStyle/>
          <a:p>
            <a:pPr algn="l"/>
            <a:r>
              <a:rPr lang="tr-TR" dirty="0" smtClean="0"/>
              <a:t>  Toplumsal içeriği yoğun, dilde ve biçimde dikkatli, titiz şiirleriyle tanınmıştır. Sonraları İkinci Yeni şairlerinin yanında, imgeye ağırlık veren şiirler yazmıştır.</a:t>
            </a:r>
          </a:p>
          <a:p>
            <a:pPr algn="l"/>
            <a:endParaRPr lang="tr-TR" dirty="0" smtClean="0"/>
          </a:p>
          <a:p>
            <a:pPr algn="l"/>
            <a:r>
              <a:rPr lang="tr-TR" b="1" dirty="0" smtClean="0"/>
              <a:t>ŞİİR: </a:t>
            </a:r>
            <a:r>
              <a:rPr lang="tr-TR" dirty="0" smtClean="0"/>
              <a:t>Günden Güne, İstanbul Bulutu, Kedi Aklı, Seslerin </a:t>
            </a:r>
            <a:r>
              <a:rPr lang="tr-TR" dirty="0"/>
              <a:t>Ayak </a:t>
            </a:r>
            <a:r>
              <a:rPr lang="tr-TR" dirty="0" smtClean="0"/>
              <a:t>Sesleri, Alıcı </a:t>
            </a:r>
            <a:r>
              <a:rPr lang="tr-TR" dirty="0"/>
              <a:t>Kuşu </a:t>
            </a:r>
            <a:r>
              <a:rPr lang="tr-TR" dirty="0" smtClean="0"/>
              <a:t>Kardeşliğin, Ölüm </a:t>
            </a:r>
            <a:r>
              <a:rPr lang="tr-TR" dirty="0"/>
              <a:t>Yok </a:t>
            </a:r>
            <a:r>
              <a:rPr lang="tr-TR" dirty="0" smtClean="0"/>
              <a:t>ki, Ay </a:t>
            </a:r>
            <a:r>
              <a:rPr lang="tr-TR" dirty="0"/>
              <a:t>Ayakta </a:t>
            </a:r>
            <a:r>
              <a:rPr lang="tr-TR" dirty="0" smtClean="0"/>
              <a:t>Değildi, Acı Ertelenirken, Yoksulduk </a:t>
            </a:r>
            <a:r>
              <a:rPr lang="tr-TR" dirty="0"/>
              <a:t>Dünyayı </a:t>
            </a:r>
            <a:r>
              <a:rPr lang="tr-TR" dirty="0" smtClean="0"/>
              <a:t>Sevdik, Alıcı </a:t>
            </a:r>
            <a:r>
              <a:rPr lang="tr-TR" dirty="0"/>
              <a:t>Kuşu </a:t>
            </a:r>
            <a:r>
              <a:rPr lang="tr-TR" dirty="0" smtClean="0"/>
              <a:t>Kardeşliğin, Ay </a:t>
            </a:r>
            <a:r>
              <a:rPr lang="tr-TR" dirty="0"/>
              <a:t>Kar Toplamaz </a:t>
            </a:r>
            <a:r>
              <a:rPr lang="tr-TR" dirty="0" smtClean="0"/>
              <a:t>ki, Eski </a:t>
            </a:r>
            <a:r>
              <a:rPr lang="tr-TR" dirty="0"/>
              <a:t>Yağmurları Dinliyordum </a:t>
            </a:r>
          </a:p>
          <a:p>
            <a:pPr algn="l"/>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ARİF DAMAR</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05993" y="2020888"/>
            <a:ext cx="398648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1768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effectLst>
              </a:rPr>
              <a:t>İKİNCİ YENİ SONRASI TOPLUMCU ŞİİR</a:t>
            </a:r>
          </a:p>
        </p:txBody>
      </p:sp>
    </p:spTree>
    <p:extLst>
      <p:ext uri="{BB962C8B-B14F-4D97-AF65-F5344CB8AC3E}">
        <p14:creationId xmlns:p14="http://schemas.microsoft.com/office/powerpoint/2010/main" val="26776050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Toplumcu şairlerin en önemli özelliği, şiiri, siyasete ve topluma hizmet aracı olarak görmek, siyasetin ve toplumun sözcüsü olarak görmektir.</a:t>
            </a:r>
          </a:p>
          <a:p>
            <a:pPr algn="l"/>
            <a:r>
              <a:rPr lang="tr-TR" dirty="0"/>
              <a:t> </a:t>
            </a:r>
            <a:r>
              <a:rPr lang="tr-TR" dirty="0" smtClean="0"/>
              <a:t> Toplumcu şiir, toplumsal ve evrensel sorunları dile getirir, bu sorunlar karşısında durur ve onlarla mücadele içine girer.</a:t>
            </a:r>
          </a:p>
          <a:p>
            <a:pPr algn="l"/>
            <a:r>
              <a:rPr lang="tr-TR" dirty="0"/>
              <a:t> </a:t>
            </a:r>
            <a:r>
              <a:rPr lang="tr-TR" dirty="0" smtClean="0"/>
              <a:t> Marksist düşünceden yararlanan ve kurulu düzenle çatışarak kendisini geliştirmeye, büyütmeye çalışan bu dönem şiiri, şiirin genel ilkelerini göz önünde tutmadığı için ihtilalle birlikte çok çabuk tükenir. Marksist görüş, daha çok ideolojik içeriği öne çıkardığından şiirin biçimine ait ana sorunları üzerinde durulmaz.</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7912590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marL="342900" indent="-342900" algn="l">
              <a:buClr>
                <a:schemeClr val="tx1"/>
              </a:buClr>
              <a:buFont typeface="Wingdings" pitchFamily="2" charset="2"/>
              <a:buChar char="Ø"/>
            </a:pPr>
            <a:r>
              <a:rPr lang="tr-TR" dirty="0" smtClean="0"/>
              <a:t>Sanata, estetik kaygılardan çok, ideolojik ve düşünsel işlev doğrultusunda yaklaşılmıştır.</a:t>
            </a:r>
          </a:p>
          <a:p>
            <a:pPr marL="342900" indent="-342900" algn="l">
              <a:buClr>
                <a:schemeClr val="tx1"/>
              </a:buClr>
              <a:buFont typeface="Wingdings" pitchFamily="2" charset="2"/>
              <a:buChar char="Ø"/>
            </a:pPr>
            <a:r>
              <a:rPr lang="tr-TR" dirty="0" smtClean="0"/>
              <a:t>Yerleşik düzen eleştirilmiş; sınıf anlayışı, halk ve işçi sınıfı, kadın, kadın hakları, kentleşme, kentleşme sorunları temaları işlenmiştir.</a:t>
            </a:r>
          </a:p>
          <a:p>
            <a:pPr marL="342900" indent="-342900" algn="l">
              <a:buClr>
                <a:schemeClr val="tx1"/>
              </a:buClr>
              <a:buFont typeface="Wingdings" pitchFamily="2" charset="2"/>
              <a:buChar char="Ø"/>
            </a:pPr>
            <a:r>
              <a:rPr lang="tr-TR" dirty="0" smtClean="0"/>
              <a:t>Şiir dili ve söyleyişinde aşırılıklardan kaçınılarak uzak çağrışımlara yer verilmemiş; açık bir anlatıma başvurulmuştur.</a:t>
            </a:r>
          </a:p>
          <a:p>
            <a:pPr marL="342900" indent="-342900" algn="l">
              <a:buClr>
                <a:schemeClr val="tx1"/>
              </a:buClr>
              <a:buFont typeface="Wingdings" pitchFamily="2" charset="2"/>
              <a:buChar char="Ø"/>
            </a:pPr>
            <a:r>
              <a:rPr lang="tr-TR" dirty="0" smtClean="0"/>
              <a:t>«Ümit, geleceğe inanç, direnme vb.» temalar işlenir.</a:t>
            </a:r>
          </a:p>
          <a:p>
            <a:pPr marL="342900" indent="-342900" algn="l">
              <a:buClr>
                <a:schemeClr val="tx1"/>
              </a:buClr>
              <a:buFont typeface="Wingdings" pitchFamily="2" charset="2"/>
              <a:buChar char="Ø"/>
            </a:pPr>
            <a:r>
              <a:rPr lang="tr-TR" dirty="0" smtClean="0"/>
              <a:t>Geleneksel söyleyişten yararlanılmaya başlanmıştır.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14399058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186807" cy="4005072"/>
          </a:xfrm>
        </p:spPr>
        <p:txBody>
          <a:bodyPr/>
          <a:lstStyle/>
          <a:p>
            <a:pPr algn="l"/>
            <a:r>
              <a:rPr lang="tr-TR" dirty="0" smtClean="0"/>
              <a:t>  İsmet Özel, 1974’te fikrî ve ruhi bir değişim yaşayarak yazı hayatına İslami düşünce çerçevesinde devam etti.</a:t>
            </a:r>
          </a:p>
          <a:p>
            <a:pPr algn="l"/>
            <a:r>
              <a:rPr lang="tr-TR" dirty="0"/>
              <a:t> </a:t>
            </a:r>
            <a:r>
              <a:rPr lang="tr-TR" dirty="0" smtClean="0"/>
              <a:t> Yalnız İslami düşünceye bağlı şiirleri bazı kavramların yer değiştirmesinden öteye geçmez. Belki toplumcu-sosyalist imaj ve simgelerin yerini, İslami simgeler alır.</a:t>
            </a:r>
          </a:p>
          <a:p>
            <a:pPr algn="l"/>
            <a:r>
              <a:rPr lang="tr-TR" b="1" dirty="0" smtClean="0"/>
              <a:t>«Netice-i </a:t>
            </a:r>
            <a:r>
              <a:rPr lang="tr-TR" b="1" dirty="0"/>
              <a:t>kelâm, ben ömrümüm hiçbir döneminde </a:t>
            </a:r>
            <a:r>
              <a:rPr lang="tr-TR" b="1" dirty="0" smtClean="0"/>
              <a:t>solcu </a:t>
            </a:r>
            <a:r>
              <a:rPr lang="tr-TR" b="1" dirty="0"/>
              <a:t>olmadım</a:t>
            </a:r>
            <a:r>
              <a:rPr lang="tr-TR" b="1" dirty="0" smtClean="0"/>
              <a:t>.»</a:t>
            </a:r>
            <a:endParaRPr lang="tr-TR" b="1"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İSMET ÖZEL</a:t>
            </a:r>
            <a:endParaRPr lang="tr-TR" dirty="0">
              <a:effectLst>
                <a:glow rad="63500">
                  <a:schemeClr val="accent3">
                    <a:satMod val="175000"/>
                    <a:alpha val="40000"/>
                  </a:schemeClr>
                </a:glow>
              </a:effectLst>
            </a:endParaRPr>
          </a:p>
        </p:txBody>
      </p:sp>
      <p:pic>
        <p:nvPicPr>
          <p:cNvPr id="11"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853836" y="2276872"/>
            <a:ext cx="3951658"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1180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3573016"/>
            <a:ext cx="4042792" cy="2455928"/>
          </a:xfrm>
        </p:spPr>
        <p:txBody>
          <a:bodyPr>
            <a:normAutofit lnSpcReduction="10000"/>
          </a:bodyPr>
          <a:lstStyle/>
          <a:p>
            <a:pPr algn="l"/>
            <a:r>
              <a:rPr lang="tr-TR" dirty="0" smtClean="0"/>
              <a:t>  </a:t>
            </a:r>
          </a:p>
          <a:p>
            <a:pPr algn="l"/>
            <a:r>
              <a:rPr lang="tr-TR" dirty="0" smtClean="0"/>
              <a:t>  Eserlerinde konu ve tema bakımından kısırlık vardır.</a:t>
            </a:r>
          </a:p>
          <a:p>
            <a:pPr algn="l"/>
            <a:r>
              <a:rPr lang="tr-TR" dirty="0" smtClean="0"/>
              <a:t>  Onun şiirleri, şiiriyet bakımından zayıf olmasına rağmen, kullandığı pürüzsüz dili, şiirinin sağlam yapısı, mizah yönü ve hayal gücü ile diğer hececilere göre daha öndedir.</a:t>
            </a:r>
          </a:p>
          <a:p>
            <a:pPr algn="l"/>
            <a:endParaRPr lang="tr-TR" dirty="0"/>
          </a:p>
        </p:txBody>
      </p:sp>
      <p:sp>
        <p:nvSpPr>
          <p:cNvPr id="3" name="İçerik Yer Tutucusu 2"/>
          <p:cNvSpPr>
            <a:spLocks noGrp="1"/>
          </p:cNvSpPr>
          <p:nvPr>
            <p:ph sz="quarter" idx="14"/>
          </p:nvPr>
        </p:nvSpPr>
        <p:spPr/>
        <p:txBody>
          <a:bodyPr>
            <a:normAutofit/>
          </a:bodyPr>
          <a:lstStyle/>
          <a:p>
            <a:r>
              <a:rPr lang="tr-TR" sz="1800" i="1" dirty="0" smtClean="0"/>
              <a:t>‘ Ey </a:t>
            </a:r>
            <a:r>
              <a:rPr lang="tr-TR" sz="1800" i="1" dirty="0"/>
              <a:t>şair uğraşma kendi derdinle</a:t>
            </a:r>
          </a:p>
          <a:p>
            <a:r>
              <a:rPr lang="tr-TR" sz="1800" i="1" dirty="0"/>
              <a:t>Milletin ağlayan kalbini dinle </a:t>
            </a:r>
          </a:p>
          <a:p>
            <a:r>
              <a:rPr lang="tr-TR" sz="1800" i="1" dirty="0"/>
              <a:t>Bak hudutlar tıpkı kızıl bir kaya</a:t>
            </a:r>
          </a:p>
          <a:p>
            <a:r>
              <a:rPr lang="tr-TR" sz="1800" i="1" dirty="0"/>
              <a:t>Ölüm kanat germiş bu şen </a:t>
            </a:r>
            <a:r>
              <a:rPr lang="tr-TR" sz="1800" i="1" dirty="0" smtClean="0"/>
              <a:t>diyara</a:t>
            </a:r>
          </a:p>
          <a:p>
            <a:r>
              <a:rPr lang="tr-TR" sz="1800" i="1" dirty="0" smtClean="0"/>
              <a:t>Atılmış meydanlara yüz binlerce genç</a:t>
            </a:r>
          </a:p>
          <a:p>
            <a:r>
              <a:rPr lang="tr-TR" sz="1800" i="1" dirty="0" smtClean="0"/>
              <a:t>Kalbinden şehitlik için bir özenç</a:t>
            </a:r>
          </a:p>
          <a:p>
            <a:r>
              <a:rPr lang="tr-TR" sz="1800" i="1" dirty="0" smtClean="0"/>
              <a:t>Bir yanda yuvaları yıkılmış, yanmış</a:t>
            </a:r>
          </a:p>
          <a:p>
            <a:r>
              <a:rPr lang="tr-TR" sz="1800" i="1" dirty="0" smtClean="0"/>
              <a:t>Günahsız kanlarla toprak boyanmış ’</a:t>
            </a:r>
          </a:p>
          <a:p>
            <a:endParaRPr lang="tr-TR" sz="1800" i="1" dirty="0"/>
          </a:p>
          <a:p>
            <a:endParaRPr lang="tr-TR" sz="1800" i="1" dirty="0"/>
          </a:p>
        </p:txBody>
      </p:sp>
      <p:sp>
        <p:nvSpPr>
          <p:cNvPr id="7" name="Başlık 6"/>
          <p:cNvSpPr>
            <a:spLocks noGrp="1"/>
          </p:cNvSpPr>
          <p:nvPr>
            <p:ph type="title"/>
          </p:nvPr>
        </p:nvSpPr>
        <p:spPr/>
        <p:txBody>
          <a:bodyPr/>
          <a:lstStyle/>
          <a:p>
            <a:endParaRPr lang="tr-TR"/>
          </a:p>
        </p:txBody>
      </p:sp>
      <p:sp>
        <p:nvSpPr>
          <p:cNvPr id="12" name="İçerik Yer Tutucusu 1"/>
          <p:cNvSpPr txBox="1">
            <a:spLocks/>
          </p:cNvSpPr>
          <p:nvPr/>
        </p:nvSpPr>
        <p:spPr>
          <a:xfrm>
            <a:off x="485875" y="1772816"/>
            <a:ext cx="4042792" cy="2016224"/>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algn="l"/>
            <a:r>
              <a:rPr lang="tr-TR" dirty="0"/>
              <a:t> Vatan, millet ve kahramanlık konularını işleyen şiirler yazdı. Tarihin şanlı, şerefli günlerine duyulan özlemi dile getirdi. Bu konuda şairlere şöyle seslendi:</a:t>
            </a:r>
          </a:p>
          <a:p>
            <a:pPr algn="l"/>
            <a:endParaRPr lang="tr-TR" dirty="0"/>
          </a:p>
        </p:txBody>
      </p:sp>
    </p:spTree>
    <p:extLst>
      <p:ext uri="{BB962C8B-B14F-4D97-AF65-F5344CB8AC3E}">
        <p14:creationId xmlns:p14="http://schemas.microsoft.com/office/powerpoint/2010/main" val="2653724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P spid="1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402831" cy="4504520"/>
          </a:xfrm>
        </p:spPr>
        <p:txBody>
          <a:bodyPr>
            <a:noAutofit/>
          </a:bodyPr>
          <a:lstStyle/>
          <a:p>
            <a:pPr algn="l"/>
            <a:r>
              <a:rPr lang="tr-TR" sz="1800" b="1" dirty="0" smtClean="0"/>
              <a:t>ŞİİR: </a:t>
            </a:r>
            <a:r>
              <a:rPr lang="tr-TR" sz="1800" dirty="0" smtClean="0"/>
              <a:t>Geceleyin </a:t>
            </a:r>
            <a:r>
              <a:rPr lang="tr-TR" sz="1800" dirty="0"/>
              <a:t>Bir </a:t>
            </a:r>
            <a:r>
              <a:rPr lang="tr-TR" sz="1800" dirty="0" smtClean="0"/>
              <a:t>Koşu, Evet İsyan, Cinayetler Kitabı, Celladıma Gülümserken, Erbain, Bir </a:t>
            </a:r>
            <a:r>
              <a:rPr lang="tr-TR" sz="1800" dirty="0"/>
              <a:t>Yusuf </a:t>
            </a:r>
            <a:r>
              <a:rPr lang="tr-TR" sz="1800" dirty="0" smtClean="0"/>
              <a:t>Masalı, Of </a:t>
            </a:r>
            <a:r>
              <a:rPr lang="tr-TR" sz="1800" dirty="0"/>
              <a:t>Not </a:t>
            </a:r>
            <a:r>
              <a:rPr lang="tr-TR" sz="1800" dirty="0" err="1"/>
              <a:t>Being</a:t>
            </a:r>
            <a:r>
              <a:rPr lang="tr-TR" sz="1800" dirty="0"/>
              <a:t> A </a:t>
            </a:r>
            <a:r>
              <a:rPr lang="tr-TR" sz="1800" dirty="0" err="1"/>
              <a:t>Jew</a:t>
            </a:r>
            <a:r>
              <a:rPr lang="tr-TR" sz="1800" dirty="0"/>
              <a:t> </a:t>
            </a:r>
            <a:endParaRPr lang="tr-TR" sz="1800" dirty="0" smtClean="0"/>
          </a:p>
          <a:p>
            <a:pPr algn="l"/>
            <a:r>
              <a:rPr lang="tr-TR" sz="1800" b="1" dirty="0" smtClean="0"/>
              <a:t>DENEME-SÖYLEŞİ-MEKTUP: </a:t>
            </a:r>
            <a:r>
              <a:rPr lang="tr-TR" sz="1800" dirty="0" smtClean="0"/>
              <a:t>Üç Mesele, Şiir </a:t>
            </a:r>
            <a:r>
              <a:rPr lang="tr-TR" sz="1800" dirty="0"/>
              <a:t>Okuma </a:t>
            </a:r>
            <a:r>
              <a:rPr lang="tr-TR" sz="1800" dirty="0" smtClean="0"/>
              <a:t>Kılavuzu, Zor </a:t>
            </a:r>
            <a:r>
              <a:rPr lang="tr-TR" sz="1800" dirty="0"/>
              <a:t>Zamanda </a:t>
            </a:r>
            <a:r>
              <a:rPr lang="tr-TR" sz="1800" dirty="0" smtClean="0"/>
              <a:t>Konuşmak, Taşları </a:t>
            </a:r>
            <a:r>
              <a:rPr lang="tr-TR" sz="1800" dirty="0"/>
              <a:t>Yemek </a:t>
            </a:r>
            <a:r>
              <a:rPr lang="tr-TR" sz="1800" dirty="0" smtClean="0"/>
              <a:t>Yasak, Bakanlar </a:t>
            </a:r>
            <a:r>
              <a:rPr lang="tr-TR" sz="1800" dirty="0"/>
              <a:t>ve </a:t>
            </a:r>
            <a:r>
              <a:rPr lang="tr-TR" sz="1800" dirty="0" smtClean="0"/>
              <a:t>Görenler, Faydasız Yazılar, İrtica </a:t>
            </a:r>
            <a:r>
              <a:rPr lang="tr-TR" sz="1800" dirty="0"/>
              <a:t>Elden </a:t>
            </a:r>
            <a:r>
              <a:rPr lang="tr-TR" sz="1800" dirty="0" smtClean="0"/>
              <a:t>Gidiyor, Surat </a:t>
            </a:r>
            <a:r>
              <a:rPr lang="tr-TR" sz="1800" dirty="0"/>
              <a:t>Asmak </a:t>
            </a:r>
            <a:r>
              <a:rPr lang="tr-TR" sz="1800" dirty="0" smtClean="0"/>
              <a:t>Hakkımız, Tehdit </a:t>
            </a:r>
            <a:r>
              <a:rPr lang="tr-TR" sz="1800" dirty="0"/>
              <a:t>Değil </a:t>
            </a:r>
            <a:r>
              <a:rPr lang="tr-TR" sz="1800" dirty="0" smtClean="0"/>
              <a:t>Teklif, </a:t>
            </a:r>
            <a:r>
              <a:rPr lang="tr-TR" sz="1800" dirty="0" err="1" smtClean="0"/>
              <a:t>Waldo</a:t>
            </a:r>
            <a:r>
              <a:rPr lang="tr-TR" sz="1800" dirty="0" smtClean="0"/>
              <a:t> </a:t>
            </a:r>
            <a:r>
              <a:rPr lang="tr-TR" sz="1800" dirty="0"/>
              <a:t>Sen Neden Burada Değilsin</a:t>
            </a:r>
            <a:r>
              <a:rPr lang="tr-TR" sz="1800" dirty="0" smtClean="0"/>
              <a:t>?, Sorulunca Söylenen, Cuma Mektupları, Tahrir Vazifeleri, Neyi </a:t>
            </a:r>
            <a:r>
              <a:rPr lang="tr-TR" sz="1800" dirty="0"/>
              <a:t>Kaybettiğini </a:t>
            </a:r>
            <a:r>
              <a:rPr lang="tr-TR" sz="1800" dirty="0" smtClean="0"/>
              <a:t>Hatırla, </a:t>
            </a:r>
            <a:r>
              <a:rPr lang="tr-TR" sz="1800" dirty="0" err="1" smtClean="0"/>
              <a:t>Ve'l-Asr</a:t>
            </a:r>
            <a:r>
              <a:rPr lang="tr-TR" sz="1800" dirty="0" smtClean="0"/>
              <a:t>, Bilinç </a:t>
            </a:r>
            <a:r>
              <a:rPr lang="tr-TR" sz="1800" dirty="0"/>
              <a:t>Bile </a:t>
            </a:r>
            <a:r>
              <a:rPr lang="tr-TR" sz="1800" dirty="0" smtClean="0"/>
              <a:t>İlginç, Genç </a:t>
            </a:r>
            <a:r>
              <a:rPr lang="tr-TR" sz="1800" dirty="0"/>
              <a:t>Bir Şairden Genç Bir Şaire </a:t>
            </a:r>
            <a:r>
              <a:rPr lang="tr-TR" sz="1800" dirty="0" smtClean="0"/>
              <a:t>Mektuplar, Tavşanın Randevusu, Kırk Hadis, Henry </a:t>
            </a:r>
            <a:r>
              <a:rPr lang="tr-TR" sz="1800" dirty="0"/>
              <a:t>Sen Neden Buradasın</a:t>
            </a:r>
            <a:r>
              <a:rPr lang="tr-TR" sz="1800" dirty="0" smtClean="0"/>
              <a:t>?, Kalın Türk, Çenebazlık, </a:t>
            </a:r>
            <a:endParaRPr lang="tr-TR" sz="1800" dirty="0"/>
          </a:p>
        </p:txBody>
      </p:sp>
      <p:sp>
        <p:nvSpPr>
          <p:cNvPr id="3" name="İçerik Yer Tutucusu 2"/>
          <p:cNvSpPr>
            <a:spLocks noGrp="1"/>
          </p:cNvSpPr>
          <p:nvPr>
            <p:ph sz="quarter" idx="14"/>
          </p:nvPr>
        </p:nvSpPr>
        <p:spPr>
          <a:xfrm>
            <a:off x="5004048" y="2020824"/>
            <a:ext cx="3682752" cy="4005072"/>
          </a:xfrm>
        </p:spPr>
        <p:txBody>
          <a:bodyPr>
            <a:noAutofit/>
          </a:bodyPr>
          <a:lstStyle/>
          <a:p>
            <a:pPr fontAlgn="t"/>
            <a:endParaRPr lang="tr-TR" sz="1600" i="1" dirty="0"/>
          </a:p>
          <a:p>
            <a:pPr fontAlgn="t"/>
            <a:r>
              <a:rPr lang="tr-TR" sz="1600" b="1" i="1" dirty="0"/>
              <a:t>Bir Yusuf Masalı</a:t>
            </a:r>
          </a:p>
          <a:p>
            <a:pPr fontAlgn="t"/>
            <a:r>
              <a:rPr lang="tr-TR" sz="1600" i="1" dirty="0"/>
              <a:t>başkalarının aşkıyla başlıyor hayatımız </a:t>
            </a:r>
            <a:br>
              <a:rPr lang="tr-TR" sz="1600" i="1" dirty="0"/>
            </a:br>
            <a:r>
              <a:rPr lang="tr-TR" sz="1600" i="1" dirty="0"/>
              <a:t>bakıp başkasının başkayla kurduğu bağlantıya </a:t>
            </a:r>
            <a:br>
              <a:rPr lang="tr-TR" sz="1600" i="1" dirty="0"/>
            </a:br>
            <a:r>
              <a:rPr lang="tr-TR" sz="1600" i="1" dirty="0"/>
              <a:t>aşka dair diyoruz ilk anı bu olmalı </a:t>
            </a:r>
            <a:br>
              <a:rPr lang="tr-TR" sz="1600" i="1" dirty="0"/>
            </a:br>
            <a:r>
              <a:rPr lang="tr-TR" sz="1600" i="1" dirty="0"/>
              <a:t>ilk önce damarlarımızda duyuyor çağıltısını </a:t>
            </a:r>
            <a:br>
              <a:rPr lang="tr-TR" sz="1600" i="1" dirty="0"/>
            </a:br>
            <a:r>
              <a:rPr lang="tr-TR" sz="1600" i="1" dirty="0"/>
              <a:t>uzak iklimlerin </a:t>
            </a:r>
            <a:br>
              <a:rPr lang="tr-TR" sz="1600" i="1" dirty="0"/>
            </a:br>
            <a:r>
              <a:rPr lang="tr-TR" sz="1600" i="1" dirty="0"/>
              <a:t>kokusu gitmediğimiz şehirlerin önceden </a:t>
            </a:r>
            <a:br>
              <a:rPr lang="tr-TR" sz="1600" i="1" dirty="0"/>
            </a:br>
            <a:r>
              <a:rPr lang="tr-TR" sz="1600" i="1" dirty="0"/>
              <a:t>bir baş dönmesiyle kabarıyor hafızamızda </a:t>
            </a:r>
            <a:br>
              <a:rPr lang="tr-TR" sz="1600" i="1" dirty="0"/>
            </a:br>
            <a:r>
              <a:rPr lang="tr-TR" sz="1600" i="1" dirty="0"/>
              <a:t>sonra ayrılıklar düşüne dalıyoruz </a:t>
            </a:r>
            <a:br>
              <a:rPr lang="tr-TR" sz="1600" i="1" dirty="0"/>
            </a:br>
            <a:r>
              <a:rPr lang="tr-TR" sz="1600" i="1" dirty="0"/>
              <a:t>bize ait olan ne kadar uzakta!</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5749865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546847" cy="4005072"/>
          </a:xfrm>
        </p:spPr>
        <p:txBody>
          <a:bodyPr/>
          <a:lstStyle/>
          <a:p>
            <a:pPr algn="l"/>
            <a:r>
              <a:rPr lang="tr-TR" dirty="0" smtClean="0"/>
              <a:t>  Gençlik dönemi şiirlerini Orhan Veli, Attila İlhan ve İkinci Yeni şiirinin etkisinde yazdı.</a:t>
            </a:r>
          </a:p>
          <a:p>
            <a:pPr algn="l"/>
            <a:r>
              <a:rPr lang="tr-TR" dirty="0"/>
              <a:t> </a:t>
            </a:r>
            <a:r>
              <a:rPr lang="tr-TR" dirty="0" smtClean="0"/>
              <a:t> Toplumcu gerçekçi şiir ilkelerine yöneldi, şiirini yeni biçim ve tema arayışlarıyla besledi.</a:t>
            </a:r>
          </a:p>
          <a:p>
            <a:pPr algn="l"/>
            <a:r>
              <a:rPr lang="tr-TR" dirty="0"/>
              <a:t> </a:t>
            </a:r>
            <a:r>
              <a:rPr lang="tr-TR" dirty="0" smtClean="0"/>
              <a:t> II. Yeni şairlerini sınıf kavgalı şiir yazmadıkları için eleştirdi.</a:t>
            </a:r>
          </a:p>
          <a:p>
            <a:pPr algn="l"/>
            <a:r>
              <a:rPr lang="tr-TR" dirty="0"/>
              <a:t> </a:t>
            </a:r>
            <a:r>
              <a:rPr lang="tr-TR" dirty="0" smtClean="0"/>
              <a:t> Şiirlerini günlük konuşma diliyle, yalın bir anlatımla yazmıştır.</a:t>
            </a:r>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ataol</a:t>
            </a:r>
            <a:r>
              <a:rPr lang="tr-TR" dirty="0">
                <a:effectLst>
                  <a:glow rad="63500">
                    <a:schemeClr val="accent3">
                      <a:satMod val="175000"/>
                      <a:alpha val="40000"/>
                    </a:schemeClr>
                  </a:glow>
                </a:effectLst>
              </a:rPr>
              <a:t> </a:t>
            </a:r>
            <a:r>
              <a:rPr lang="tr-TR" dirty="0" err="1">
                <a:effectLst>
                  <a:glow rad="63500">
                    <a:schemeClr val="accent3">
                      <a:satMod val="175000"/>
                      <a:alpha val="40000"/>
                    </a:schemeClr>
                  </a:glow>
                </a:effectLst>
              </a:rPr>
              <a:t>behramoğlu</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173464" y="2020888"/>
            <a:ext cx="3003946"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027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noAutofit/>
          </a:bodyPr>
          <a:lstStyle/>
          <a:p>
            <a:pPr algn="l"/>
            <a:r>
              <a:rPr lang="tr-TR" sz="1600" b="1" dirty="0" smtClean="0"/>
              <a:t>ŞİİR: </a:t>
            </a:r>
            <a:r>
              <a:rPr lang="tr-TR" sz="1600" dirty="0" smtClean="0"/>
              <a:t>Bir </a:t>
            </a:r>
            <a:r>
              <a:rPr lang="tr-TR" sz="1600" dirty="0"/>
              <a:t>Ermeni </a:t>
            </a:r>
            <a:r>
              <a:rPr lang="tr-TR" sz="1600" dirty="0" smtClean="0"/>
              <a:t>General, Bir </a:t>
            </a:r>
            <a:r>
              <a:rPr lang="tr-TR" sz="1600" dirty="0"/>
              <a:t>Gün </a:t>
            </a:r>
            <a:r>
              <a:rPr lang="tr-TR" sz="1600" dirty="0" smtClean="0"/>
              <a:t>Mutlaka, Yolculuk </a:t>
            </a:r>
            <a:r>
              <a:rPr lang="tr-TR" sz="1600" dirty="0"/>
              <a:t>Özlem Cesaret ve Kavga </a:t>
            </a:r>
            <a:r>
              <a:rPr lang="tr-TR" sz="1600" dirty="0" smtClean="0"/>
              <a:t>Şiirleri, Ne </a:t>
            </a:r>
            <a:r>
              <a:rPr lang="tr-TR" sz="1600" dirty="0"/>
              <a:t>Yağmur... Ne Şiirler</a:t>
            </a:r>
            <a:r>
              <a:rPr lang="tr-TR" sz="1600" dirty="0" smtClean="0"/>
              <a:t>..., Kuşatmada, Mustafa </a:t>
            </a:r>
            <a:r>
              <a:rPr lang="tr-TR" sz="1600" dirty="0"/>
              <a:t>Suphi </a:t>
            </a:r>
            <a:r>
              <a:rPr lang="tr-TR" sz="1600" dirty="0" smtClean="0"/>
              <a:t>Destanı, Dörtlükler, İyi </a:t>
            </a:r>
            <a:r>
              <a:rPr lang="tr-TR" sz="1600" dirty="0"/>
              <a:t>Bir Yurttaş </a:t>
            </a:r>
            <a:r>
              <a:rPr lang="tr-TR" sz="1600" dirty="0" smtClean="0"/>
              <a:t>Aranıyor, Türkiye </a:t>
            </a:r>
            <a:r>
              <a:rPr lang="tr-TR" sz="1600" dirty="0"/>
              <a:t>Üzgün Yurdum, Güzel </a:t>
            </a:r>
            <a:r>
              <a:rPr lang="tr-TR" sz="1600" dirty="0" smtClean="0"/>
              <a:t>Yurdum, Kızıma Mektuplar, Eski Nisan, Bebeklerin </a:t>
            </a:r>
            <a:r>
              <a:rPr lang="tr-TR" sz="1600" dirty="0"/>
              <a:t>Ulusu </a:t>
            </a:r>
            <a:r>
              <a:rPr lang="tr-TR" sz="1600" dirty="0" smtClean="0"/>
              <a:t>Yok, Sevgilimsin, Aşk </a:t>
            </a:r>
            <a:r>
              <a:rPr lang="tr-TR" sz="1600" dirty="0"/>
              <a:t>İki </a:t>
            </a:r>
            <a:r>
              <a:rPr lang="tr-TR" sz="1600" dirty="0" smtClean="0"/>
              <a:t>Kişiliktir, Yeni </a:t>
            </a:r>
            <a:r>
              <a:rPr lang="tr-TR" sz="1600" dirty="0"/>
              <a:t>Aşka </a:t>
            </a:r>
            <a:r>
              <a:rPr lang="tr-TR" sz="1600" dirty="0" smtClean="0"/>
              <a:t>Gazel, İki Ağıt, Beyaz </a:t>
            </a:r>
            <a:r>
              <a:rPr lang="tr-TR" sz="1600" dirty="0"/>
              <a:t>İpek Gibi Yağdı </a:t>
            </a:r>
            <a:r>
              <a:rPr lang="tr-TR" sz="1600" dirty="0" smtClean="0"/>
              <a:t>Kar, Okyanusla </a:t>
            </a:r>
            <a:r>
              <a:rPr lang="tr-TR" sz="1600" dirty="0"/>
              <a:t>İlk </a:t>
            </a:r>
            <a:r>
              <a:rPr lang="tr-TR" sz="1600" dirty="0" smtClean="0"/>
              <a:t>Karşılaşma, Hayata </a:t>
            </a:r>
            <a:r>
              <a:rPr lang="tr-TR" sz="1600" dirty="0"/>
              <a:t>Uzun </a:t>
            </a:r>
            <a:r>
              <a:rPr lang="tr-TR" sz="1600" dirty="0" smtClean="0"/>
              <a:t>Veda</a:t>
            </a:r>
          </a:p>
          <a:p>
            <a:pPr algn="l"/>
            <a:r>
              <a:rPr lang="tr-TR" sz="1600" b="1" dirty="0" smtClean="0"/>
              <a:t>DENEME-İNCELEME:</a:t>
            </a:r>
            <a:r>
              <a:rPr lang="tr-TR" sz="1600" b="1" dirty="0"/>
              <a:t> </a:t>
            </a:r>
            <a:r>
              <a:rPr lang="tr-TR" sz="1600" dirty="0" smtClean="0"/>
              <a:t>Yaşayan </a:t>
            </a:r>
            <a:r>
              <a:rPr lang="tr-TR" sz="1600" dirty="0"/>
              <a:t>Bir </a:t>
            </a:r>
            <a:r>
              <a:rPr lang="tr-TR" sz="1600" dirty="0" smtClean="0"/>
              <a:t>Şiir, Şiirin Dili-Anadil, Utanıyorum, Mekanik Gözyaşları, Nazım’a </a:t>
            </a:r>
            <a:r>
              <a:rPr lang="tr-TR" sz="1600" dirty="0"/>
              <a:t>Bir Güz </a:t>
            </a:r>
            <a:r>
              <a:rPr lang="tr-TR" sz="1600" dirty="0" smtClean="0"/>
              <a:t>Çelengi, İki </a:t>
            </a:r>
            <a:r>
              <a:rPr lang="tr-TR" sz="1600" dirty="0"/>
              <a:t>Ateş </a:t>
            </a:r>
            <a:r>
              <a:rPr lang="tr-TR" sz="1600" dirty="0" smtClean="0"/>
              <a:t>Arasında, Kimliğim İnsan, Başka </a:t>
            </a:r>
            <a:r>
              <a:rPr lang="tr-TR" sz="1600" dirty="0"/>
              <a:t>Bir </a:t>
            </a:r>
            <a:r>
              <a:rPr lang="tr-TR" sz="1600" dirty="0" smtClean="0"/>
              <a:t>Açı, Gerçeklik </a:t>
            </a:r>
            <a:r>
              <a:rPr lang="tr-TR" sz="1600" dirty="0"/>
              <a:t>Duygusunun </a:t>
            </a:r>
            <a:r>
              <a:rPr lang="tr-TR" sz="1600" dirty="0" smtClean="0"/>
              <a:t>Kaybolması, Rus </a:t>
            </a:r>
            <a:r>
              <a:rPr lang="tr-TR" sz="1600" dirty="0"/>
              <a:t>Edebiyatı </a:t>
            </a:r>
            <a:r>
              <a:rPr lang="tr-TR" sz="1600" dirty="0" smtClean="0"/>
              <a:t>Yazıları, Rus </a:t>
            </a:r>
            <a:r>
              <a:rPr lang="tr-TR" sz="1600" dirty="0"/>
              <a:t>Edebiyatında Puşkin </a:t>
            </a:r>
            <a:r>
              <a:rPr lang="tr-TR" sz="1600" dirty="0" smtClean="0"/>
              <a:t>Gerçekçiliği, Kendin </a:t>
            </a:r>
            <a:r>
              <a:rPr lang="tr-TR" sz="1600" dirty="0"/>
              <a:t>Olmak ya da </a:t>
            </a:r>
            <a:r>
              <a:rPr lang="tr-TR" sz="1600" dirty="0" smtClean="0"/>
              <a:t>Olmamak, Yeni </a:t>
            </a:r>
            <a:r>
              <a:rPr lang="tr-TR" sz="1600" dirty="0"/>
              <a:t>Ortaçağın </a:t>
            </a:r>
            <a:r>
              <a:rPr lang="tr-TR" sz="1600" dirty="0" smtClean="0"/>
              <a:t>Saldırısı, Biriciktir Aşk, Rus </a:t>
            </a:r>
            <a:r>
              <a:rPr lang="tr-TR" sz="1600" dirty="0"/>
              <a:t>Edebiyatının </a:t>
            </a:r>
            <a:r>
              <a:rPr lang="tr-TR" sz="1600" dirty="0" smtClean="0"/>
              <a:t>Öğrettiği, Sivil Darbe, Benim </a:t>
            </a:r>
            <a:r>
              <a:rPr lang="tr-TR" sz="1600" dirty="0"/>
              <a:t>Prens </a:t>
            </a:r>
            <a:r>
              <a:rPr lang="tr-TR" sz="1600" dirty="0" smtClean="0"/>
              <a:t>Adalarım</a:t>
            </a:r>
          </a:p>
          <a:p>
            <a:pPr algn="l"/>
            <a:r>
              <a:rPr lang="tr-TR" sz="1600" b="1" dirty="0" smtClean="0"/>
              <a:t>ANI:</a:t>
            </a:r>
            <a:r>
              <a:rPr lang="tr-TR" sz="1600" b="1" dirty="0"/>
              <a:t> </a:t>
            </a:r>
            <a:r>
              <a:rPr lang="tr-TR" sz="1600" dirty="0" smtClean="0"/>
              <a:t>Aziz </a:t>
            </a:r>
            <a:r>
              <a:rPr lang="tr-TR" sz="1600" dirty="0" err="1"/>
              <a:t>Nesinli</a:t>
            </a:r>
            <a:r>
              <a:rPr lang="tr-TR" sz="1600" dirty="0"/>
              <a:t> Anılar </a:t>
            </a:r>
            <a:endParaRPr lang="tr-TR" sz="1600" dirty="0" smtClean="0"/>
          </a:p>
          <a:p>
            <a:pPr algn="l"/>
            <a:r>
              <a:rPr lang="tr-TR" sz="1600" b="1" dirty="0" smtClean="0"/>
              <a:t>GEZİ:</a:t>
            </a:r>
            <a:r>
              <a:rPr lang="tr-TR" sz="1600" b="1" dirty="0"/>
              <a:t> </a:t>
            </a:r>
            <a:r>
              <a:rPr lang="tr-TR" sz="1600" dirty="0" smtClean="0"/>
              <a:t>Başka </a:t>
            </a:r>
            <a:r>
              <a:rPr lang="tr-TR" sz="1600" dirty="0"/>
              <a:t>Gökler </a:t>
            </a:r>
            <a:r>
              <a:rPr lang="tr-TR" sz="1600" dirty="0" smtClean="0"/>
              <a:t>Altında, Yurdu </a:t>
            </a:r>
            <a:r>
              <a:rPr lang="tr-TR" sz="1600" dirty="0"/>
              <a:t>Teninde </a:t>
            </a:r>
            <a:r>
              <a:rPr lang="tr-TR" sz="1600" dirty="0" smtClean="0"/>
              <a:t>Duymak </a:t>
            </a:r>
          </a:p>
          <a:p>
            <a:pPr algn="l"/>
            <a:r>
              <a:rPr lang="tr-TR" sz="1600" b="1" dirty="0" smtClean="0"/>
              <a:t>OYUN: </a:t>
            </a:r>
            <a:r>
              <a:rPr lang="tr-TR" sz="1600" dirty="0" smtClean="0"/>
              <a:t>Lozan </a:t>
            </a:r>
          </a:p>
          <a:p>
            <a:pPr algn="l"/>
            <a:r>
              <a:rPr lang="tr-TR" sz="1600" b="1" dirty="0" smtClean="0"/>
              <a:t>MEKTUP:</a:t>
            </a:r>
            <a:r>
              <a:rPr lang="tr-TR" sz="1600" b="1" dirty="0"/>
              <a:t> </a:t>
            </a:r>
            <a:r>
              <a:rPr lang="tr-TR" sz="1600" dirty="0" smtClean="0"/>
              <a:t>Genç </a:t>
            </a:r>
            <a:r>
              <a:rPr lang="tr-TR" sz="1600" dirty="0"/>
              <a:t>Bir Şairden Genç Bir Şaire </a:t>
            </a:r>
            <a:r>
              <a:rPr lang="tr-TR" sz="1600" dirty="0" smtClean="0"/>
              <a:t>Mektuplar Şiirin </a:t>
            </a:r>
            <a:r>
              <a:rPr lang="tr-TR" sz="1600" dirty="0"/>
              <a:t>Kanadında </a:t>
            </a:r>
            <a:r>
              <a:rPr lang="tr-TR" sz="1600" dirty="0" smtClean="0"/>
              <a:t>Mektuplar </a:t>
            </a:r>
          </a:p>
          <a:p>
            <a:pPr algn="l"/>
            <a:r>
              <a:rPr lang="tr-TR" sz="1600" b="1" dirty="0" smtClean="0"/>
              <a:t>ÇOCUK: </a:t>
            </a:r>
            <a:r>
              <a:rPr lang="tr-TR" sz="1600" dirty="0" smtClean="0"/>
              <a:t>Yiğitler </a:t>
            </a:r>
            <a:r>
              <a:rPr lang="tr-TR" sz="1600" dirty="0" err="1" smtClean="0"/>
              <a:t>Yiğiti</a:t>
            </a:r>
            <a:r>
              <a:rPr lang="tr-TR" sz="1600" dirty="0" smtClean="0"/>
              <a:t> ve Uçan At Masalı(şiir-masal), Dünya </a:t>
            </a:r>
            <a:r>
              <a:rPr lang="tr-TR" sz="1600" dirty="0"/>
              <a:t>Halk Masalları(çeviri-uyarlama</a:t>
            </a:r>
            <a:r>
              <a:rPr lang="tr-TR" sz="1600" dirty="0" smtClean="0"/>
              <a:t>)</a:t>
            </a:r>
          </a:p>
          <a:p>
            <a:pPr algn="l"/>
            <a:endParaRPr lang="tr-TR" sz="1600" dirty="0"/>
          </a:p>
        </p:txBody>
      </p:sp>
      <p:sp>
        <p:nvSpPr>
          <p:cNvPr id="5" name="Başlık 4"/>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2438056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122912" cy="4005072"/>
          </a:xfrm>
        </p:spPr>
        <p:txBody>
          <a:bodyPr>
            <a:normAutofit/>
          </a:bodyPr>
          <a:lstStyle/>
          <a:p>
            <a:pPr algn="l"/>
            <a:r>
              <a:rPr lang="tr-TR" dirty="0" smtClean="0"/>
              <a:t>  İlk şiirlerinde İkinci Yeni akımının etkisinde kalarak, soyutlamalara başvurdu.</a:t>
            </a:r>
          </a:p>
          <a:p>
            <a:pPr algn="l"/>
            <a:r>
              <a:rPr lang="tr-TR" dirty="0"/>
              <a:t> </a:t>
            </a:r>
            <a:r>
              <a:rPr lang="tr-TR" dirty="0" smtClean="0"/>
              <a:t> Sonradan halk şiirinin yolundan giden yeni bir şiir dili kurma arayışına yöneldi.</a:t>
            </a:r>
          </a:p>
          <a:p>
            <a:pPr algn="l"/>
            <a:r>
              <a:rPr lang="tr-TR" dirty="0"/>
              <a:t> </a:t>
            </a:r>
            <a:r>
              <a:rPr lang="tr-TR" dirty="0" smtClean="0"/>
              <a:t> Şiirlerinde, Anadolu’nun köylerinde tanıklık ettiği iç içe gelişmiş olay, durum ve koşulları toplumcu bir bakışla anlattı.</a:t>
            </a:r>
          </a:p>
          <a:p>
            <a:pPr algn="l"/>
            <a:endParaRPr lang="tr-TR" dirty="0" smtClean="0"/>
          </a:p>
          <a:p>
            <a:pPr algn="l"/>
            <a:r>
              <a:rPr lang="tr-TR" b="1" dirty="0"/>
              <a:t>ŞİİR</a:t>
            </a:r>
            <a:r>
              <a:rPr lang="tr-TR" dirty="0"/>
              <a:t>: </a:t>
            </a:r>
            <a:r>
              <a:rPr lang="tr-TR" dirty="0" smtClean="0"/>
              <a:t>Gün Ola, Savrulan, Hayat </a:t>
            </a:r>
            <a:r>
              <a:rPr lang="tr-TR" dirty="0"/>
              <a:t>İle </a:t>
            </a:r>
            <a:r>
              <a:rPr lang="tr-TR" dirty="0" smtClean="0"/>
              <a:t>Şiir, Ufkun Dışında, Şiir Çalışmaları, Ruhumun, Kalfa, Seçme Şiirler, </a:t>
            </a:r>
            <a:r>
              <a:rPr lang="tr-TR" dirty="0" err="1" smtClean="0"/>
              <a:t>Nâbiga</a:t>
            </a:r>
            <a:r>
              <a:rPr lang="tr-TR" dirty="0" smtClean="0"/>
              <a:t>, Seni Seviyorum</a:t>
            </a: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süreyya</a:t>
            </a:r>
            <a:r>
              <a:rPr lang="tr-TR" dirty="0">
                <a:effectLst>
                  <a:glow rad="63500">
                    <a:schemeClr val="accent3">
                      <a:satMod val="175000"/>
                      <a:alpha val="40000"/>
                    </a:schemeClr>
                  </a:glow>
                </a:effectLst>
              </a:rPr>
              <a:t> </a:t>
            </a:r>
            <a:r>
              <a:rPr lang="tr-TR" dirty="0" err="1">
                <a:effectLst>
                  <a:glow rad="63500">
                    <a:schemeClr val="accent3">
                      <a:satMod val="175000"/>
                      <a:alpha val="40000"/>
                    </a:schemeClr>
                  </a:glow>
                </a:effectLst>
              </a:rPr>
              <a:t>berfe</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70561" y="2060848"/>
            <a:ext cx="2332911" cy="337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8699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690863" cy="4005072"/>
          </a:xfrm>
        </p:spPr>
        <p:txBody>
          <a:bodyPr>
            <a:normAutofit lnSpcReduction="10000"/>
          </a:bodyPr>
          <a:lstStyle/>
          <a:p>
            <a:pPr algn="l"/>
            <a:r>
              <a:rPr lang="tr-TR" dirty="0" smtClean="0"/>
              <a:t>  İlk dönemlerde halk şiiri etkisinin hissedildiği destansı bir söyleyişle, toplumcu sanatı benimseyen bir şair kişiliğiyle, güncel ve yerel olandan evrensel temalara uzanma çabası içine girdi. </a:t>
            </a:r>
          </a:p>
          <a:p>
            <a:pPr algn="l"/>
            <a:r>
              <a:rPr lang="tr-TR" dirty="0"/>
              <a:t>İlk kitabı </a:t>
            </a:r>
            <a:r>
              <a:rPr lang="tr-TR" dirty="0">
                <a:solidFill>
                  <a:srgbClr val="7030A0"/>
                </a:solidFill>
              </a:rPr>
              <a:t>«Gölgeleri </a:t>
            </a:r>
            <a:r>
              <a:rPr lang="tr-TR" dirty="0" err="1">
                <a:solidFill>
                  <a:srgbClr val="7030A0"/>
                </a:solidFill>
              </a:rPr>
              <a:t>Kullanmak»</a:t>
            </a:r>
            <a:r>
              <a:rPr lang="tr-TR" dirty="0" err="1"/>
              <a:t>ta</a:t>
            </a:r>
            <a:r>
              <a:rPr lang="tr-TR" dirty="0"/>
              <a:t> anonim duyarlılık, toplumsal göndermeler, folklorik ögeler yer aldı</a:t>
            </a:r>
            <a:r>
              <a:rPr lang="tr-TR" dirty="0" smtClean="0"/>
              <a:t>.</a:t>
            </a:r>
          </a:p>
          <a:p>
            <a:pPr algn="l"/>
            <a:r>
              <a:rPr lang="tr-TR" dirty="0" smtClean="0"/>
              <a:t>  Toplumsal gerçekçi anlayış ile İkinci Yeni arasında bir köprü oluşturmaya başladı.</a:t>
            </a:r>
          </a:p>
          <a:p>
            <a:pPr algn="l"/>
            <a:r>
              <a:rPr lang="tr-TR" dirty="0"/>
              <a:t> </a:t>
            </a:r>
            <a:r>
              <a:rPr lang="tr-TR" dirty="0" smtClean="0"/>
              <a:t> Mavi hareketi içinde de yer aldı.</a:t>
            </a:r>
          </a:p>
          <a:p>
            <a:pPr algn="l"/>
            <a:r>
              <a:rPr lang="tr-TR" dirty="0"/>
              <a:t> </a:t>
            </a:r>
            <a:r>
              <a:rPr lang="tr-TR" dirty="0" smtClean="0"/>
              <a:t> </a:t>
            </a: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ahmet</a:t>
            </a:r>
            <a:r>
              <a:rPr lang="tr-TR" dirty="0">
                <a:effectLst>
                  <a:glow rad="63500">
                    <a:schemeClr val="accent3">
                      <a:satMod val="175000"/>
                      <a:alpha val="40000"/>
                    </a:schemeClr>
                  </a:glow>
                </a:effectLst>
              </a:rPr>
              <a:t> </a:t>
            </a:r>
            <a:r>
              <a:rPr lang="tr-TR" dirty="0" err="1">
                <a:effectLst>
                  <a:glow rad="63500">
                    <a:schemeClr val="accent3">
                      <a:satMod val="175000"/>
                      <a:alpha val="40000"/>
                    </a:schemeClr>
                  </a:glow>
                </a:effectLst>
              </a:rPr>
              <a:t>oktay</a:t>
            </a:r>
            <a:endParaRPr lang="tr-TR" dirty="0"/>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40350" y="2020888"/>
            <a:ext cx="267017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270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sz="1800" b="1" dirty="0" smtClean="0"/>
              <a:t>ŞİİR: </a:t>
            </a:r>
            <a:r>
              <a:rPr lang="tr-TR" sz="1800" dirty="0" smtClean="0"/>
              <a:t>Gölgeleri Kullanmak, Her </a:t>
            </a:r>
            <a:r>
              <a:rPr lang="tr-TR" sz="1800" dirty="0"/>
              <a:t>Yüz Bir Öykü </a:t>
            </a:r>
            <a:r>
              <a:rPr lang="tr-TR" sz="1800" dirty="0" smtClean="0"/>
              <a:t>Yazar, Dr</a:t>
            </a:r>
            <a:r>
              <a:rPr lang="tr-TR" sz="1800" dirty="0"/>
              <a:t>. </a:t>
            </a:r>
            <a:r>
              <a:rPr lang="tr-TR" sz="1800" dirty="0" err="1"/>
              <a:t>Kaligari'nin</a:t>
            </a:r>
            <a:r>
              <a:rPr lang="tr-TR" sz="1800" dirty="0"/>
              <a:t> </a:t>
            </a:r>
            <a:r>
              <a:rPr lang="tr-TR" sz="1800" dirty="0" smtClean="0"/>
              <a:t>Dönüşü, Sürgün, Sürdürülen </a:t>
            </a:r>
            <a:r>
              <a:rPr lang="tr-TR" sz="1800" dirty="0"/>
              <a:t>Bir Şarkının </a:t>
            </a:r>
            <a:r>
              <a:rPr lang="tr-TR" sz="1800" dirty="0" smtClean="0"/>
              <a:t>Tarihi, Kara </a:t>
            </a:r>
            <a:r>
              <a:rPr lang="tr-TR" sz="1800" dirty="0"/>
              <a:t>Bir Zamana </a:t>
            </a:r>
            <a:r>
              <a:rPr lang="tr-TR" sz="1800" dirty="0" smtClean="0"/>
              <a:t>Alınlık, Yol </a:t>
            </a:r>
            <a:r>
              <a:rPr lang="tr-TR" sz="1800" dirty="0"/>
              <a:t>Üstündeki </a:t>
            </a:r>
            <a:r>
              <a:rPr lang="tr-TR" sz="1800" dirty="0" smtClean="0"/>
              <a:t>Semender, Ağıtlar </a:t>
            </a:r>
            <a:r>
              <a:rPr lang="tr-TR" sz="1800" dirty="0"/>
              <a:t>ve </a:t>
            </a:r>
            <a:r>
              <a:rPr lang="tr-TR" sz="1800" dirty="0" smtClean="0"/>
              <a:t>Övgüler, Bir </a:t>
            </a:r>
            <a:r>
              <a:rPr lang="tr-TR" sz="1800" dirty="0"/>
              <a:t>Sanrı </a:t>
            </a:r>
            <a:r>
              <a:rPr lang="tr-TR" sz="1800" dirty="0" smtClean="0"/>
              <a:t>için </a:t>
            </a:r>
            <a:r>
              <a:rPr lang="tr-TR" sz="1800" dirty="0"/>
              <a:t>Gece </a:t>
            </a:r>
            <a:r>
              <a:rPr lang="tr-TR" sz="1800" dirty="0" smtClean="0"/>
              <a:t>Müziği, Gözüm </a:t>
            </a:r>
            <a:r>
              <a:rPr lang="tr-TR" sz="1800" dirty="0"/>
              <a:t>Seğirdi </a:t>
            </a:r>
            <a:r>
              <a:rPr lang="tr-TR" sz="1800" dirty="0" smtClean="0"/>
              <a:t>Vakitten, Söz </a:t>
            </a:r>
            <a:r>
              <a:rPr lang="tr-TR" sz="1800" dirty="0"/>
              <a:t>Acıda </a:t>
            </a:r>
            <a:r>
              <a:rPr lang="tr-TR" sz="1800" dirty="0" smtClean="0"/>
              <a:t>Sınandı, Az </a:t>
            </a:r>
            <a:r>
              <a:rPr lang="tr-TR" sz="1800" dirty="0"/>
              <a:t>Kaldı </a:t>
            </a:r>
            <a:r>
              <a:rPr lang="tr-TR" sz="1800" dirty="0" smtClean="0"/>
              <a:t>Kışa, Hayalete </a:t>
            </a:r>
            <a:r>
              <a:rPr lang="tr-TR" sz="1800" dirty="0"/>
              <a:t>Övgü </a:t>
            </a:r>
            <a:endParaRPr lang="tr-TR" sz="1800" dirty="0" smtClean="0"/>
          </a:p>
          <a:p>
            <a:pPr algn="l"/>
            <a:r>
              <a:rPr lang="tr-TR" sz="1800" b="1" dirty="0" smtClean="0"/>
              <a:t>ANI: </a:t>
            </a:r>
            <a:r>
              <a:rPr lang="tr-TR" sz="1800" dirty="0" smtClean="0"/>
              <a:t>Gizli </a:t>
            </a:r>
            <a:r>
              <a:rPr lang="tr-TR" sz="1800" dirty="0"/>
              <a:t>Çekmece </a:t>
            </a:r>
            <a:endParaRPr lang="tr-TR" sz="1800" dirty="0" smtClean="0"/>
          </a:p>
          <a:p>
            <a:pPr algn="l"/>
            <a:r>
              <a:rPr lang="tr-TR" sz="1800" b="1" dirty="0" smtClean="0"/>
              <a:t>GÜNLÜK: </a:t>
            </a:r>
            <a:r>
              <a:rPr lang="tr-TR" sz="1800" dirty="0" smtClean="0"/>
              <a:t>Gece </a:t>
            </a:r>
            <a:r>
              <a:rPr lang="tr-TR" sz="1800" dirty="0"/>
              <a:t>Defteri </a:t>
            </a:r>
            <a:endParaRPr lang="tr-TR" sz="1800" dirty="0" smtClean="0"/>
          </a:p>
          <a:p>
            <a:pPr algn="l"/>
            <a:r>
              <a:rPr lang="tr-TR" sz="1800" b="1" dirty="0" smtClean="0"/>
              <a:t>OYUN: </a:t>
            </a:r>
            <a:r>
              <a:rPr lang="tr-TR" sz="1800" dirty="0" smtClean="0"/>
              <a:t>Kurt </a:t>
            </a:r>
            <a:r>
              <a:rPr lang="tr-TR" sz="1800" dirty="0"/>
              <a:t>Dişi </a:t>
            </a:r>
            <a:endParaRPr lang="tr-TR" sz="1800" dirty="0" smtClean="0"/>
          </a:p>
          <a:p>
            <a:pPr algn="l"/>
            <a:r>
              <a:rPr lang="tr-TR" sz="1800" b="1" dirty="0" smtClean="0"/>
              <a:t>İNCELEME-ARAŞTIRMA:</a:t>
            </a:r>
            <a:r>
              <a:rPr lang="tr-TR" sz="1800" b="1" dirty="0"/>
              <a:t> </a:t>
            </a:r>
            <a:r>
              <a:rPr lang="tr-TR" sz="1800" dirty="0" smtClean="0"/>
              <a:t>Bir </a:t>
            </a:r>
            <a:r>
              <a:rPr lang="tr-TR" sz="1800" dirty="0" err="1"/>
              <a:t>Yazı'nın</a:t>
            </a:r>
            <a:r>
              <a:rPr lang="tr-TR" sz="1800" dirty="0"/>
              <a:t> </a:t>
            </a:r>
            <a:r>
              <a:rPr lang="tr-TR" sz="1800" dirty="0" smtClean="0"/>
              <a:t>Arayışları, Yazın</a:t>
            </a:r>
            <a:r>
              <a:rPr lang="tr-TR" sz="1800" dirty="0"/>
              <a:t>, İletişim, </a:t>
            </a:r>
            <a:r>
              <a:rPr lang="tr-TR" sz="1800" dirty="0" smtClean="0"/>
              <a:t>İdeoloji, Yazılanla Okunan, Toplumcu </a:t>
            </a:r>
            <a:r>
              <a:rPr lang="tr-TR" sz="1800" dirty="0"/>
              <a:t>Gerçekçiliğin </a:t>
            </a:r>
            <a:r>
              <a:rPr lang="tr-TR" sz="1800" dirty="0" smtClean="0"/>
              <a:t>Kaynakları, Kültür </a:t>
            </a:r>
            <a:r>
              <a:rPr lang="tr-TR" sz="1800" dirty="0"/>
              <a:t>ve </a:t>
            </a:r>
            <a:r>
              <a:rPr lang="tr-TR" sz="1800" dirty="0" smtClean="0"/>
              <a:t>İdeoloji, Toplumsal </a:t>
            </a:r>
            <a:r>
              <a:rPr lang="tr-TR" sz="1800" dirty="0"/>
              <a:t>Değişme ve </a:t>
            </a:r>
            <a:r>
              <a:rPr lang="tr-TR" sz="1800" dirty="0" smtClean="0"/>
              <a:t>Basın, Karanfil </a:t>
            </a:r>
            <a:r>
              <a:rPr lang="tr-TR" sz="1800" dirty="0"/>
              <a:t>ve </a:t>
            </a:r>
            <a:r>
              <a:rPr lang="tr-TR" sz="1800" dirty="0" smtClean="0"/>
              <a:t>Pranga, </a:t>
            </a:r>
            <a:r>
              <a:rPr lang="tr-TR" sz="1800" dirty="0" err="1" smtClean="0"/>
              <a:t>Raffaello'nun</a:t>
            </a:r>
            <a:r>
              <a:rPr lang="tr-TR" sz="1800" dirty="0" smtClean="0"/>
              <a:t> Direnişi, Zamanı Sorgulamak, Kabul </a:t>
            </a:r>
            <a:r>
              <a:rPr lang="tr-TR" sz="1800" dirty="0"/>
              <a:t>ve </a:t>
            </a:r>
            <a:r>
              <a:rPr lang="tr-TR" sz="1800" dirty="0" err="1" smtClean="0"/>
              <a:t>Red</a:t>
            </a:r>
            <a:r>
              <a:rPr lang="tr-TR" sz="1800" dirty="0" smtClean="0"/>
              <a:t>, Şair </a:t>
            </a:r>
            <a:r>
              <a:rPr lang="tr-TR" sz="1800" dirty="0"/>
              <a:t>ile </a:t>
            </a:r>
            <a:r>
              <a:rPr lang="tr-TR" sz="1800" dirty="0" smtClean="0"/>
              <a:t>Kurtarıcı, Sanat </a:t>
            </a:r>
            <a:r>
              <a:rPr lang="tr-TR" sz="1800" dirty="0"/>
              <a:t>ve </a:t>
            </a:r>
            <a:r>
              <a:rPr lang="tr-TR" sz="1800" dirty="0" smtClean="0"/>
              <a:t>Siyaset, Cumhuriyet </a:t>
            </a:r>
            <a:r>
              <a:rPr lang="tr-TR" sz="1800" dirty="0"/>
              <a:t>Dönemi </a:t>
            </a:r>
            <a:r>
              <a:rPr lang="tr-TR" sz="1800" dirty="0" smtClean="0"/>
              <a:t>Edebiyat, Türkiye'de </a:t>
            </a:r>
            <a:r>
              <a:rPr lang="tr-TR" sz="1800" dirty="0"/>
              <a:t>Popüler </a:t>
            </a:r>
            <a:r>
              <a:rPr lang="tr-TR" sz="1800" dirty="0" smtClean="0"/>
              <a:t>Kültür, Medya </a:t>
            </a:r>
            <a:r>
              <a:rPr lang="tr-TR" sz="1800" dirty="0"/>
              <a:t>ve </a:t>
            </a:r>
            <a:r>
              <a:rPr lang="tr-TR" sz="1800" dirty="0" smtClean="0"/>
              <a:t>Hedonizm, Şiddet</a:t>
            </a:r>
            <a:r>
              <a:rPr lang="tr-TR" sz="1800" dirty="0"/>
              <a:t>, Söz, </a:t>
            </a:r>
            <a:r>
              <a:rPr lang="tr-TR" sz="1800" dirty="0" smtClean="0"/>
              <a:t>Yaşam,</a:t>
            </a:r>
            <a:r>
              <a:rPr lang="tr-TR" sz="1800" dirty="0"/>
              <a:t> </a:t>
            </a:r>
            <a:r>
              <a:rPr lang="tr-TR" sz="1800" dirty="0" smtClean="0"/>
              <a:t>İsrafil'in </a:t>
            </a:r>
            <a:r>
              <a:rPr lang="tr-TR" sz="1800" dirty="0" err="1" smtClean="0"/>
              <a:t>Sûr'u</a:t>
            </a:r>
            <a:r>
              <a:rPr lang="tr-TR" sz="1800" dirty="0" smtClean="0"/>
              <a:t>, Siyasal </a:t>
            </a:r>
            <a:r>
              <a:rPr lang="tr-TR" sz="1800" dirty="0" err="1"/>
              <a:t>İslama</a:t>
            </a:r>
            <a:r>
              <a:rPr lang="tr-TR" sz="1800" dirty="0"/>
              <a:t> </a:t>
            </a:r>
            <a:r>
              <a:rPr lang="tr-TR" sz="1800" dirty="0" smtClean="0"/>
              <a:t>İtirazlar, </a:t>
            </a:r>
            <a:r>
              <a:rPr lang="tr-TR" sz="1800" dirty="0" err="1" smtClean="0"/>
              <a:t>Postmodernist</a:t>
            </a:r>
            <a:r>
              <a:rPr lang="tr-TR" sz="1800" dirty="0" smtClean="0"/>
              <a:t> </a:t>
            </a:r>
            <a:r>
              <a:rPr lang="tr-TR" sz="1800" dirty="0"/>
              <a:t>Tahayyüle </a:t>
            </a:r>
            <a:r>
              <a:rPr lang="tr-TR" sz="1800" dirty="0" smtClean="0"/>
              <a:t>İtirazlar, Şairin Kanı, Romanımıza </a:t>
            </a:r>
            <a:r>
              <a:rPr lang="tr-TR" sz="1800" dirty="0"/>
              <a:t>Ne Oldu? </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6679684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834879" cy="4005072"/>
          </a:xfrm>
        </p:spPr>
        <p:txBody>
          <a:bodyPr/>
          <a:lstStyle/>
          <a:p>
            <a:pPr algn="l"/>
            <a:r>
              <a:rPr lang="tr-TR" dirty="0" smtClean="0"/>
              <a:t>  İkinci Yeni çizgisinde başladığı şiir yaşamı, zamanla toplumcu yönelim kazanmıştır.   </a:t>
            </a:r>
            <a:endParaRPr lang="tr-TR" dirty="0"/>
          </a:p>
          <a:p>
            <a:pPr algn="l"/>
            <a:r>
              <a:rPr lang="tr-TR" dirty="0" smtClean="0"/>
              <a:t>  Kendine özgü dili ve benzetmeleriyle, baştan beri tavrını ve varlığını kesinleştiren, anlam kadar biçime de önem veren şiirler yazmıştır. </a:t>
            </a:r>
          </a:p>
          <a:p>
            <a:pPr algn="l"/>
            <a:r>
              <a:rPr lang="tr-TR" dirty="0"/>
              <a:t> </a:t>
            </a:r>
            <a:r>
              <a:rPr lang="tr-TR" dirty="0" smtClean="0"/>
              <a:t> Çarşıların, işçi kızların, pazar yerlerinin, çay evlerinin dünyasını yansıtan şair olarak tanınmıştır.</a:t>
            </a:r>
          </a:p>
          <a:p>
            <a:pPr algn="l"/>
            <a:r>
              <a:rPr lang="tr-TR" dirty="0"/>
              <a:t> </a:t>
            </a:r>
            <a:r>
              <a:rPr lang="tr-TR" dirty="0" smtClean="0"/>
              <a:t> Şiirinde günlük konuşma dili içine ustaca serpiştirilmiş eski sözcükler de kullanmıştır.</a:t>
            </a:r>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RefİK</a:t>
            </a:r>
            <a:r>
              <a:rPr lang="tr-TR" dirty="0" smtClean="0">
                <a:effectLst>
                  <a:glow rad="63500">
                    <a:schemeClr val="accent3">
                      <a:satMod val="175000"/>
                      <a:alpha val="40000"/>
                    </a:schemeClr>
                  </a:glow>
                </a:effectLst>
              </a:rPr>
              <a:t> DURBAŞ</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18250" y="2020888"/>
            <a:ext cx="267017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664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sz="1800" b="1" dirty="0" smtClean="0"/>
              <a:t>ŞİİR: </a:t>
            </a:r>
            <a:r>
              <a:rPr lang="tr-TR" sz="1800" dirty="0" smtClean="0"/>
              <a:t>Kuş Tufanı, Hücremde </a:t>
            </a:r>
            <a:r>
              <a:rPr lang="tr-TR" sz="1800" dirty="0" err="1" smtClean="0"/>
              <a:t>Ayışığı</a:t>
            </a:r>
            <a:r>
              <a:rPr lang="tr-TR" sz="1800" dirty="0" smtClean="0"/>
              <a:t>, Çırak Aranıyor, İkinci Baskı, Çaylar Şirketten, </a:t>
            </a:r>
            <a:endParaRPr lang="tr-TR" sz="1800" dirty="0"/>
          </a:p>
          <a:p>
            <a:pPr algn="l"/>
            <a:r>
              <a:rPr lang="tr-TR" sz="1800" dirty="0"/>
              <a:t>Denizler </a:t>
            </a:r>
            <a:r>
              <a:rPr lang="tr-TR" sz="1800" dirty="0" smtClean="0"/>
              <a:t>Sincabı, Kırmızı </a:t>
            </a:r>
            <a:r>
              <a:rPr lang="tr-TR" sz="1800" dirty="0"/>
              <a:t>Kanatlı </a:t>
            </a:r>
            <a:r>
              <a:rPr lang="tr-TR" sz="1800" dirty="0" smtClean="0"/>
              <a:t>Kartal, Nereye </a:t>
            </a:r>
            <a:r>
              <a:rPr lang="tr-TR" sz="1800" dirty="0"/>
              <a:t>Uçar </a:t>
            </a:r>
            <a:r>
              <a:rPr lang="tr-TR" sz="1800" dirty="0" smtClean="0"/>
              <a:t>Gökyüzü, Siyah </a:t>
            </a:r>
            <a:r>
              <a:rPr lang="tr-TR" sz="1800" dirty="0"/>
              <a:t>Bir </a:t>
            </a:r>
            <a:r>
              <a:rPr lang="tr-TR" sz="1800" dirty="0" smtClean="0"/>
              <a:t>Acıda, </a:t>
            </a:r>
            <a:endParaRPr lang="tr-TR" sz="1800" dirty="0"/>
          </a:p>
          <a:p>
            <a:pPr algn="l"/>
            <a:r>
              <a:rPr lang="tr-TR" sz="1800" dirty="0"/>
              <a:t>Bir Umuttan Bir </a:t>
            </a:r>
            <a:r>
              <a:rPr lang="tr-TR" sz="1800" dirty="0" smtClean="0"/>
              <a:t>Sevinçten, Yeni </a:t>
            </a:r>
            <a:r>
              <a:rPr lang="tr-TR" sz="1800" dirty="0"/>
              <a:t>Bir Defter-Şiirler-Meçhul Bir </a:t>
            </a:r>
            <a:r>
              <a:rPr lang="tr-TR" sz="1800" dirty="0" smtClean="0"/>
              <a:t>Aşk, Adresi Uçurum, Geçti </a:t>
            </a:r>
            <a:r>
              <a:rPr lang="tr-TR" sz="1800" dirty="0"/>
              <a:t>mi Geçen </a:t>
            </a:r>
            <a:r>
              <a:rPr lang="tr-TR" sz="1800" dirty="0" smtClean="0"/>
              <a:t>Günler, Menzil, Kimse Hatırlamıyor, Nereye </a:t>
            </a:r>
            <a:r>
              <a:rPr lang="tr-TR" sz="1800" dirty="0"/>
              <a:t>Uçar </a:t>
            </a:r>
            <a:r>
              <a:rPr lang="tr-TR" sz="1800" dirty="0" smtClean="0"/>
              <a:t>Gökyüzü, İki </a:t>
            </a:r>
            <a:r>
              <a:rPr lang="tr-TR" sz="1800" dirty="0"/>
              <a:t>Sevda Arasında Kara </a:t>
            </a:r>
            <a:r>
              <a:rPr lang="tr-TR" sz="1800" dirty="0" smtClean="0"/>
              <a:t>Sevda, Tilki </a:t>
            </a:r>
            <a:r>
              <a:rPr lang="tr-TR" sz="1800" dirty="0" err="1"/>
              <a:t>Tilki</a:t>
            </a:r>
            <a:r>
              <a:rPr lang="tr-TR" sz="1800" dirty="0"/>
              <a:t> Saat </a:t>
            </a:r>
            <a:r>
              <a:rPr lang="tr-TR" sz="1800" dirty="0" smtClean="0"/>
              <a:t>Kaç, Düşler Şairi, İstanbul </a:t>
            </a:r>
            <a:r>
              <a:rPr lang="tr-TR" sz="1800" dirty="0"/>
              <a:t>Hatırası </a:t>
            </a:r>
            <a:endParaRPr lang="tr-TR" sz="1800" dirty="0" smtClean="0"/>
          </a:p>
          <a:p>
            <a:pPr algn="l"/>
            <a:r>
              <a:rPr lang="tr-TR" sz="1800" b="1" dirty="0" smtClean="0"/>
              <a:t>RÖPORTAJ:</a:t>
            </a:r>
            <a:r>
              <a:rPr lang="tr-TR" sz="1800" b="1" dirty="0"/>
              <a:t> </a:t>
            </a:r>
            <a:r>
              <a:rPr lang="tr-TR" sz="1800" dirty="0" smtClean="0"/>
              <a:t>Ahmet </a:t>
            </a:r>
            <a:r>
              <a:rPr lang="tr-TR" sz="1800" dirty="0"/>
              <a:t>Arif Anlatıyor</a:t>
            </a:r>
            <a:r>
              <a:rPr lang="tr-TR" sz="1800" dirty="0" smtClean="0"/>
              <a:t>: Kalbim </a:t>
            </a:r>
            <a:r>
              <a:rPr lang="tr-TR" sz="1800" dirty="0"/>
              <a:t>Dinamit Kuyusu </a:t>
            </a:r>
            <a:endParaRPr lang="tr-TR" sz="1800" dirty="0" smtClean="0"/>
          </a:p>
          <a:p>
            <a:pPr algn="l"/>
            <a:r>
              <a:rPr lang="tr-TR" sz="1800" b="1" dirty="0" smtClean="0"/>
              <a:t>İNCELEME:</a:t>
            </a:r>
            <a:r>
              <a:rPr lang="tr-TR" sz="1800" b="1" dirty="0"/>
              <a:t> </a:t>
            </a:r>
            <a:r>
              <a:rPr lang="tr-TR" sz="1800" dirty="0" smtClean="0"/>
              <a:t>Şair </a:t>
            </a:r>
            <a:r>
              <a:rPr lang="tr-TR" sz="1800" dirty="0"/>
              <a:t>Cezaevi </a:t>
            </a:r>
            <a:r>
              <a:rPr lang="tr-TR" sz="1800" dirty="0" smtClean="0"/>
              <a:t>Kapısında, Galata Köprüsü, İlhami </a:t>
            </a:r>
            <a:r>
              <a:rPr lang="tr-TR" sz="1800" dirty="0"/>
              <a:t>Bekir'den Mektup </a:t>
            </a:r>
            <a:r>
              <a:rPr lang="tr-TR" sz="1800" dirty="0" smtClean="0"/>
              <a:t>Var, Anılarımın Kardeşi İzmir </a:t>
            </a:r>
          </a:p>
          <a:p>
            <a:pPr algn="l"/>
            <a:r>
              <a:rPr lang="tr-TR" sz="1800" b="1" dirty="0" smtClean="0"/>
              <a:t>DENEME:</a:t>
            </a:r>
            <a:r>
              <a:rPr lang="tr-TR" sz="1800" b="1" dirty="0"/>
              <a:t> </a:t>
            </a:r>
            <a:r>
              <a:rPr lang="tr-TR" sz="1800" dirty="0" smtClean="0"/>
              <a:t>Yazılmaz </a:t>
            </a:r>
            <a:r>
              <a:rPr lang="tr-TR" sz="1800" dirty="0"/>
              <a:t>Bir </a:t>
            </a:r>
            <a:r>
              <a:rPr lang="tr-TR" sz="1800" dirty="0" smtClean="0"/>
              <a:t>İstanbul, İki </a:t>
            </a:r>
            <a:r>
              <a:rPr lang="tr-TR" sz="1800" dirty="0"/>
              <a:t>Sevda Arasında </a:t>
            </a:r>
            <a:r>
              <a:rPr lang="tr-TR" sz="1800" dirty="0" smtClean="0"/>
              <a:t>Karasevda, Yasemin </a:t>
            </a:r>
            <a:r>
              <a:rPr lang="tr-TR" sz="1800" dirty="0"/>
              <a:t>ve Martı </a:t>
            </a:r>
            <a:endParaRPr lang="tr-TR" sz="1800" dirty="0" smtClean="0"/>
          </a:p>
          <a:p>
            <a:pPr algn="l"/>
            <a:r>
              <a:rPr lang="tr-TR" sz="1800" b="1" dirty="0" smtClean="0"/>
              <a:t>ANTOLOJİ:</a:t>
            </a:r>
            <a:r>
              <a:rPr lang="tr-TR" sz="1800" b="1" dirty="0"/>
              <a:t> </a:t>
            </a:r>
            <a:r>
              <a:rPr lang="tr-TR" sz="1800" dirty="0" smtClean="0"/>
              <a:t>Türk </a:t>
            </a:r>
            <a:r>
              <a:rPr lang="tr-TR" sz="1800" dirty="0"/>
              <a:t>Yazınında Cezaevi </a:t>
            </a:r>
            <a:r>
              <a:rPr lang="tr-TR" sz="1800" dirty="0" smtClean="0"/>
              <a:t>Şiirleri, Öykülerle İstanbul</a:t>
            </a:r>
            <a:endParaRPr lang="tr-TR" sz="1800"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656292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4618856" cy="4005072"/>
          </a:xfrm>
        </p:spPr>
        <p:txBody>
          <a:bodyPr/>
          <a:lstStyle/>
          <a:p>
            <a:pPr algn="l"/>
            <a:r>
              <a:rPr lang="tr-TR" dirty="0" smtClean="0"/>
              <a:t>  İlk şiirlerini İsmet Özel, Ataol Behramoğlu ve İkinci Yeni akımı etkisinde yazdı. Bu etkilenmelere rağmen kendi kuşağının toplumsal ve psikolojik durumunu yansıttı.</a:t>
            </a:r>
          </a:p>
          <a:p>
            <a:pPr algn="l"/>
            <a:r>
              <a:rPr lang="tr-TR" dirty="0"/>
              <a:t> </a:t>
            </a:r>
            <a:r>
              <a:rPr lang="tr-TR" dirty="0" smtClean="0"/>
              <a:t> İlk kitabından itibaren yüksek ve etkili sesi, yaşama duyarlı tavrıyla acılı bir lirizm, doğa betimlemelerindeki titizliğiyle dikkat çekti. 12 Eylül döneminde Bakanlar Kurulu kararıyla T.C. vatandaşlığından çıkarıldı. </a:t>
            </a:r>
          </a:p>
          <a:p>
            <a:pPr algn="l"/>
            <a:r>
              <a:rPr lang="tr-TR" dirty="0"/>
              <a:t> </a:t>
            </a:r>
            <a:r>
              <a:rPr lang="tr-TR" dirty="0" smtClean="0"/>
              <a:t> Şiirlerinde doğanın yeri ve sözcük dağarcığının zenginliği dikkat çekicidir.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NİHAT BEHRAM</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419184" y="2020888"/>
            <a:ext cx="2681208"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048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ŞİİR: </a:t>
            </a:r>
            <a:r>
              <a:rPr lang="tr-TR" sz="1800" dirty="0" smtClean="0"/>
              <a:t>Hayatımız </a:t>
            </a:r>
            <a:r>
              <a:rPr lang="tr-TR" sz="1800" dirty="0"/>
              <a:t>Üstüne </a:t>
            </a:r>
            <a:r>
              <a:rPr lang="tr-TR" sz="1800" dirty="0" smtClean="0"/>
              <a:t>Şiirler, Fırtınayla </a:t>
            </a:r>
            <a:r>
              <a:rPr lang="tr-TR" sz="1800" dirty="0"/>
              <a:t>Borayla Denenmiş </a:t>
            </a:r>
            <a:r>
              <a:rPr lang="tr-TR" sz="1800" dirty="0" smtClean="0"/>
              <a:t>Arkadaşlıklar, Dövüşe </a:t>
            </a:r>
            <a:r>
              <a:rPr lang="tr-TR" sz="1800" dirty="0"/>
              <a:t>Dövüşe </a:t>
            </a:r>
            <a:r>
              <a:rPr lang="tr-TR" sz="1800" dirty="0" smtClean="0"/>
              <a:t>Yürünecek, Hayatı </a:t>
            </a:r>
            <a:r>
              <a:rPr lang="tr-TR" sz="1800" dirty="0"/>
              <a:t>Tutuşturan </a:t>
            </a:r>
            <a:r>
              <a:rPr lang="tr-TR" sz="1800" dirty="0" smtClean="0"/>
              <a:t>Acılar, Irmak </a:t>
            </a:r>
            <a:r>
              <a:rPr lang="tr-TR" sz="1800" dirty="0"/>
              <a:t>Boylarında Turaç </a:t>
            </a:r>
            <a:r>
              <a:rPr lang="tr-TR" sz="1800" dirty="0" smtClean="0"/>
              <a:t>Seslerinde, Savrulmuş </a:t>
            </a:r>
            <a:r>
              <a:rPr lang="tr-TR" sz="1800" dirty="0"/>
              <a:t>Bir Ömrün </a:t>
            </a:r>
            <a:r>
              <a:rPr lang="tr-TR" sz="1800" dirty="0" smtClean="0"/>
              <a:t>Günlerinde, Ay </a:t>
            </a:r>
            <a:r>
              <a:rPr lang="tr-TR" sz="1800" dirty="0"/>
              <a:t>Işığı Yana </a:t>
            </a:r>
            <a:r>
              <a:rPr lang="tr-TR" sz="1800" dirty="0" smtClean="0"/>
              <a:t>Yana, Yine </a:t>
            </a:r>
            <a:r>
              <a:rPr lang="tr-TR" sz="1800" dirty="0"/>
              <a:t>de </a:t>
            </a:r>
            <a:r>
              <a:rPr lang="tr-TR" sz="1800" dirty="0" smtClean="0"/>
              <a:t>Gülümseyerek, Cenk </a:t>
            </a:r>
            <a:r>
              <a:rPr lang="tr-TR" sz="1800" dirty="0"/>
              <a:t>Çeşitlemeleri </a:t>
            </a:r>
            <a:r>
              <a:rPr lang="tr-TR" sz="1800" dirty="0" smtClean="0"/>
              <a:t>Kundak, Ölülerimiz, Ayaklanma Çağrısı, Ya </a:t>
            </a:r>
            <a:r>
              <a:rPr lang="tr-TR" sz="1800" dirty="0"/>
              <a:t>Osmanlıya Dönüş Ya Sosyalist Cumhuriyet </a:t>
            </a:r>
            <a:r>
              <a:rPr lang="tr-TR" sz="1800" dirty="0" smtClean="0"/>
              <a:t>Mitingi </a:t>
            </a:r>
          </a:p>
          <a:p>
            <a:pPr algn="l"/>
            <a:r>
              <a:rPr lang="tr-TR" sz="1800" b="1" dirty="0" smtClean="0"/>
              <a:t>ROMAN: </a:t>
            </a:r>
            <a:r>
              <a:rPr lang="tr-TR" sz="1800" dirty="0" smtClean="0"/>
              <a:t>Gurbet, Lanetli </a:t>
            </a:r>
            <a:r>
              <a:rPr lang="tr-TR" sz="1800" dirty="0"/>
              <a:t>Ömrün </a:t>
            </a:r>
            <a:r>
              <a:rPr lang="tr-TR" sz="1800" dirty="0" smtClean="0"/>
              <a:t>Kırlangıçları, Kız Ali </a:t>
            </a:r>
          </a:p>
          <a:p>
            <a:pPr algn="l"/>
            <a:r>
              <a:rPr lang="tr-TR" sz="1800" b="1" dirty="0" smtClean="0"/>
              <a:t>ÇOCUK KİTABI: </a:t>
            </a:r>
            <a:r>
              <a:rPr lang="tr-TR" sz="1800" dirty="0" smtClean="0"/>
              <a:t>Kuyruğu </a:t>
            </a:r>
            <a:r>
              <a:rPr lang="tr-TR" sz="1800" dirty="0"/>
              <a:t>Zilli </a:t>
            </a:r>
            <a:r>
              <a:rPr lang="tr-TR" sz="1800" dirty="0" smtClean="0"/>
              <a:t>Tilki, Göğsü </a:t>
            </a:r>
            <a:r>
              <a:rPr lang="tr-TR" sz="1800" dirty="0"/>
              <a:t>Kınalı </a:t>
            </a:r>
            <a:r>
              <a:rPr lang="tr-TR" sz="1800" dirty="0" smtClean="0"/>
              <a:t>Serçe </a:t>
            </a:r>
          </a:p>
          <a:p>
            <a:pPr algn="l"/>
            <a:r>
              <a:rPr lang="tr-TR" sz="1800" b="1" dirty="0" smtClean="0"/>
              <a:t>ANI: </a:t>
            </a:r>
            <a:r>
              <a:rPr lang="tr-TR" sz="1800" dirty="0" smtClean="0"/>
              <a:t>Darağacında </a:t>
            </a:r>
            <a:r>
              <a:rPr lang="tr-TR" sz="1800" dirty="0"/>
              <a:t>Üç </a:t>
            </a:r>
            <a:r>
              <a:rPr lang="tr-TR" sz="1800" dirty="0" smtClean="0"/>
              <a:t>Fidan, Ser </a:t>
            </a:r>
            <a:r>
              <a:rPr lang="tr-TR" sz="1800" dirty="0"/>
              <a:t>Verip Sır Vermeyen Bir </a:t>
            </a:r>
            <a:r>
              <a:rPr lang="tr-TR" sz="1800" dirty="0" smtClean="0"/>
              <a:t>Yiğit, Yılmaz </a:t>
            </a:r>
            <a:r>
              <a:rPr lang="tr-TR" sz="1800" dirty="0"/>
              <a:t>Güney'le Yasaklı Yıllar</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6679684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a:r>
              <a:rPr lang="tr-TR" b="1" dirty="0" smtClean="0"/>
              <a:t>ŞİİR: </a:t>
            </a:r>
            <a:r>
              <a:rPr lang="tr-TR" dirty="0" smtClean="0"/>
              <a:t>Akından Akına, Cenk Ufukları, Aşıklar Yolu, Yanardağ, Bir Rüzgar Esti, Kuş Cıvıltıları (Çocuk Şiirleri)</a:t>
            </a:r>
          </a:p>
          <a:p>
            <a:pPr algn="l"/>
            <a:r>
              <a:rPr lang="tr-TR" b="1" dirty="0" smtClean="0"/>
              <a:t>ROMAN:</a:t>
            </a:r>
            <a:r>
              <a:rPr lang="tr-TR" dirty="0" smtClean="0"/>
              <a:t> Göç, İsmet İnönü, Üç Katlı Ev, Bekar Adam</a:t>
            </a:r>
          </a:p>
          <a:p>
            <a:pPr algn="l"/>
            <a:r>
              <a:rPr lang="tr-TR" b="1" dirty="0" smtClean="0"/>
              <a:t>TİYATRO: </a:t>
            </a:r>
            <a:r>
              <a:rPr lang="tr-TR" dirty="0" smtClean="0"/>
              <a:t>Binnaz, Kördüğüm, Nikahta Keramet</a:t>
            </a:r>
          </a:p>
          <a:p>
            <a:pPr algn="l"/>
            <a:r>
              <a:rPr lang="tr-TR" b="1" dirty="0" smtClean="0"/>
              <a:t>ANI: </a:t>
            </a:r>
            <a:r>
              <a:rPr lang="tr-TR" dirty="0" smtClean="0"/>
              <a:t>Portreler, Bizim Yokuş</a:t>
            </a:r>
          </a:p>
          <a:p>
            <a:pPr algn="l"/>
            <a:r>
              <a:rPr lang="tr-TR" b="1" dirty="0" smtClean="0"/>
              <a:t>MANZUM HİKAYELER:</a:t>
            </a:r>
            <a:r>
              <a:rPr lang="tr-TR" dirty="0"/>
              <a:t> Şeker Ormanı, Kürkçü </a:t>
            </a:r>
            <a:r>
              <a:rPr lang="tr-TR" dirty="0" smtClean="0"/>
              <a:t>Dükkanı</a:t>
            </a:r>
          </a:p>
          <a:p>
            <a:pPr algn="l"/>
            <a:r>
              <a:rPr lang="tr-TR" b="1" dirty="0" smtClean="0"/>
              <a:t>FIKRA: </a:t>
            </a:r>
            <a:r>
              <a:rPr lang="tr-TR" dirty="0" smtClean="0"/>
              <a:t>Sarı Çizmeli Mehmet Ağa, Gün Doğmadan, Beşik, Ocak</a:t>
            </a:r>
          </a:p>
          <a:p>
            <a:pPr algn="l"/>
            <a:r>
              <a:rPr lang="tr-TR" b="1" dirty="0" smtClean="0"/>
              <a:t>BİYOGRAFİ: </a:t>
            </a:r>
            <a:r>
              <a:rPr lang="tr-TR" dirty="0" smtClean="0"/>
              <a:t>Faruk Nafiz, Ahmet Haşim, </a:t>
            </a:r>
            <a:r>
              <a:rPr lang="tr-TR" dirty="0" err="1" smtClean="0"/>
              <a:t>Seyrani</a:t>
            </a:r>
            <a:endParaRPr lang="tr-TR" b="1" dirty="0" smtClean="0"/>
          </a:p>
          <a:p>
            <a:pPr algn="l"/>
            <a:r>
              <a:rPr lang="tr-TR" b="1" dirty="0" smtClean="0"/>
              <a:t>GEZİ: </a:t>
            </a:r>
            <a:r>
              <a:rPr lang="tr-TR" dirty="0" smtClean="0"/>
              <a:t>Göz Ucuyla Avrupa</a:t>
            </a:r>
          </a:p>
          <a:p>
            <a:pPr algn="l"/>
            <a:endParaRPr lang="tr-TR" b="1" dirty="0" smtClean="0"/>
          </a:p>
          <a:p>
            <a:pPr algn="l"/>
            <a:endParaRPr lang="tr-TR" dirty="0" smtClean="0"/>
          </a:p>
          <a:p>
            <a:endParaRPr lang="tr-TR" dirty="0"/>
          </a:p>
        </p:txBody>
      </p:sp>
      <p:sp>
        <p:nvSpPr>
          <p:cNvPr id="5" name="Başlık 4"/>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0530669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effectLst>
              </a:rPr>
              <a:t>1980 SONRASI ŞİİR</a:t>
            </a:r>
          </a:p>
        </p:txBody>
      </p:sp>
    </p:spTree>
    <p:extLst>
      <p:ext uri="{BB962C8B-B14F-4D97-AF65-F5344CB8AC3E}">
        <p14:creationId xmlns:p14="http://schemas.microsoft.com/office/powerpoint/2010/main" val="21829595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a:t> </a:t>
            </a:r>
            <a:r>
              <a:rPr lang="tr-TR" dirty="0" smtClean="0"/>
              <a:t> 1980 sonrasında çıkan şiir ve edebiyat dergilerinde kendine gösteren birçok yeni şair vardır ve bunların şiir çalışmaları oldukça dağınık bir görünüm sergilemektedirler.</a:t>
            </a:r>
          </a:p>
          <a:p>
            <a:pPr algn="l"/>
            <a:r>
              <a:rPr lang="tr-TR" dirty="0"/>
              <a:t> </a:t>
            </a:r>
            <a:r>
              <a:rPr lang="tr-TR" dirty="0" smtClean="0"/>
              <a:t> Dönem, sosyal ve siyasi olarak büyük değişim içinde olduğundan, belirli ve ortak özelliklere sahip yeni bir hareket yoktur. </a:t>
            </a:r>
          </a:p>
          <a:p>
            <a:pPr algn="l"/>
            <a:r>
              <a:rPr lang="tr-TR" dirty="0" smtClean="0"/>
              <a:t>  1980 sonrası şiirde tarihi çok eskilere dayanan Türk şiir birikimini yeniden ve bir bütün olarak değerlendirme çabası içine girilir. Bu dönem farklı şiir anlayışlarına sahip şairlerin birlikte yaşadığı bir dönemdir.</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16597935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8435280" cy="4075176"/>
          </a:xfrm>
        </p:spPr>
        <p:txBody>
          <a:bodyPr>
            <a:normAutofit lnSpcReduction="10000"/>
          </a:bodyPr>
          <a:lstStyle/>
          <a:p>
            <a:pPr marL="342900" indent="-342900" algn="l">
              <a:buClr>
                <a:schemeClr val="tx1"/>
              </a:buClr>
              <a:buFont typeface="Wingdings" pitchFamily="2" charset="2"/>
              <a:buChar char="Ø"/>
            </a:pPr>
            <a:r>
              <a:rPr lang="tr-TR" dirty="0" smtClean="0"/>
              <a:t>Uzak çağrışımlarla yüklü imgelere değer verilmesi yönüyle İkinci Yeni şiirinin imge anlayışı devam ettirilmiştir.</a:t>
            </a:r>
          </a:p>
          <a:p>
            <a:pPr marL="342900" indent="-342900" algn="l">
              <a:buClr>
                <a:schemeClr val="tx1"/>
              </a:buClr>
              <a:buFont typeface="Wingdings" pitchFamily="2" charset="2"/>
              <a:buChar char="Ø"/>
            </a:pPr>
            <a:r>
              <a:rPr lang="tr-TR" dirty="0" smtClean="0"/>
              <a:t>Bireyci, toplumcu, imgeci, anlatımcı, </a:t>
            </a:r>
            <a:r>
              <a:rPr lang="tr-TR" dirty="0" err="1" smtClean="0"/>
              <a:t>modernist</a:t>
            </a:r>
            <a:r>
              <a:rPr lang="tr-TR" dirty="0" smtClean="0"/>
              <a:t>, gelenekçi diyebileceğimiz farklı anlayışlara uygun örnekler verilmiştir.</a:t>
            </a:r>
          </a:p>
          <a:p>
            <a:pPr marL="342900" indent="-342900" algn="l">
              <a:buClr>
                <a:schemeClr val="tx1"/>
              </a:buClr>
              <a:buFont typeface="Wingdings" pitchFamily="2" charset="2"/>
              <a:buChar char="Ø"/>
            </a:pPr>
            <a:r>
              <a:rPr lang="tr-TR" dirty="0" smtClean="0"/>
              <a:t>Yapı ve söyleyişe, içerikten çok fazla önem verilmiştir.</a:t>
            </a:r>
          </a:p>
          <a:p>
            <a:pPr marL="342900" indent="-342900" algn="l">
              <a:buClr>
                <a:schemeClr val="tx1"/>
              </a:buClr>
              <a:buFont typeface="Wingdings" pitchFamily="2" charset="2"/>
              <a:buChar char="Ø"/>
            </a:pPr>
            <a:r>
              <a:rPr lang="tr-TR" dirty="0" smtClean="0"/>
              <a:t>Kapalı ve karmaşık bir anlatım benimsemişlerdir.</a:t>
            </a:r>
          </a:p>
          <a:p>
            <a:pPr marL="342900" indent="-342900" algn="l">
              <a:buClr>
                <a:schemeClr val="tx1"/>
              </a:buClr>
              <a:buFont typeface="Wingdings" pitchFamily="2" charset="2"/>
              <a:buChar char="Ø"/>
            </a:pPr>
            <a:r>
              <a:rPr lang="tr-TR" dirty="0" smtClean="0"/>
              <a:t>İdeoloji, şiirlerde öncelikli bir öge olarak görülmemiştir.</a:t>
            </a:r>
          </a:p>
          <a:p>
            <a:pPr marL="342900" indent="-342900" algn="l">
              <a:buClr>
                <a:schemeClr val="tx1"/>
              </a:buClr>
              <a:buFont typeface="Wingdings" pitchFamily="2" charset="2"/>
              <a:buChar char="Ø"/>
            </a:pPr>
            <a:r>
              <a:rPr lang="tr-TR" dirty="0" smtClean="0"/>
              <a:t>Şiir, düz yazıya yaklaştırılmıştır.</a:t>
            </a:r>
          </a:p>
          <a:p>
            <a:pPr marL="342900" indent="-342900" algn="l">
              <a:buClr>
                <a:schemeClr val="tx1"/>
              </a:buClr>
              <a:buFont typeface="Wingdings" pitchFamily="2" charset="2"/>
              <a:buChar char="Ø"/>
            </a:pPr>
            <a:r>
              <a:rPr lang="tr-TR" dirty="0" smtClean="0"/>
              <a:t>Olay anlatımına imkan veren temalara yer verilmiştir.</a:t>
            </a:r>
          </a:p>
          <a:p>
            <a:pPr marL="342900" indent="-342900" algn="l">
              <a:buClr>
                <a:schemeClr val="tx1"/>
              </a:buClr>
              <a:buFont typeface="Wingdings" pitchFamily="2" charset="2"/>
              <a:buChar char="Ø"/>
            </a:pPr>
            <a:r>
              <a:rPr lang="tr-TR" dirty="0" smtClean="0"/>
              <a:t>Biçim ve ölçü bakımından halk ve divan şiiri geleneklerine dönüş başlamıştır.</a:t>
            </a:r>
          </a:p>
          <a:p>
            <a:pPr marL="342900" indent="-342900" algn="l">
              <a:buClr>
                <a:schemeClr val="tx1"/>
              </a:buClr>
              <a:buFont typeface="Wingdings" pitchFamily="2" charset="2"/>
              <a:buChar char="Ø"/>
            </a:pPr>
            <a:r>
              <a:rPr lang="tr-TR" dirty="0" smtClean="0"/>
              <a:t>Kültür ve medeniyet tarihimizin konu ve kavramlarına imge düzeyinde göndermeler yapılmıştır.</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904879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338935" cy="4005072"/>
          </a:xfrm>
        </p:spPr>
        <p:txBody>
          <a:bodyPr/>
          <a:lstStyle/>
          <a:p>
            <a:pPr algn="l"/>
            <a:r>
              <a:rPr lang="tr-TR" dirty="0" smtClean="0"/>
              <a:t>  Şiirlerinde, kendisi «başkasında kendini, kendinde başkasını arayan birey» biçiminde görülür. </a:t>
            </a:r>
          </a:p>
          <a:p>
            <a:pPr algn="l"/>
            <a:r>
              <a:rPr lang="tr-TR" dirty="0"/>
              <a:t> </a:t>
            </a:r>
            <a:r>
              <a:rPr lang="tr-TR" dirty="0" smtClean="0"/>
              <a:t> Aşk, kardeşlik, çocukluk, yaşanmışlıklar gibi konuları çoğunlukla imgeli bir dille işlemiştir. </a:t>
            </a:r>
          </a:p>
          <a:p>
            <a:pPr algn="l"/>
            <a:r>
              <a:rPr lang="tr-TR" dirty="0"/>
              <a:t> </a:t>
            </a:r>
            <a:r>
              <a:rPr lang="tr-TR" dirty="0" smtClean="0"/>
              <a:t> Klasik ve çağdaş şiirimizin birikimlerini bilinle, ustaca özümseyip şiirlerine yansıttı. </a:t>
            </a:r>
          </a:p>
          <a:p>
            <a:pPr algn="l"/>
            <a:r>
              <a:rPr lang="tr-TR" dirty="0"/>
              <a:t> </a:t>
            </a:r>
            <a:r>
              <a:rPr lang="tr-TR" dirty="0" smtClean="0"/>
              <a:t> Gerçeklik ile ironi arasında gidip gelen duygu yoğunluğu yüksek şiirler yazdı.</a:t>
            </a:r>
          </a:p>
          <a:p>
            <a:pPr algn="l"/>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HAYDAR ERGÜLEN</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86007" y="2020888"/>
            <a:ext cx="266245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74656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6"/>
          <p:cNvSpPr>
            <a:spLocks noGrp="1"/>
          </p:cNvSpPr>
          <p:nvPr>
            <p:ph sz="quarter" idx="13"/>
          </p:nvPr>
        </p:nvSpPr>
        <p:spPr/>
        <p:txBody>
          <a:bodyPr>
            <a:noAutofit/>
          </a:bodyPr>
          <a:lstStyle/>
          <a:p>
            <a:pPr algn="l"/>
            <a:r>
              <a:rPr lang="tr-TR" b="1" dirty="0" smtClean="0"/>
              <a:t>ŞİİR:</a:t>
            </a:r>
            <a:r>
              <a:rPr lang="tr-TR" b="1" dirty="0"/>
              <a:t> </a:t>
            </a:r>
            <a:r>
              <a:rPr lang="tr-TR" dirty="0" smtClean="0"/>
              <a:t>Karşılığını </a:t>
            </a:r>
            <a:r>
              <a:rPr lang="tr-TR" dirty="0"/>
              <a:t>Bulamamış </a:t>
            </a:r>
            <a:r>
              <a:rPr lang="tr-TR" dirty="0" smtClean="0"/>
              <a:t>Sorular,</a:t>
            </a:r>
            <a:r>
              <a:rPr lang="tr-TR" dirty="0"/>
              <a:t> </a:t>
            </a:r>
            <a:r>
              <a:rPr lang="tr-TR" dirty="0" smtClean="0"/>
              <a:t>Sokak Prensesi,</a:t>
            </a:r>
            <a:r>
              <a:rPr lang="tr-TR" dirty="0"/>
              <a:t> </a:t>
            </a:r>
            <a:r>
              <a:rPr lang="tr-TR" dirty="0" smtClean="0"/>
              <a:t>Sırat Şiirleri,</a:t>
            </a:r>
            <a:r>
              <a:rPr lang="tr-TR" dirty="0"/>
              <a:t> </a:t>
            </a:r>
            <a:r>
              <a:rPr lang="tr-TR" dirty="0" smtClean="0"/>
              <a:t>Eskiden Terzi,</a:t>
            </a:r>
            <a:r>
              <a:rPr lang="tr-TR" dirty="0"/>
              <a:t> </a:t>
            </a:r>
          </a:p>
          <a:p>
            <a:pPr algn="l"/>
            <a:r>
              <a:rPr lang="tr-TR" dirty="0"/>
              <a:t>Kabareden Emekli Bir </a:t>
            </a:r>
            <a:r>
              <a:rPr lang="tr-TR" dirty="0" err="1" smtClean="0"/>
              <a:t>Kızkardeş</a:t>
            </a:r>
            <a:r>
              <a:rPr lang="tr-TR" dirty="0" smtClean="0"/>
              <a:t>,</a:t>
            </a:r>
            <a:r>
              <a:rPr lang="tr-TR" dirty="0"/>
              <a:t> </a:t>
            </a:r>
            <a:r>
              <a:rPr lang="tr-TR" dirty="0" smtClean="0"/>
              <a:t>40 </a:t>
            </a:r>
            <a:r>
              <a:rPr lang="tr-TR" dirty="0"/>
              <a:t>Şiir ve </a:t>
            </a:r>
            <a:r>
              <a:rPr lang="tr-TR" dirty="0" smtClean="0"/>
              <a:t>Bir,</a:t>
            </a:r>
            <a:r>
              <a:rPr lang="tr-TR" dirty="0"/>
              <a:t> </a:t>
            </a:r>
            <a:r>
              <a:rPr lang="tr-TR" dirty="0" smtClean="0"/>
              <a:t>Hafıza,</a:t>
            </a:r>
            <a:r>
              <a:rPr lang="tr-TR" dirty="0"/>
              <a:t> </a:t>
            </a:r>
            <a:r>
              <a:rPr lang="tr-TR" dirty="0" smtClean="0"/>
              <a:t>Karton Valiz,</a:t>
            </a:r>
            <a:r>
              <a:rPr lang="tr-TR" dirty="0"/>
              <a:t> </a:t>
            </a:r>
            <a:r>
              <a:rPr lang="tr-TR" dirty="0" smtClean="0"/>
              <a:t>Ölüm </a:t>
            </a:r>
            <a:r>
              <a:rPr lang="tr-TR" dirty="0"/>
              <a:t>Bir </a:t>
            </a:r>
            <a:r>
              <a:rPr lang="tr-TR" dirty="0" smtClean="0"/>
              <a:t>Skandal,</a:t>
            </a:r>
            <a:r>
              <a:rPr lang="tr-TR" dirty="0"/>
              <a:t> </a:t>
            </a:r>
          </a:p>
          <a:p>
            <a:pPr algn="l"/>
            <a:r>
              <a:rPr lang="tr-TR" dirty="0" smtClean="0"/>
              <a:t>Keder </a:t>
            </a:r>
            <a:r>
              <a:rPr lang="tr-TR" dirty="0"/>
              <a:t>Gibi </a:t>
            </a:r>
            <a:r>
              <a:rPr lang="tr-TR" dirty="0" smtClean="0"/>
              <a:t>Ödünç,</a:t>
            </a:r>
            <a:r>
              <a:rPr lang="tr-TR" dirty="0"/>
              <a:t> </a:t>
            </a:r>
            <a:r>
              <a:rPr lang="tr-TR" dirty="0" smtClean="0"/>
              <a:t>Yağmur Cemi,</a:t>
            </a:r>
            <a:r>
              <a:rPr lang="tr-TR" dirty="0"/>
              <a:t> </a:t>
            </a:r>
            <a:r>
              <a:rPr lang="tr-TR" dirty="0" smtClean="0"/>
              <a:t>Üzgün </a:t>
            </a:r>
            <a:r>
              <a:rPr lang="tr-TR" dirty="0"/>
              <a:t>Kediler </a:t>
            </a:r>
            <a:r>
              <a:rPr lang="tr-TR" dirty="0" smtClean="0"/>
              <a:t>Gazeli,</a:t>
            </a:r>
            <a:r>
              <a:rPr lang="tr-TR" dirty="0"/>
              <a:t> </a:t>
            </a:r>
            <a:r>
              <a:rPr lang="tr-TR" dirty="0" smtClean="0"/>
              <a:t>Zarf,</a:t>
            </a:r>
            <a:r>
              <a:rPr lang="tr-TR" dirty="0"/>
              <a:t> </a:t>
            </a:r>
            <a:r>
              <a:rPr lang="tr-TR" dirty="0" smtClean="0"/>
              <a:t>Aşk </a:t>
            </a:r>
            <a:r>
              <a:rPr lang="tr-TR" dirty="0"/>
              <a:t>Şiirleri Antolojisi </a:t>
            </a:r>
          </a:p>
          <a:p>
            <a:pPr algn="l"/>
            <a:r>
              <a:rPr lang="tr-TR" b="1" dirty="0" smtClean="0"/>
              <a:t>DENEME: </a:t>
            </a:r>
            <a:r>
              <a:rPr lang="tr-TR" dirty="0" smtClean="0"/>
              <a:t>Haziran Tekrar,</a:t>
            </a:r>
            <a:r>
              <a:rPr lang="tr-TR" dirty="0"/>
              <a:t> </a:t>
            </a:r>
            <a:r>
              <a:rPr lang="tr-TR" dirty="0" smtClean="0"/>
              <a:t>Üvey Sokak</a:t>
            </a:r>
            <a:r>
              <a:rPr lang="tr-TR" dirty="0"/>
              <a:t> </a:t>
            </a:r>
            <a:endParaRPr lang="tr-TR" dirty="0" smtClean="0"/>
          </a:p>
          <a:p>
            <a:pPr algn="l"/>
            <a:r>
              <a:rPr lang="tr-TR" b="1" dirty="0" smtClean="0"/>
              <a:t>DÜZYAZI: </a:t>
            </a:r>
            <a:r>
              <a:rPr lang="tr-TR" dirty="0" smtClean="0"/>
              <a:t>100 Yazı,</a:t>
            </a:r>
            <a:r>
              <a:rPr lang="tr-TR" dirty="0"/>
              <a:t> </a:t>
            </a:r>
            <a:r>
              <a:rPr lang="tr-TR" dirty="0" smtClean="0"/>
              <a:t>Eski Yazı,</a:t>
            </a:r>
            <a:r>
              <a:rPr lang="tr-TR" dirty="0"/>
              <a:t> </a:t>
            </a:r>
            <a:r>
              <a:rPr lang="tr-TR" dirty="0" smtClean="0"/>
              <a:t>Azıcık Cihangir,</a:t>
            </a:r>
            <a:r>
              <a:rPr lang="tr-TR" dirty="0"/>
              <a:t> </a:t>
            </a:r>
            <a:r>
              <a:rPr lang="tr-TR" dirty="0" smtClean="0"/>
              <a:t>Trenler </a:t>
            </a:r>
            <a:r>
              <a:rPr lang="tr-TR" dirty="0"/>
              <a:t>de </a:t>
            </a:r>
            <a:r>
              <a:rPr lang="tr-TR" dirty="0" smtClean="0"/>
              <a:t>Ahşaptır,</a:t>
            </a:r>
            <a:r>
              <a:rPr lang="tr-TR" dirty="0"/>
              <a:t> </a:t>
            </a:r>
            <a:r>
              <a:rPr lang="tr-TR" dirty="0" smtClean="0"/>
              <a:t>Sonradan Görme,</a:t>
            </a:r>
            <a:r>
              <a:rPr lang="tr-TR" dirty="0"/>
              <a:t> </a:t>
            </a:r>
            <a:r>
              <a:rPr lang="tr-TR" dirty="0" smtClean="0"/>
              <a:t>Şiir </a:t>
            </a:r>
            <a:r>
              <a:rPr lang="tr-TR" dirty="0"/>
              <a:t>Gibi </a:t>
            </a:r>
            <a:r>
              <a:rPr lang="tr-TR" dirty="0" smtClean="0"/>
              <a:t>Yalnız,</a:t>
            </a:r>
            <a:r>
              <a:rPr lang="tr-TR" dirty="0"/>
              <a:t> </a:t>
            </a:r>
            <a:r>
              <a:rPr lang="tr-TR" dirty="0" smtClean="0"/>
              <a:t>Derdini </a:t>
            </a:r>
            <a:r>
              <a:rPr lang="tr-TR" dirty="0"/>
              <a:t>Anlatamayanlar için Ansiklopedi: </a:t>
            </a:r>
            <a:r>
              <a:rPr lang="tr-TR" dirty="0" err="1"/>
              <a:t>Paradosk</a:t>
            </a:r>
            <a:r>
              <a:rPr lang="tr-TR" dirty="0"/>
              <a:t> </a:t>
            </a:r>
            <a:r>
              <a:rPr lang="tr-TR" dirty="0" err="1"/>
              <a:t>Diyalektika</a:t>
            </a:r>
            <a:r>
              <a:rPr lang="tr-TR" dirty="0"/>
              <a:t> </a:t>
            </a:r>
            <a:endParaRPr lang="tr-TR" dirty="0" smtClean="0"/>
          </a:p>
          <a:p>
            <a:pPr algn="l"/>
            <a:r>
              <a:rPr lang="tr-TR" b="1" dirty="0" smtClean="0"/>
              <a:t>ÇOCUK </a:t>
            </a:r>
            <a:r>
              <a:rPr lang="tr-TR" b="1" dirty="0" err="1" smtClean="0"/>
              <a:t>KİTABI:</a:t>
            </a:r>
            <a:r>
              <a:rPr lang="tr-TR" dirty="0" err="1" smtClean="0"/>
              <a:t>Nar</a:t>
            </a:r>
            <a:r>
              <a:rPr lang="tr-TR" dirty="0" smtClean="0"/>
              <a:t> </a:t>
            </a:r>
            <a:r>
              <a:rPr lang="tr-TR" dirty="0"/>
              <a:t>Alfabesi </a:t>
            </a:r>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713877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algn="l"/>
            <a:r>
              <a:rPr lang="tr-TR" dirty="0" smtClean="0"/>
              <a:t>  </a:t>
            </a:r>
            <a:r>
              <a:rPr lang="tr-TR" b="1" dirty="0" smtClean="0"/>
              <a:t>Mistik, metafizikçi yönü </a:t>
            </a:r>
            <a:r>
              <a:rPr lang="tr-TR" dirty="0" smtClean="0"/>
              <a:t>ağır basan bir şairdir. Gündelik hayattan yola çıkan, geçmişi, insanlık hallerini, yaşanmışlıkları içinde taşıyan, yaşamın arka planında ne varsa şiirlerinde imgelerle anlatmaya çalışan bir tutum içindedir. Metropol yaşamını ve ilişkilerdeki hızlı değişimi konuşma dilinin imkanlarından faydalanarak </a:t>
            </a:r>
            <a:r>
              <a:rPr lang="tr-TR" dirty="0" err="1" smtClean="0"/>
              <a:t>ironik</a:t>
            </a:r>
            <a:r>
              <a:rPr lang="tr-TR" dirty="0" smtClean="0"/>
              <a:t> bir şekilde işlemiştir.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HÜSEYİN ATLANSOY</a:t>
            </a:r>
            <a:endParaRPr lang="tr-TR" dirty="0"/>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80112" y="2047511"/>
            <a:ext cx="2592288" cy="349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4347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
        <p:nvSpPr>
          <p:cNvPr id="3" name="İçerik Yer Tutucusu 2"/>
          <p:cNvSpPr>
            <a:spLocks noGrp="1"/>
          </p:cNvSpPr>
          <p:nvPr>
            <p:ph sz="quarter" idx="14"/>
          </p:nvPr>
        </p:nvSpPr>
        <p:spPr/>
        <p:txBody>
          <a:bodyPr>
            <a:noAutofit/>
          </a:bodyPr>
          <a:lstStyle/>
          <a:p>
            <a:pPr fontAlgn="t"/>
            <a:r>
              <a:rPr lang="tr-TR" sz="1400" b="1" i="1" dirty="0"/>
              <a:t>Su </a:t>
            </a:r>
            <a:r>
              <a:rPr lang="tr-TR" sz="1400" b="1" i="1" dirty="0" smtClean="0"/>
              <a:t>Uğultusu</a:t>
            </a:r>
            <a:endParaRPr lang="tr-TR" sz="1400" b="1" i="1" dirty="0"/>
          </a:p>
          <a:p>
            <a:pPr fontAlgn="t"/>
            <a:r>
              <a:rPr lang="tr-TR" sz="1400" i="1" dirty="0"/>
              <a:t>Öğleyi hızla geçerek </a:t>
            </a:r>
            <a:br>
              <a:rPr lang="tr-TR" sz="1400" i="1" dirty="0"/>
            </a:br>
            <a:r>
              <a:rPr lang="tr-TR" sz="1400" i="1" dirty="0"/>
              <a:t>bir ayrılık ikindisine uğruyor zaman. </a:t>
            </a:r>
            <a:br>
              <a:rPr lang="tr-TR" sz="1400" i="1" dirty="0"/>
            </a:br>
            <a:r>
              <a:rPr lang="tr-TR" sz="1400" i="1" dirty="0"/>
              <a:t>Yaşlı ve yorgun ruhum </a:t>
            </a:r>
            <a:br>
              <a:rPr lang="tr-TR" sz="1400" i="1" dirty="0"/>
            </a:br>
            <a:r>
              <a:rPr lang="tr-TR" sz="1400" i="1" dirty="0"/>
              <a:t>vedalaşıp uzaklaşıyor gölge ve ışıktan </a:t>
            </a:r>
            <a:br>
              <a:rPr lang="tr-TR" sz="1400" i="1" dirty="0"/>
            </a:br>
            <a:r>
              <a:rPr lang="tr-TR" sz="1400" i="1" dirty="0"/>
              <a:t/>
            </a:r>
            <a:br>
              <a:rPr lang="tr-TR" sz="1400" i="1" dirty="0"/>
            </a:br>
            <a:r>
              <a:rPr lang="tr-TR" sz="1400" i="1" dirty="0"/>
              <a:t>Gülücükler öpüşler sunuyor bana </a:t>
            </a:r>
            <a:br>
              <a:rPr lang="tr-TR" sz="1400" i="1" dirty="0"/>
            </a:br>
            <a:r>
              <a:rPr lang="tr-TR" sz="1400" i="1" dirty="0"/>
              <a:t>kırık bir kapıdan odama sızan akşam </a:t>
            </a:r>
            <a:br>
              <a:rPr lang="tr-TR" sz="1400" i="1" dirty="0"/>
            </a:br>
            <a:r>
              <a:rPr lang="tr-TR" sz="1400" i="1" dirty="0"/>
              <a:t>Keklik sekişleri ve ötüşlerle </a:t>
            </a:r>
            <a:br>
              <a:rPr lang="tr-TR" sz="1400" i="1" dirty="0"/>
            </a:br>
            <a:r>
              <a:rPr lang="tr-TR" sz="1400" i="1" dirty="0"/>
              <a:t>göz </a:t>
            </a:r>
            <a:r>
              <a:rPr lang="tr-TR" sz="1400" i="1" dirty="0" err="1"/>
              <a:t>kırpımlık</a:t>
            </a:r>
            <a:r>
              <a:rPr lang="tr-TR" sz="1400" i="1" dirty="0"/>
              <a:t> bir anda beliren doğrudan. </a:t>
            </a:r>
            <a:br>
              <a:rPr lang="tr-TR" sz="1400" i="1" dirty="0"/>
            </a:br>
            <a:r>
              <a:rPr lang="tr-TR" sz="1400" i="1" dirty="0"/>
              <a:t/>
            </a:r>
            <a:br>
              <a:rPr lang="tr-TR" sz="1400" i="1" dirty="0"/>
            </a:br>
            <a:r>
              <a:rPr lang="tr-TR" sz="1400" i="1" dirty="0"/>
              <a:t>Katlanarak akıyor duru bir su zaman </a:t>
            </a:r>
            <a:br>
              <a:rPr lang="tr-TR" sz="1400" i="1" dirty="0"/>
            </a:br>
            <a:r>
              <a:rPr lang="tr-TR" sz="1400" i="1" dirty="0"/>
              <a:t>artık hiç bahsetmeyeceğim ben ruhumdan. </a:t>
            </a:r>
            <a:br>
              <a:rPr lang="tr-TR" sz="1400" i="1" dirty="0"/>
            </a:br>
            <a:r>
              <a:rPr lang="tr-TR" sz="1400" i="1" dirty="0"/>
              <a:t/>
            </a:r>
            <a:br>
              <a:rPr lang="tr-TR" sz="1400" i="1" dirty="0"/>
            </a:br>
            <a:r>
              <a:rPr lang="tr-TR" sz="1400" i="1" dirty="0"/>
              <a:t>Bedenim gibidir ruhum da </a:t>
            </a:r>
            <a:br>
              <a:rPr lang="tr-TR" sz="1400" i="1" dirty="0"/>
            </a:br>
            <a:r>
              <a:rPr lang="tr-TR" sz="1400" i="1" dirty="0"/>
              <a:t>kalabalık önünde soyunmaktan utanan. </a:t>
            </a:r>
            <a:br>
              <a:rPr lang="tr-TR" sz="1400" i="1" dirty="0"/>
            </a:br>
            <a:r>
              <a:rPr lang="tr-TR" sz="1400" i="1" dirty="0"/>
              <a:t>Öylesine mahcup başını yerden kaldırmayan </a:t>
            </a:r>
            <a:br>
              <a:rPr lang="tr-TR" sz="1400" i="1" dirty="0"/>
            </a:br>
            <a:r>
              <a:rPr lang="tr-TR" sz="1400" i="1" dirty="0"/>
              <a:t>hayır hayır bahsetmeyeceğim ben ruhumdan. </a:t>
            </a:r>
          </a:p>
        </p:txBody>
      </p:sp>
      <p:sp>
        <p:nvSpPr>
          <p:cNvPr id="8" name="İçerik Yer Tutucusu 7"/>
          <p:cNvSpPr>
            <a:spLocks noGrp="1"/>
          </p:cNvSpPr>
          <p:nvPr>
            <p:ph sz="quarter" idx="13"/>
          </p:nvPr>
        </p:nvSpPr>
        <p:spPr/>
        <p:txBody>
          <a:bodyPr/>
          <a:lstStyle/>
          <a:p>
            <a:pPr algn="l"/>
            <a:r>
              <a:rPr lang="tr-TR" b="1" dirty="0" smtClean="0"/>
              <a:t>ŞİİR: </a:t>
            </a:r>
            <a:r>
              <a:rPr lang="tr-TR" dirty="0" smtClean="0"/>
              <a:t>İntihar İlacı, Balkon Çıkmazında Efendilik Tarihi, Şehir Konuşmaları, Karşılama Töreni, Sebepsiz Hüzünler Sultanlığı, Gizleyen Özne, Metropol İnsanları, İyi Günler İlerde Anneanne</a:t>
            </a:r>
            <a:endParaRPr lang="tr-TR" b="1" dirty="0"/>
          </a:p>
        </p:txBody>
      </p:sp>
    </p:spTree>
    <p:extLst>
      <p:ext uri="{BB962C8B-B14F-4D97-AF65-F5344CB8AC3E}">
        <p14:creationId xmlns:p14="http://schemas.microsoft.com/office/powerpoint/2010/main" val="19764347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dirty="0" smtClean="0"/>
              <a:t>  Edebiyat dünyasında «trajik </a:t>
            </a:r>
            <a:r>
              <a:rPr lang="tr-TR" dirty="0" err="1" smtClean="0"/>
              <a:t>ben»in</a:t>
            </a:r>
            <a:r>
              <a:rPr lang="tr-TR" dirty="0" smtClean="0"/>
              <a:t> </a:t>
            </a:r>
            <a:r>
              <a:rPr lang="tr-TR" dirty="0" err="1" smtClean="0"/>
              <a:t>ızdırabını</a:t>
            </a:r>
            <a:r>
              <a:rPr lang="tr-TR" dirty="0" smtClean="0"/>
              <a:t> ve eşyanın iç dünyasını yansıtan </a:t>
            </a:r>
            <a:r>
              <a:rPr lang="tr-TR" dirty="0" smtClean="0">
                <a:solidFill>
                  <a:srgbClr val="7030A0"/>
                </a:solidFill>
              </a:rPr>
              <a:t>«Leke»</a:t>
            </a:r>
            <a:r>
              <a:rPr lang="tr-TR" dirty="0" smtClean="0"/>
              <a:t> kitabı ile tanınmıştır.</a:t>
            </a:r>
          </a:p>
          <a:p>
            <a:pPr algn="l"/>
            <a:endParaRPr lang="tr-TR" dirty="0"/>
          </a:p>
          <a:p>
            <a:pPr algn="l"/>
            <a:endParaRPr lang="tr-TR" b="1" dirty="0" smtClean="0"/>
          </a:p>
          <a:p>
            <a:pPr algn="l"/>
            <a:r>
              <a:rPr lang="tr-TR" b="1" dirty="0" smtClean="0"/>
              <a:t>ŞİİR: </a:t>
            </a:r>
            <a:r>
              <a:rPr lang="tr-TR" dirty="0" err="1" smtClean="0"/>
              <a:t>Meş'aleler</a:t>
            </a:r>
            <a:r>
              <a:rPr lang="tr-TR" dirty="0" smtClean="0"/>
              <a:t>, Leke, Gittin </a:t>
            </a:r>
            <a:r>
              <a:rPr lang="tr-TR" dirty="0"/>
              <a:t>Taş Atarak </a:t>
            </a:r>
            <a:r>
              <a:rPr lang="tr-TR" dirty="0" smtClean="0"/>
              <a:t>Denizlerime, Kara Işıldak, Parmak </a:t>
            </a:r>
            <a:r>
              <a:rPr lang="tr-TR" dirty="0"/>
              <a:t>Uçlarımdaki </a:t>
            </a:r>
            <a:r>
              <a:rPr lang="tr-TR" dirty="0" smtClean="0"/>
              <a:t>Yangın, Sedat </a:t>
            </a:r>
            <a:r>
              <a:rPr lang="tr-TR" dirty="0" err="1"/>
              <a:t>Umran'dan</a:t>
            </a:r>
            <a:r>
              <a:rPr lang="tr-TR" dirty="0"/>
              <a:t> </a:t>
            </a:r>
            <a:r>
              <a:rPr lang="tr-TR" dirty="0" smtClean="0"/>
              <a:t>Seçmeler, Aynada </a:t>
            </a:r>
            <a:r>
              <a:rPr lang="tr-TR" dirty="0"/>
              <a:t>Gün </a:t>
            </a:r>
            <a:r>
              <a:rPr lang="tr-TR" dirty="0" smtClean="0"/>
              <a:t>Doğumu, Akşam Şiirleri, Altın Eşik, Kırık Ayna, Sonsuzluk Atı</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Sedat </a:t>
            </a:r>
            <a:r>
              <a:rPr lang="tr-TR" dirty="0" err="1" smtClean="0">
                <a:effectLst>
                  <a:glow rad="63500">
                    <a:schemeClr val="accent3">
                      <a:satMod val="175000"/>
                      <a:alpha val="40000"/>
                    </a:schemeClr>
                  </a:glow>
                </a:effectLst>
              </a:rPr>
              <a:t>umran</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483853" y="2020888"/>
            <a:ext cx="2383169"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2187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dirty="0" smtClean="0"/>
              <a:t>  Yeni şiir ile halk şiirinin tekniğini birleştirmeye çalıştı. Şiirlerinde mahalli duyguları, millet ve sanat sevgisini halk şiirini geleneklerinden yararlanarak kendine özgü bir dille terennüm etti.</a:t>
            </a:r>
          </a:p>
          <a:p>
            <a:pPr algn="l"/>
            <a:r>
              <a:rPr lang="tr-TR" dirty="0" smtClean="0"/>
              <a:t> Masal, inceleme, araştırma ve antoloji türünde eserler verdi.</a:t>
            </a:r>
            <a:endParaRPr lang="tr-TR" dirty="0"/>
          </a:p>
          <a:p>
            <a:pPr algn="l"/>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İbrahİm</a:t>
            </a:r>
            <a:r>
              <a:rPr lang="tr-TR" dirty="0" smtClean="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zekİ</a:t>
            </a:r>
            <a:r>
              <a:rPr lang="tr-TR" dirty="0" smtClean="0">
                <a:effectLst>
                  <a:glow rad="63500">
                    <a:schemeClr val="accent3">
                      <a:satMod val="175000"/>
                      <a:alpha val="40000"/>
                    </a:schemeClr>
                  </a:glow>
                </a:effectLst>
              </a:rPr>
              <a:t> </a:t>
            </a:r>
            <a:r>
              <a:rPr lang="tr-TR" dirty="0" err="1">
                <a:effectLst>
                  <a:glow rad="63500">
                    <a:schemeClr val="accent3">
                      <a:satMod val="175000"/>
                      <a:alpha val="40000"/>
                    </a:schemeClr>
                  </a:glow>
                </a:effectLst>
              </a:rPr>
              <a:t>burdurlu</a:t>
            </a:r>
            <a:r>
              <a:rPr lang="tr-TR" dirty="0">
                <a:effectLst>
                  <a:glow rad="63500">
                    <a:schemeClr val="accent3">
                      <a:satMod val="175000"/>
                      <a:alpha val="40000"/>
                    </a:schemeClr>
                  </a:glow>
                </a:effectLst>
              </a:rPr>
              <a:t>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99186" y="1916832"/>
            <a:ext cx="2025285" cy="275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4095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a:t>ŞİİR:</a:t>
            </a:r>
            <a:r>
              <a:rPr lang="tr-TR" dirty="0"/>
              <a:t> Toprak İnsanları, Toprağın İçindeki Toprak, Burdur’daki Mahallemiz, Ke­loğlan, Basık Tavan, Bir Köyden Bir İnsan, Lefkoşe, Minnacık Ada, Günay­dın Yavru Kıbrıs, Atatürk’üm, Sev Beni, Açmıyor Mu Kıbrıs’ımın Gülleri?, İzmir’in Mor Atları </a:t>
            </a:r>
            <a:endParaRPr lang="tr-TR" dirty="0" smtClean="0"/>
          </a:p>
          <a:p>
            <a:pPr algn="l"/>
            <a:r>
              <a:rPr lang="tr-TR" b="1" dirty="0" smtClean="0"/>
              <a:t>MASAL:</a:t>
            </a:r>
            <a:r>
              <a:rPr lang="tr-TR" dirty="0" smtClean="0"/>
              <a:t> Nur Güzeli, Dileği </a:t>
            </a:r>
            <a:r>
              <a:rPr lang="tr-TR" dirty="0"/>
              <a:t>Gerçekleşmeyen </a:t>
            </a:r>
            <a:r>
              <a:rPr lang="tr-TR" dirty="0" smtClean="0"/>
              <a:t>Kız, Güllü </a:t>
            </a:r>
            <a:r>
              <a:rPr lang="tr-TR" dirty="0" err="1" smtClean="0"/>
              <a:t>Pâdişâh</a:t>
            </a:r>
            <a:r>
              <a:rPr lang="tr-TR" dirty="0" smtClean="0"/>
              <a:t>, Mavi </a:t>
            </a:r>
            <a:r>
              <a:rPr lang="tr-TR" dirty="0"/>
              <a:t>Pullu </a:t>
            </a:r>
            <a:r>
              <a:rPr lang="tr-TR" dirty="0" smtClean="0"/>
              <a:t>Balık, Üç Yumak, Kendi </a:t>
            </a:r>
            <a:r>
              <a:rPr lang="tr-TR" dirty="0"/>
              <a:t>Bir Karış, Sakalı Üç </a:t>
            </a:r>
            <a:r>
              <a:rPr lang="tr-TR" dirty="0" smtClean="0"/>
              <a:t>Karış</a:t>
            </a:r>
            <a:endParaRPr lang="tr-TR" dirty="0"/>
          </a:p>
          <a:p>
            <a:pPr algn="l"/>
            <a:r>
              <a:rPr lang="tr-TR" b="1" dirty="0" smtClean="0"/>
              <a:t>ANTOLOJİ:</a:t>
            </a:r>
            <a:r>
              <a:rPr lang="tr-TR" dirty="0" smtClean="0"/>
              <a:t> Şiirimizde Öğ­retmen, Öğretmen </a:t>
            </a:r>
            <a:r>
              <a:rPr lang="tr-TR" dirty="0" err="1"/>
              <a:t>Şâirler</a:t>
            </a:r>
            <a:r>
              <a:rPr lang="tr-TR" dirty="0"/>
              <a:t> </a:t>
            </a:r>
            <a:r>
              <a:rPr lang="tr-TR" dirty="0" smtClean="0"/>
              <a:t>Antolojisi, Ata­türk </a:t>
            </a:r>
            <a:r>
              <a:rPr lang="tr-TR" dirty="0"/>
              <a:t>Şiirleri Antolojisi </a:t>
            </a:r>
            <a:endParaRPr lang="tr-TR" dirty="0" smtClean="0"/>
          </a:p>
          <a:p>
            <a:pPr algn="l"/>
            <a:r>
              <a:rPr lang="tr-TR" b="1" dirty="0" smtClean="0"/>
              <a:t>DİĞER ESERLERİ:</a:t>
            </a:r>
            <a:r>
              <a:rPr lang="tr-TR" dirty="0" smtClean="0"/>
              <a:t> </a:t>
            </a:r>
            <a:r>
              <a:rPr lang="tr-TR" dirty="0" err="1" smtClean="0"/>
              <a:t>Memiş</a:t>
            </a:r>
            <a:r>
              <a:rPr lang="tr-TR" dirty="0" smtClean="0"/>
              <a:t> Can, Anılardan Öyküler, Üç Destan </a:t>
            </a:r>
            <a:r>
              <a:rPr lang="tr-TR" dirty="0"/>
              <a:t>(Köroğlu- </a:t>
            </a:r>
            <a:r>
              <a:rPr lang="tr-TR" dirty="0" err="1"/>
              <a:t>Karacoğlan</a:t>
            </a:r>
            <a:r>
              <a:rPr lang="tr-TR" dirty="0"/>
              <a:t>- Oğuz </a:t>
            </a:r>
            <a:r>
              <a:rPr lang="tr-TR" dirty="0" smtClean="0"/>
              <a:t>Destanı), </a:t>
            </a:r>
            <a:r>
              <a:rPr lang="tr-TR" dirty="0" err="1" smtClean="0"/>
              <a:t>Romanlanıyla</a:t>
            </a:r>
            <a:r>
              <a:rPr lang="tr-TR" dirty="0" smtClean="0"/>
              <a:t> </a:t>
            </a:r>
            <a:r>
              <a:rPr lang="tr-TR" dirty="0"/>
              <a:t>Reşat Nuri </a:t>
            </a:r>
            <a:r>
              <a:rPr lang="tr-TR" dirty="0" smtClean="0"/>
              <a:t>Güntekin</a:t>
            </a:r>
            <a:endParaRPr lang="tr-TR" dirty="0"/>
          </a:p>
        </p:txBody>
      </p:sp>
      <p:sp>
        <p:nvSpPr>
          <p:cNvPr id="5" name="Başlık 4"/>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506890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5266927" cy="4005072"/>
          </a:xfrm>
        </p:spPr>
        <p:txBody>
          <a:bodyPr/>
          <a:lstStyle/>
          <a:p>
            <a:pPr algn="l"/>
            <a:r>
              <a:rPr lang="tr-TR" dirty="0" smtClean="0"/>
              <a:t>  İlk şiir kitabı ‘Fırtına ve Kar’ olan kitabındaki bütün şiirleri aruzla yazmış. </a:t>
            </a:r>
            <a:endParaRPr lang="tr-TR" dirty="0"/>
          </a:p>
          <a:p>
            <a:pPr algn="l"/>
            <a:r>
              <a:rPr lang="tr-TR" dirty="0" smtClean="0"/>
              <a:t>  Ziya Gökalp ile tanıştıktan sonra onun «Hece vezni ile İstanbul Türkçesiyle ve günün zevkine göre şiirler yaz.» önerisine uyarak hece veznine uygun yeni bir ses, yeni bir şiir dili bulmaya çalışmıştır.</a:t>
            </a:r>
          </a:p>
          <a:p>
            <a:pPr algn="l"/>
            <a:r>
              <a:rPr lang="tr-TR" dirty="0" smtClean="0"/>
              <a:t>  Sade bir dille, hece ölçüsüyle ve aldığı aruz eğitiminin etkisiyle ahenkli şiirler yazmaya başlamıştır. Divan şiiri kalıplarını hece ölçüsüne uyarlayarak yazdığı gazel benzeri şiirleri vardır.</a:t>
            </a:r>
          </a:p>
          <a:p>
            <a:pPr algn="l"/>
            <a:r>
              <a:rPr lang="tr-TR" dirty="0"/>
              <a:t> </a:t>
            </a:r>
            <a:r>
              <a:rPr lang="tr-TR" dirty="0" smtClean="0"/>
              <a:t> Şiirlerinde en çok işlediği konu aşktır.</a:t>
            </a:r>
          </a:p>
          <a:p>
            <a:pPr algn="l"/>
            <a:endParaRPr lang="tr-TR" dirty="0"/>
          </a:p>
        </p:txBody>
      </p:sp>
      <p:sp>
        <p:nvSpPr>
          <p:cNvPr id="3" name="Başlık 2"/>
          <p:cNvSpPr>
            <a:spLocks noGrp="1"/>
          </p:cNvSpPr>
          <p:nvPr>
            <p:ph type="title"/>
          </p:nvPr>
        </p:nvSpPr>
        <p:spPr/>
        <p:txBody>
          <a:bodyPr/>
          <a:lstStyle/>
          <a:p>
            <a:r>
              <a:rPr lang="tr-TR" dirty="0" smtClean="0">
                <a:effectLst>
                  <a:glow rad="228600">
                    <a:schemeClr val="accent3">
                      <a:satMod val="175000"/>
                      <a:alpha val="40000"/>
                    </a:schemeClr>
                  </a:glow>
                </a:effectLst>
              </a:rPr>
              <a:t>ORHAN SEYFİ ORHON</a:t>
            </a:r>
            <a:endParaRPr lang="tr-TR" dirty="0">
              <a:effectLst>
                <a:glow rad="2286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56176" y="1988840"/>
            <a:ext cx="260032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13023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1" y="2020824"/>
            <a:ext cx="4618856" cy="4005072"/>
          </a:xfrm>
        </p:spPr>
        <p:txBody>
          <a:bodyPr/>
          <a:lstStyle/>
          <a:p>
            <a:pPr algn="l"/>
            <a:r>
              <a:rPr lang="tr-TR" dirty="0" smtClean="0"/>
              <a:t>  Şiiri bir kelime sanatı olarak gören şair, şiirlerinde aşk, ölüm, çaresizlik, yalnızlık temalarını işledi. </a:t>
            </a:r>
          </a:p>
          <a:p>
            <a:pPr algn="l"/>
            <a:r>
              <a:rPr lang="tr-TR" dirty="0"/>
              <a:t> </a:t>
            </a:r>
            <a:r>
              <a:rPr lang="tr-TR" dirty="0" smtClean="0"/>
              <a:t> Genellikle Faruk Nafiz Çamlıbel duyarlılığında ve aşk, ayrılık, özlem gibi lirik temalar etrafında şekillendirdiği şiirini 1973’te büyük oğlu Vedat’ın ölmesi üzerine, hayatın boşluğu, ölüm ve acı gibi derinliklere, öz ve biçim yoğunlaştırmalarına yöneltti. Aruzla rubailer de yazan Oğuzcan, şiir plakları, şarkı sözleri ve yergileriyle tanındı.</a:t>
            </a:r>
            <a:endParaRPr lang="tr-TR" dirty="0"/>
          </a:p>
        </p:txBody>
      </p:sp>
      <p:sp>
        <p:nvSpPr>
          <p:cNvPr id="3" name="Başlık 2"/>
          <p:cNvSpPr>
            <a:spLocks noGrp="1"/>
          </p:cNvSpPr>
          <p:nvPr>
            <p:ph type="title"/>
          </p:nvPr>
        </p:nvSpPr>
        <p:spPr/>
        <p:txBody>
          <a:bodyPr/>
          <a:lstStyle/>
          <a:p>
            <a:r>
              <a:rPr lang="tr-TR" dirty="0" err="1" smtClean="0">
                <a:effectLst>
                  <a:glow rad="228600">
                    <a:schemeClr val="accent3">
                      <a:satMod val="175000"/>
                      <a:alpha val="40000"/>
                    </a:schemeClr>
                  </a:glow>
                </a:effectLst>
              </a:rPr>
              <a:t>Ümİt</a:t>
            </a:r>
            <a:r>
              <a:rPr lang="tr-TR" dirty="0" smtClean="0">
                <a:effectLst>
                  <a:glow rad="228600">
                    <a:schemeClr val="accent3">
                      <a:satMod val="175000"/>
                      <a:alpha val="40000"/>
                    </a:schemeClr>
                  </a:glow>
                </a:effectLst>
              </a:rPr>
              <a:t> </a:t>
            </a:r>
            <a:r>
              <a:rPr lang="tr-TR" dirty="0">
                <a:effectLst>
                  <a:glow rad="228600">
                    <a:schemeClr val="accent3">
                      <a:satMod val="175000"/>
                      <a:alpha val="40000"/>
                    </a:schemeClr>
                  </a:glow>
                </a:effectLst>
              </a:rPr>
              <a:t>Yaşar </a:t>
            </a:r>
            <a:r>
              <a:rPr lang="tr-TR" dirty="0" smtClean="0">
                <a:effectLst>
                  <a:glow rad="228600">
                    <a:schemeClr val="accent3">
                      <a:satMod val="175000"/>
                      <a:alpha val="40000"/>
                    </a:schemeClr>
                  </a:glow>
                </a:effectLst>
              </a:rPr>
              <a:t>Oğuzcan</a:t>
            </a:r>
            <a:endParaRPr lang="tr-TR" dirty="0">
              <a:effectLst>
                <a:glow rad="2286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09356" y="2060848"/>
            <a:ext cx="34671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398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 </a:t>
            </a:r>
            <a:r>
              <a:rPr lang="tr-TR" dirty="0" smtClean="0"/>
              <a:t>İnsanoğlu,</a:t>
            </a:r>
            <a:r>
              <a:rPr lang="tr-TR" dirty="0"/>
              <a:t> </a:t>
            </a:r>
            <a:r>
              <a:rPr lang="tr-TR" dirty="0" smtClean="0"/>
              <a:t>Dolmuş,</a:t>
            </a:r>
            <a:r>
              <a:rPr lang="tr-TR" dirty="0"/>
              <a:t> </a:t>
            </a:r>
            <a:r>
              <a:rPr lang="tr-TR" dirty="0" smtClean="0"/>
              <a:t>Üstüme </a:t>
            </a:r>
            <a:r>
              <a:rPr lang="tr-TR" dirty="0"/>
              <a:t>Varma </a:t>
            </a:r>
            <a:r>
              <a:rPr lang="tr-TR" dirty="0" smtClean="0"/>
              <a:t>İstanbul, Sahibini </a:t>
            </a:r>
            <a:r>
              <a:rPr lang="tr-TR" dirty="0"/>
              <a:t>Arayan </a:t>
            </a:r>
            <a:r>
              <a:rPr lang="tr-TR" dirty="0" smtClean="0"/>
              <a:t>Mektuplar, Yeni </a:t>
            </a:r>
            <a:r>
              <a:rPr lang="tr-TR" dirty="0"/>
              <a:t>Dünya </a:t>
            </a:r>
            <a:r>
              <a:rPr lang="tr-TR" dirty="0" smtClean="0"/>
              <a:t>Rekoru, Sevenler Ölmez, Çigan Gözler, Ötesi Yok, Hüzün Şarkıları,</a:t>
            </a:r>
            <a:r>
              <a:rPr lang="tr-TR" dirty="0"/>
              <a:t> </a:t>
            </a:r>
            <a:r>
              <a:rPr lang="tr-TR" dirty="0" smtClean="0"/>
              <a:t>Bir </a:t>
            </a:r>
            <a:r>
              <a:rPr lang="tr-TR" dirty="0"/>
              <a:t>Gün </a:t>
            </a:r>
            <a:r>
              <a:rPr lang="tr-TR" dirty="0" smtClean="0"/>
              <a:t>Anlarsın,</a:t>
            </a:r>
            <a:r>
              <a:rPr lang="tr-TR" dirty="0"/>
              <a:t> </a:t>
            </a:r>
            <a:r>
              <a:rPr lang="tr-TR" dirty="0" smtClean="0"/>
              <a:t>Sadrazamın </a:t>
            </a:r>
            <a:r>
              <a:rPr lang="tr-TR" dirty="0"/>
              <a:t>Sol </a:t>
            </a:r>
            <a:r>
              <a:rPr lang="tr-TR" dirty="0" smtClean="0"/>
              <a:t>Kulağı,</a:t>
            </a:r>
            <a:r>
              <a:rPr lang="tr-TR" dirty="0"/>
              <a:t> </a:t>
            </a:r>
            <a:r>
              <a:rPr lang="tr-TR" dirty="0" smtClean="0"/>
              <a:t>Mihriban'a Şiirleri,</a:t>
            </a:r>
            <a:r>
              <a:rPr lang="tr-TR" dirty="0"/>
              <a:t> </a:t>
            </a:r>
            <a:r>
              <a:rPr lang="tr-TR" dirty="0" smtClean="0"/>
              <a:t>Taşlar </a:t>
            </a:r>
            <a:r>
              <a:rPr lang="tr-TR" dirty="0"/>
              <a:t>ve </a:t>
            </a:r>
            <a:r>
              <a:rPr lang="tr-TR" dirty="0" smtClean="0"/>
              <a:t>Başlar,</a:t>
            </a:r>
            <a:r>
              <a:rPr lang="tr-TR" dirty="0"/>
              <a:t> </a:t>
            </a:r>
            <a:r>
              <a:rPr lang="tr-TR" dirty="0" smtClean="0"/>
              <a:t>Seni Sevmek,</a:t>
            </a:r>
            <a:r>
              <a:rPr lang="tr-TR" dirty="0"/>
              <a:t> </a:t>
            </a:r>
            <a:r>
              <a:rPr lang="tr-TR" dirty="0" err="1" smtClean="0"/>
              <a:t>İnşallahla</a:t>
            </a:r>
            <a:r>
              <a:rPr lang="tr-TR" dirty="0" smtClean="0"/>
              <a:t> Maşallahla,</a:t>
            </a:r>
            <a:r>
              <a:rPr lang="tr-TR" dirty="0"/>
              <a:t> </a:t>
            </a:r>
            <a:r>
              <a:rPr lang="tr-TR" dirty="0" smtClean="0"/>
              <a:t>Toprak </a:t>
            </a:r>
            <a:r>
              <a:rPr lang="tr-TR" dirty="0"/>
              <a:t>Olana </a:t>
            </a:r>
            <a:r>
              <a:rPr lang="tr-TR" dirty="0" smtClean="0"/>
              <a:t>Kadar,</a:t>
            </a:r>
            <a:r>
              <a:rPr lang="tr-TR" dirty="0"/>
              <a:t> </a:t>
            </a:r>
            <a:r>
              <a:rPr lang="tr-TR" dirty="0" smtClean="0"/>
              <a:t>Göbek Davası,</a:t>
            </a:r>
            <a:r>
              <a:rPr lang="tr-TR" dirty="0"/>
              <a:t> </a:t>
            </a:r>
            <a:r>
              <a:rPr lang="tr-TR" dirty="0" smtClean="0"/>
              <a:t>Ben </a:t>
            </a:r>
            <a:r>
              <a:rPr lang="tr-TR" dirty="0"/>
              <a:t>Seni Sevdim </a:t>
            </a:r>
            <a:r>
              <a:rPr lang="tr-TR" dirty="0" smtClean="0"/>
              <a:t>mi,</a:t>
            </a:r>
            <a:r>
              <a:rPr lang="tr-TR" dirty="0"/>
              <a:t> </a:t>
            </a:r>
            <a:r>
              <a:rPr lang="tr-TR" dirty="0" smtClean="0"/>
              <a:t>Halktan Yana,</a:t>
            </a:r>
            <a:r>
              <a:rPr lang="tr-TR" dirty="0"/>
              <a:t> </a:t>
            </a:r>
            <a:r>
              <a:rPr lang="tr-TR" dirty="0" smtClean="0"/>
              <a:t>Aşk </a:t>
            </a:r>
            <a:r>
              <a:rPr lang="tr-TR" dirty="0"/>
              <a:t>mıydı </a:t>
            </a:r>
            <a:r>
              <a:rPr lang="tr-TR" dirty="0" smtClean="0"/>
              <a:t>O,</a:t>
            </a:r>
            <a:r>
              <a:rPr lang="tr-TR" dirty="0"/>
              <a:t> </a:t>
            </a:r>
            <a:r>
              <a:rPr lang="tr-TR" dirty="0" smtClean="0"/>
              <a:t>Önce </a:t>
            </a:r>
            <a:r>
              <a:rPr lang="tr-TR" dirty="0"/>
              <a:t>Sen Sonra </a:t>
            </a:r>
            <a:r>
              <a:rPr lang="tr-TR" dirty="0" smtClean="0"/>
              <a:t>Ben,</a:t>
            </a:r>
            <a:r>
              <a:rPr lang="tr-TR" dirty="0"/>
              <a:t> </a:t>
            </a:r>
            <a:r>
              <a:rPr lang="tr-TR" dirty="0" smtClean="0"/>
              <a:t>Rubailer,</a:t>
            </a:r>
            <a:r>
              <a:rPr lang="tr-TR" dirty="0"/>
              <a:t> </a:t>
            </a:r>
            <a:r>
              <a:rPr lang="tr-TR" dirty="0" smtClean="0"/>
              <a:t>Acılar Denizi,</a:t>
            </a:r>
            <a:r>
              <a:rPr lang="tr-TR" dirty="0"/>
              <a:t> </a:t>
            </a:r>
            <a:r>
              <a:rPr lang="tr-TR" dirty="0" smtClean="0"/>
              <a:t>Yalan Bitti,</a:t>
            </a:r>
            <a:r>
              <a:rPr lang="tr-TR" dirty="0"/>
              <a:t> </a:t>
            </a:r>
            <a:r>
              <a:rPr lang="tr-TR" dirty="0" smtClean="0"/>
              <a:t>En </a:t>
            </a:r>
            <a:r>
              <a:rPr lang="tr-TR" dirty="0"/>
              <a:t>Eski Yalnızlığımdın Sen </a:t>
            </a:r>
            <a:r>
              <a:rPr lang="tr-TR" dirty="0" smtClean="0"/>
              <a:t>Benim,</a:t>
            </a:r>
            <a:r>
              <a:rPr lang="tr-TR" dirty="0"/>
              <a:t> </a:t>
            </a:r>
            <a:r>
              <a:rPr lang="tr-TR" dirty="0" smtClean="0"/>
              <a:t>Dikiz Aynası,</a:t>
            </a:r>
            <a:r>
              <a:rPr lang="tr-TR" dirty="0"/>
              <a:t> </a:t>
            </a:r>
            <a:r>
              <a:rPr lang="tr-TR" dirty="0" smtClean="0"/>
              <a:t>Oğul koşması,</a:t>
            </a:r>
            <a:r>
              <a:rPr lang="tr-TR" dirty="0"/>
              <a:t> </a:t>
            </a:r>
            <a:r>
              <a:rPr lang="tr-TR" dirty="0" smtClean="0"/>
              <a:t>Her </a:t>
            </a:r>
            <a:r>
              <a:rPr lang="tr-TR" dirty="0"/>
              <a:t>Gece </a:t>
            </a:r>
            <a:r>
              <a:rPr lang="tr-TR" dirty="0" smtClean="0"/>
              <a:t>Sen,</a:t>
            </a:r>
            <a:r>
              <a:rPr lang="tr-TR" dirty="0"/>
              <a:t> </a:t>
            </a:r>
            <a:r>
              <a:rPr lang="tr-TR" dirty="0" smtClean="0"/>
              <a:t>Beşinci Mektup,</a:t>
            </a:r>
            <a:r>
              <a:rPr lang="tr-TR" dirty="0"/>
              <a:t> </a:t>
            </a:r>
            <a:r>
              <a:rPr lang="tr-TR" dirty="0" smtClean="0"/>
              <a:t>Milyon </a:t>
            </a:r>
            <a:r>
              <a:rPr lang="tr-TR" dirty="0"/>
              <a:t>Kere </a:t>
            </a:r>
            <a:r>
              <a:rPr lang="tr-TR" dirty="0" smtClean="0"/>
              <a:t>Ayten,</a:t>
            </a:r>
            <a:r>
              <a:rPr lang="tr-TR" dirty="0"/>
              <a:t> </a:t>
            </a:r>
            <a:r>
              <a:rPr lang="tr-TR" dirty="0" smtClean="0"/>
              <a:t>Bir </a:t>
            </a:r>
            <a:r>
              <a:rPr lang="tr-TR" dirty="0"/>
              <a:t>Başka İstanbul</a:t>
            </a:r>
          </a:p>
          <a:p>
            <a:pPr algn="l"/>
            <a:endParaRPr lang="tr-TR" dirty="0"/>
          </a:p>
        </p:txBody>
      </p:sp>
      <p:sp>
        <p:nvSpPr>
          <p:cNvPr id="3" name="Başlık 2"/>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9733781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kulturelbellek.com/wp-content/uploads/2012/06/halk_siiri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592" b="659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Metin Yer Tutucusu 3"/>
          <p:cNvSpPr>
            <a:spLocks noGrp="1"/>
          </p:cNvSpPr>
          <p:nvPr>
            <p:ph type="body" sz="quarter" idx="13"/>
          </p:nvPr>
        </p:nvSpPr>
        <p:spPr/>
        <p:txBody>
          <a:bodyPr/>
          <a:lstStyle/>
          <a:p>
            <a:endParaRPr lang="tr-TR"/>
          </a:p>
        </p:txBody>
      </p:sp>
      <p:sp>
        <p:nvSpPr>
          <p:cNvPr id="2" name="Başlık 1"/>
          <p:cNvSpPr>
            <a:spLocks noGrp="1"/>
          </p:cNvSpPr>
          <p:nvPr>
            <p:ph type="title"/>
          </p:nvPr>
        </p:nvSpPr>
        <p:spPr/>
        <p:txBody>
          <a:bodyPr/>
          <a:lstStyle/>
          <a:p>
            <a:r>
              <a:rPr lang="tr-TR" dirty="0">
                <a:solidFill>
                  <a:schemeClr val="bg1"/>
                </a:solidFill>
                <a:effectLst>
                  <a:glow rad="63500">
                    <a:schemeClr val="accent3">
                      <a:satMod val="175000"/>
                      <a:alpha val="40000"/>
                    </a:schemeClr>
                  </a:glow>
                </a:effectLst>
                <a:latin typeface="+mn-lt"/>
              </a:rPr>
              <a:t>CUMHURİYET DÖNEMİNDE HALK </a:t>
            </a:r>
            <a:r>
              <a:rPr lang="tr-TR" dirty="0" smtClean="0">
                <a:solidFill>
                  <a:schemeClr val="bg1"/>
                </a:solidFill>
                <a:effectLst>
                  <a:glow rad="63500">
                    <a:schemeClr val="accent3">
                      <a:satMod val="175000"/>
                      <a:alpha val="40000"/>
                    </a:schemeClr>
                  </a:glow>
                </a:effectLst>
                <a:latin typeface="+mn-lt"/>
              </a:rPr>
              <a:t>ŞİİRİ</a:t>
            </a:r>
            <a:endParaRPr lang="tr-TR" dirty="0">
              <a:solidFill>
                <a:schemeClr val="bg1"/>
              </a:solidFill>
              <a:effectLst>
                <a:glow rad="63500">
                  <a:schemeClr val="accent3">
                    <a:satMod val="175000"/>
                    <a:alpha val="40000"/>
                  </a:schemeClr>
                </a:glow>
              </a:effectLst>
              <a:latin typeface="+mn-lt"/>
            </a:endParaRPr>
          </a:p>
        </p:txBody>
      </p:sp>
    </p:spTree>
    <p:extLst>
      <p:ext uri="{BB962C8B-B14F-4D97-AF65-F5344CB8AC3E}">
        <p14:creationId xmlns:p14="http://schemas.microsoft.com/office/powerpoint/2010/main" val="34376022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3"/>
          </p:nvPr>
        </p:nvSpPr>
        <p:spPr/>
        <p:txBody>
          <a:bodyPr/>
          <a:lstStyle/>
          <a:p>
            <a:pPr algn="l"/>
            <a:r>
              <a:rPr lang="tr-TR" dirty="0" smtClean="0"/>
              <a:t>  Cumhuriyet'le </a:t>
            </a:r>
            <a:r>
              <a:rPr lang="tr-TR" dirty="0"/>
              <a:t>birlikte halk kültürüne büyük önem verilmiş, halk müziği ve dili araştırmaları bilimsel bir kimlik kazanmıştır. </a:t>
            </a:r>
            <a:endParaRPr lang="tr-TR" dirty="0" smtClean="0"/>
          </a:p>
          <a:p>
            <a:pPr algn="l"/>
            <a:r>
              <a:rPr lang="tr-TR" dirty="0"/>
              <a:t> </a:t>
            </a:r>
            <a:r>
              <a:rPr lang="tr-TR" dirty="0" smtClean="0"/>
              <a:t> Geleneksel konuların yanında yeni ve güncel konulara da yer verilmiştir. Şairler, bazı şiirlerinde sosyal sorunlar karşısında halkın bilincini ve halkın bakış açısını yansıtmışlardır. </a:t>
            </a:r>
            <a:endParaRPr lang="tr-TR" dirty="0"/>
          </a:p>
          <a:p>
            <a:pPr algn="l"/>
            <a:r>
              <a:rPr lang="tr-TR" b="1" dirty="0" smtClean="0"/>
              <a:t>  </a:t>
            </a:r>
            <a:r>
              <a:rPr lang="tr-TR" dirty="0" smtClean="0"/>
              <a:t>Divan şiiri etkisi ve Arapça-Farsça sözcüklerin kullanımı bu dönemde azalmıştır. </a:t>
            </a:r>
          </a:p>
          <a:p>
            <a:pPr algn="l"/>
            <a:endParaRPr lang="tr-TR" b="1" dirty="0"/>
          </a:p>
          <a:p>
            <a:pPr algn="l"/>
            <a:endParaRPr lang="tr-TR" dirty="0"/>
          </a:p>
        </p:txBody>
      </p:sp>
    </p:spTree>
    <p:extLst>
      <p:ext uri="{BB962C8B-B14F-4D97-AF65-F5344CB8AC3E}">
        <p14:creationId xmlns:p14="http://schemas.microsoft.com/office/powerpoint/2010/main" val="323541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marL="342900" indent="-342900" algn="l">
              <a:buClrTx/>
              <a:buFont typeface="Wingdings" pitchFamily="2" charset="2"/>
              <a:buChar char="Ø"/>
            </a:pPr>
            <a:r>
              <a:rPr lang="tr-TR" dirty="0"/>
              <a:t>Halk şairleri usta-çırak ilişkisi içinde yetişmeye devam etmişlerdir</a:t>
            </a:r>
            <a:r>
              <a:rPr lang="tr-TR" dirty="0" smtClean="0"/>
              <a:t>.</a:t>
            </a:r>
            <a:endParaRPr lang="tr-TR" dirty="0"/>
          </a:p>
          <a:p>
            <a:pPr marL="342900" indent="-342900" algn="l">
              <a:buClrTx/>
              <a:buFont typeface="Wingdings" pitchFamily="2" charset="2"/>
              <a:buChar char="Ø"/>
            </a:pPr>
            <a:r>
              <a:rPr lang="tr-TR" dirty="0"/>
              <a:t>Saz eşliğinde şiir söyleme geleneğinin takipçisidirler</a:t>
            </a:r>
            <a:r>
              <a:rPr lang="tr-TR" dirty="0" smtClean="0"/>
              <a:t>.</a:t>
            </a:r>
            <a:endParaRPr lang="tr-TR" dirty="0"/>
          </a:p>
          <a:p>
            <a:pPr marL="342900" indent="-342900" algn="l">
              <a:buClrTx/>
              <a:buFont typeface="Wingdings" pitchFamily="2" charset="2"/>
              <a:buChar char="Ø"/>
            </a:pPr>
            <a:r>
              <a:rPr lang="tr-TR" dirty="0"/>
              <a:t>Saz çalma geleneğine uymayıp sadece şiir yazan şairler de vardır. </a:t>
            </a:r>
          </a:p>
          <a:p>
            <a:pPr marL="342900" indent="-342900" algn="l">
              <a:buClrTx/>
              <a:buFont typeface="Wingdings" pitchFamily="2" charset="2"/>
              <a:buChar char="Ø"/>
            </a:pPr>
            <a:r>
              <a:rPr lang="tr-TR" dirty="0"/>
              <a:t>Bu dönem halk şairleri, şiirlerinde geleneksel konuların yanında güncel konuları da işlemişlerdir.</a:t>
            </a:r>
          </a:p>
          <a:p>
            <a:pPr marL="342900" indent="-342900" algn="l">
              <a:buClrTx/>
              <a:buFont typeface="Wingdings" pitchFamily="2" charset="2"/>
              <a:buChar char="Ø"/>
            </a:pPr>
            <a:r>
              <a:rPr lang="tr-TR" dirty="0"/>
              <a:t>19. yüzyıl halk şiirine göre Cumhuriyet dönemi halk şiirleri daha sade bir dille söylenmiştir</a:t>
            </a:r>
            <a:r>
              <a:rPr lang="tr-TR" dirty="0" smtClean="0"/>
              <a:t>.</a:t>
            </a:r>
            <a:endParaRPr lang="tr-TR" dirty="0"/>
          </a:p>
          <a:p>
            <a:pPr marL="342900" indent="-342900" algn="l">
              <a:buClrTx/>
              <a:buFont typeface="Wingdings" pitchFamily="2" charset="2"/>
              <a:buChar char="Ø"/>
            </a:pPr>
            <a:r>
              <a:rPr lang="tr-TR" dirty="0"/>
              <a:t>Divan şiiri etkisi ve Arapça-Farsça sözcüklerin kullanımı bu dönemde oldukça azalmıştır</a:t>
            </a:r>
            <a:r>
              <a:rPr lang="tr-TR" dirty="0" smtClean="0"/>
              <a:t>.</a:t>
            </a:r>
            <a:endParaRPr lang="tr-TR" dirty="0"/>
          </a:p>
          <a:p>
            <a:pPr marL="342900" indent="-342900" algn="l">
              <a:buClrTx/>
              <a:buFont typeface="Wingdings" pitchFamily="2" charset="2"/>
              <a:buChar char="Ø"/>
            </a:pPr>
            <a:r>
              <a:rPr lang="tr-TR" dirty="0"/>
              <a:t>Cumhuriyet döneminde halk şiirinin önemli temsilcileri şunlardır:</a:t>
            </a:r>
          </a:p>
          <a:p>
            <a:pPr marL="342900" indent="-342900" algn="l">
              <a:buClrTx/>
              <a:buFont typeface="Wingdings" pitchFamily="2" charset="2"/>
              <a:buChar char="Ø"/>
            </a:pPr>
            <a:endParaRPr lang="tr-TR" b="1" dirty="0"/>
          </a:p>
          <a:p>
            <a:pPr marL="342900" indent="-342900" algn="l">
              <a:buClrTx/>
              <a:buFont typeface="Wingdings" pitchFamily="2" charset="2"/>
              <a:buChar char="Ø"/>
            </a:pPr>
            <a:endParaRPr lang="tr-TR" b="1"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28560549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690864" cy="4216488"/>
          </a:xfrm>
        </p:spPr>
        <p:txBody>
          <a:bodyPr>
            <a:normAutofit lnSpcReduction="10000"/>
          </a:bodyPr>
          <a:lstStyle/>
          <a:p>
            <a:pPr algn="l">
              <a:buClrTx/>
            </a:pPr>
            <a:r>
              <a:rPr lang="tr-TR" dirty="0" smtClean="0"/>
              <a:t>  Sivas’ın </a:t>
            </a:r>
            <a:r>
              <a:rPr lang="tr-TR" dirty="0"/>
              <a:t>Şarkışla ilçesinde doğan şair, gözlerini küçük yaşlarda kaybetmiş ve öğrenim görememiştir</a:t>
            </a:r>
            <a:r>
              <a:rPr lang="tr-TR" dirty="0" smtClean="0"/>
              <a:t>.</a:t>
            </a:r>
            <a:endParaRPr lang="tr-TR" dirty="0"/>
          </a:p>
          <a:p>
            <a:pPr algn="l">
              <a:buClrTx/>
            </a:pPr>
            <a:r>
              <a:rPr lang="tr-TR" dirty="0" smtClean="0"/>
              <a:t>  Şiirlerinde </a:t>
            </a:r>
            <a:r>
              <a:rPr lang="tr-TR" dirty="0"/>
              <a:t>vatan, toprak sevgisi ve aşkı </a:t>
            </a:r>
            <a:r>
              <a:rPr lang="tr-TR" dirty="0" smtClean="0"/>
              <a:t>dile getirmiş; onlara, karanlık dünyasından, kendine özgü duyuş ve düşünceler serpmiştir.</a:t>
            </a:r>
          </a:p>
          <a:p>
            <a:pPr algn="l">
              <a:buClrTx/>
            </a:pPr>
            <a:r>
              <a:rPr lang="tr-TR" dirty="0" smtClean="0"/>
              <a:t> Ahmet </a:t>
            </a:r>
            <a:r>
              <a:rPr lang="tr-TR" dirty="0"/>
              <a:t>Kutsi Tecer tarafından keşfedilmiş, şiirlerini hece ölçüsüyle yazmıştır</a:t>
            </a:r>
            <a:r>
              <a:rPr lang="tr-TR" dirty="0" smtClean="0"/>
              <a:t>.</a:t>
            </a:r>
            <a:endParaRPr lang="tr-TR" dirty="0"/>
          </a:p>
          <a:p>
            <a:pPr algn="l">
              <a:buClrTx/>
            </a:pPr>
            <a:r>
              <a:rPr lang="tr-TR" dirty="0" smtClean="0"/>
              <a:t>  Şiirlerinde yaşama sevinciyle hüzün, iyimserlikle umutsuzluk iç içedir.</a:t>
            </a:r>
            <a:endParaRPr lang="tr-TR" b="1" dirty="0"/>
          </a:p>
          <a:p>
            <a:pPr algn="l">
              <a:buClrTx/>
            </a:pPr>
            <a:r>
              <a:rPr lang="tr-TR" dirty="0" smtClean="0">
                <a:solidFill>
                  <a:srgbClr val="7030A0"/>
                </a:solidFill>
              </a:rPr>
              <a:t>  «</a:t>
            </a:r>
            <a:r>
              <a:rPr lang="tr-TR" dirty="0">
                <a:solidFill>
                  <a:srgbClr val="7030A0"/>
                </a:solidFill>
              </a:rPr>
              <a:t>Kara Toprak»</a:t>
            </a:r>
            <a:r>
              <a:rPr lang="tr-TR" dirty="0"/>
              <a:t>, </a:t>
            </a:r>
            <a:r>
              <a:rPr lang="tr-TR" dirty="0">
                <a:solidFill>
                  <a:srgbClr val="7030A0"/>
                </a:solidFill>
              </a:rPr>
              <a:t>«Uzun İnce Bir Yoldayım»</a:t>
            </a:r>
            <a:r>
              <a:rPr lang="tr-TR" dirty="0"/>
              <a:t> gibi şiirleriyle oldukça sevilmiştir</a:t>
            </a:r>
            <a:r>
              <a:rPr lang="tr-TR" dirty="0" smtClean="0"/>
              <a:t>.</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latin typeface="+mn-lt"/>
              </a:rPr>
              <a:t>AŞIK VEYSEL </a:t>
            </a:r>
            <a:r>
              <a:rPr lang="tr-TR" dirty="0" smtClean="0">
                <a:effectLst>
                  <a:glow rad="63500">
                    <a:schemeClr val="accent3">
                      <a:satMod val="175000"/>
                      <a:alpha val="40000"/>
                    </a:schemeClr>
                  </a:glow>
                </a:effectLst>
                <a:latin typeface="+mn-lt"/>
              </a:rPr>
              <a:t>ŞATIROĞLU</a:t>
            </a:r>
            <a:endParaRPr lang="tr-TR" dirty="0">
              <a:effectLst>
                <a:glow rad="63500">
                  <a:schemeClr val="accent3">
                    <a:satMod val="175000"/>
                    <a:alpha val="40000"/>
                  </a:schemeClr>
                </a:glow>
              </a:effectLst>
              <a:latin typeface="+mn-lt"/>
            </a:endParaRPr>
          </a:p>
        </p:txBody>
      </p:sp>
      <p:pic>
        <p:nvPicPr>
          <p:cNvPr id="5" name="2 Resim" descr="asik-veysel-satiroglu_1077.jpg"/>
          <p:cNvPicPr>
            <a:picLocks noGrp="1" noChangeAspect="1"/>
          </p:cNvPicPr>
          <p:nvPr>
            <p:ph sz="quarter" idx="14"/>
          </p:nvPr>
        </p:nvPicPr>
        <p:blipFill>
          <a:blip r:embed="rId2" cstate="print"/>
          <a:stretch>
            <a:fillRect/>
          </a:stretch>
        </p:blipFill>
        <p:spPr>
          <a:xfrm>
            <a:off x="5719514" y="2060848"/>
            <a:ext cx="3028950" cy="3762375"/>
          </a:xfrm>
          <a:prstGeom prst="rect">
            <a:avLst/>
          </a:prstGeom>
          <a:noFill/>
          <a:ln>
            <a:noFill/>
          </a:ln>
        </p:spPr>
      </p:pic>
    </p:spTree>
    <p:extLst>
      <p:ext uri="{BB962C8B-B14F-4D97-AF65-F5344CB8AC3E}">
        <p14:creationId xmlns:p14="http://schemas.microsoft.com/office/powerpoint/2010/main" val="36399396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2020824"/>
            <a:ext cx="3322711" cy="4005072"/>
          </a:xfrm>
        </p:spPr>
        <p:txBody>
          <a:bodyPr/>
          <a:lstStyle/>
          <a:p>
            <a:pPr algn="l"/>
            <a:r>
              <a:rPr lang="tr-TR" b="1" dirty="0" smtClean="0"/>
              <a:t>ŞİİR: </a:t>
            </a:r>
            <a:r>
              <a:rPr lang="tr-TR" dirty="0" smtClean="0"/>
              <a:t>Dostlar </a:t>
            </a:r>
            <a:r>
              <a:rPr lang="tr-TR" dirty="0"/>
              <a:t>Beni </a:t>
            </a:r>
            <a:r>
              <a:rPr lang="tr-TR" dirty="0" smtClean="0"/>
              <a:t>Hatırlasın,</a:t>
            </a:r>
          </a:p>
          <a:p>
            <a:pPr algn="l"/>
            <a:r>
              <a:rPr lang="tr-TR" dirty="0" smtClean="0"/>
              <a:t>Deyişler</a:t>
            </a:r>
            <a:r>
              <a:rPr lang="tr-TR" dirty="0"/>
              <a:t>, Sazımdan Sesler</a:t>
            </a:r>
            <a:endParaRPr lang="tr-TR" b="1" dirty="0"/>
          </a:p>
          <a:p>
            <a:pPr algn="l"/>
            <a:endParaRPr lang="tr-TR" dirty="0"/>
          </a:p>
        </p:txBody>
      </p:sp>
      <p:sp>
        <p:nvSpPr>
          <p:cNvPr id="3" name="İçerik Yer Tutucusu 2"/>
          <p:cNvSpPr>
            <a:spLocks noGrp="1"/>
          </p:cNvSpPr>
          <p:nvPr>
            <p:ph sz="quarter" idx="14"/>
          </p:nvPr>
        </p:nvSpPr>
        <p:spPr>
          <a:xfrm>
            <a:off x="4139952" y="2020824"/>
            <a:ext cx="4546848" cy="4005072"/>
          </a:xfrm>
        </p:spPr>
        <p:txBody>
          <a:bodyPr numCol="2">
            <a:noAutofit/>
          </a:bodyPr>
          <a:lstStyle/>
          <a:p>
            <a:r>
              <a:rPr lang="tr-TR" sz="1600" b="1" i="1" dirty="0"/>
              <a:t>Uzun İnce Bir </a:t>
            </a:r>
            <a:r>
              <a:rPr lang="tr-TR" sz="1600" b="1" i="1" dirty="0" smtClean="0"/>
              <a:t>Yoldayım</a:t>
            </a:r>
            <a:endParaRPr lang="tr-TR" sz="1600" i="1" dirty="0"/>
          </a:p>
          <a:p>
            <a:r>
              <a:rPr lang="tr-TR" sz="1600" i="1" dirty="0"/>
              <a:t>Uzun ince bir yoldayım</a:t>
            </a:r>
            <a:br>
              <a:rPr lang="tr-TR" sz="1600" i="1" dirty="0"/>
            </a:br>
            <a:r>
              <a:rPr lang="tr-TR" sz="1600" i="1" dirty="0"/>
              <a:t>Gidiyorum gündüz gece</a:t>
            </a:r>
            <a:br>
              <a:rPr lang="tr-TR" sz="1600" i="1" dirty="0"/>
            </a:br>
            <a:r>
              <a:rPr lang="tr-TR" sz="1600" i="1" dirty="0"/>
              <a:t>Bilmiyorum ne haldeyim</a:t>
            </a:r>
            <a:br>
              <a:rPr lang="tr-TR" sz="1600" i="1" dirty="0"/>
            </a:br>
            <a:r>
              <a:rPr lang="tr-TR" sz="1600" i="1" dirty="0"/>
              <a:t>Gidiyorum gündüz gece</a:t>
            </a:r>
            <a:br>
              <a:rPr lang="tr-TR" sz="1600" i="1" dirty="0"/>
            </a:br>
            <a:r>
              <a:rPr lang="tr-TR" sz="1600" i="1" dirty="0"/>
              <a:t/>
            </a:r>
            <a:br>
              <a:rPr lang="tr-TR" sz="1600" i="1" dirty="0"/>
            </a:br>
            <a:r>
              <a:rPr lang="tr-TR" sz="1600" i="1" dirty="0"/>
              <a:t>Dünyaya geldiğim anda</a:t>
            </a:r>
            <a:br>
              <a:rPr lang="tr-TR" sz="1600" i="1" dirty="0"/>
            </a:br>
            <a:r>
              <a:rPr lang="tr-TR" sz="1600" i="1" dirty="0"/>
              <a:t>Yürüdüm aynı zamanda</a:t>
            </a:r>
            <a:br>
              <a:rPr lang="tr-TR" sz="1600" i="1" dirty="0"/>
            </a:br>
            <a:r>
              <a:rPr lang="tr-TR" sz="1600" i="1" dirty="0"/>
              <a:t>İki kapılı bir handa</a:t>
            </a:r>
            <a:br>
              <a:rPr lang="tr-TR" sz="1600" i="1" dirty="0"/>
            </a:br>
            <a:r>
              <a:rPr lang="tr-TR" sz="1600" i="1" dirty="0"/>
              <a:t>Gidiyorum gündüz gece</a:t>
            </a:r>
            <a:br>
              <a:rPr lang="tr-TR" sz="1600" i="1" dirty="0"/>
            </a:br>
            <a:r>
              <a:rPr lang="tr-TR" sz="1600" i="1" dirty="0"/>
              <a:t/>
            </a:r>
            <a:br>
              <a:rPr lang="tr-TR" sz="1600" i="1" dirty="0"/>
            </a:br>
            <a:r>
              <a:rPr lang="tr-TR" sz="1600" i="1" dirty="0"/>
              <a:t>Uykuda dahi </a:t>
            </a:r>
            <a:r>
              <a:rPr lang="tr-TR" sz="1600" i="1" dirty="0" err="1"/>
              <a:t>yürüyom</a:t>
            </a:r>
            <a:r>
              <a:rPr lang="tr-TR" sz="1600" i="1" dirty="0"/>
              <a:t/>
            </a:r>
            <a:br>
              <a:rPr lang="tr-TR" sz="1600" i="1" dirty="0"/>
            </a:br>
            <a:r>
              <a:rPr lang="tr-TR" sz="1600" i="1" dirty="0"/>
              <a:t>Kalmaya </a:t>
            </a:r>
            <a:r>
              <a:rPr lang="tr-TR" sz="1600" i="1" dirty="0" err="1"/>
              <a:t>sebeb</a:t>
            </a:r>
            <a:r>
              <a:rPr lang="tr-TR" sz="1600" i="1" dirty="0"/>
              <a:t> </a:t>
            </a:r>
            <a:r>
              <a:rPr lang="tr-TR" sz="1600" i="1" dirty="0" err="1"/>
              <a:t>arıyom</a:t>
            </a:r>
            <a:r>
              <a:rPr lang="tr-TR" sz="1600" i="1" dirty="0"/>
              <a:t/>
            </a:r>
            <a:br>
              <a:rPr lang="tr-TR" sz="1600" i="1" dirty="0"/>
            </a:br>
            <a:r>
              <a:rPr lang="tr-TR" sz="1600" i="1" dirty="0"/>
              <a:t>Gidenleri hep </a:t>
            </a:r>
            <a:r>
              <a:rPr lang="tr-TR" sz="1600" i="1" dirty="0" err="1"/>
              <a:t>görüyom</a:t>
            </a:r>
            <a:r>
              <a:rPr lang="tr-TR" sz="1600" i="1" dirty="0"/>
              <a:t/>
            </a:r>
            <a:br>
              <a:rPr lang="tr-TR" sz="1600" i="1" dirty="0"/>
            </a:br>
            <a:r>
              <a:rPr lang="tr-TR" sz="1600" i="1" dirty="0"/>
              <a:t>Gidiyorum gündüz </a:t>
            </a:r>
            <a:r>
              <a:rPr lang="tr-TR" sz="1600" i="1" dirty="0" smtClean="0"/>
              <a:t>gece</a:t>
            </a:r>
          </a:p>
          <a:p>
            <a:r>
              <a:rPr lang="tr-TR" sz="1600" i="1" dirty="0"/>
              <a:t>Kırk dokuz yıl bu yollarda</a:t>
            </a:r>
            <a:br>
              <a:rPr lang="tr-TR" sz="1600" i="1" dirty="0"/>
            </a:br>
            <a:r>
              <a:rPr lang="tr-TR" sz="1600" i="1" dirty="0"/>
              <a:t>Ovada dağda çöllerde</a:t>
            </a:r>
            <a:br>
              <a:rPr lang="tr-TR" sz="1600" i="1" dirty="0"/>
            </a:br>
            <a:r>
              <a:rPr lang="tr-TR" sz="1600" i="1" dirty="0"/>
              <a:t>Düşmüşüm gurbet ellerde</a:t>
            </a:r>
            <a:br>
              <a:rPr lang="tr-TR" sz="1600" i="1" dirty="0"/>
            </a:br>
            <a:r>
              <a:rPr lang="tr-TR" sz="1600" i="1" dirty="0"/>
              <a:t>Gidiyorum gündüz gece</a:t>
            </a:r>
            <a:br>
              <a:rPr lang="tr-TR" sz="1600" i="1" dirty="0"/>
            </a:br>
            <a:r>
              <a:rPr lang="tr-TR" sz="1600" i="1" dirty="0"/>
              <a:t/>
            </a:r>
            <a:br>
              <a:rPr lang="tr-TR" sz="1600" i="1" dirty="0"/>
            </a:br>
            <a:r>
              <a:rPr lang="tr-TR" sz="1600" i="1" dirty="0"/>
              <a:t>Şaşar Veysel işbu hale</a:t>
            </a:r>
            <a:br>
              <a:rPr lang="tr-TR" sz="1600" i="1" dirty="0"/>
            </a:br>
            <a:r>
              <a:rPr lang="tr-TR" sz="1600" i="1" dirty="0"/>
              <a:t>Gah ağlayan </a:t>
            </a:r>
            <a:r>
              <a:rPr lang="tr-TR" sz="1600" i="1" dirty="0" err="1"/>
              <a:t>gahi</a:t>
            </a:r>
            <a:r>
              <a:rPr lang="tr-TR" sz="1600" i="1" dirty="0"/>
              <a:t> güle</a:t>
            </a:r>
            <a:br>
              <a:rPr lang="tr-TR" sz="1600" i="1" dirty="0"/>
            </a:br>
            <a:r>
              <a:rPr lang="tr-TR" sz="1600" i="1" dirty="0"/>
              <a:t>Yetişmek için menzile</a:t>
            </a:r>
            <a:br>
              <a:rPr lang="tr-TR" sz="1600" i="1" dirty="0"/>
            </a:br>
            <a:r>
              <a:rPr lang="tr-TR" sz="1600" i="1" dirty="0"/>
              <a:t>Gidiyorum gündüz gece</a:t>
            </a:r>
          </a:p>
          <a:p>
            <a:endParaRPr lang="tr-TR" sz="1600" i="1" dirty="0"/>
          </a:p>
          <a:p>
            <a:endParaRPr lang="tr-TR" sz="1600" i="1"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eserlerİ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1196003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çerik Yer Tutucusu 9"/>
          <p:cNvSpPr>
            <a:spLocks noGrp="1"/>
          </p:cNvSpPr>
          <p:nvPr>
            <p:ph sz="quarter" idx="13"/>
          </p:nvPr>
        </p:nvSpPr>
        <p:spPr/>
        <p:txBody>
          <a:bodyPr/>
          <a:lstStyle/>
          <a:p>
            <a:pPr algn="l"/>
            <a:r>
              <a:rPr lang="tr-TR" dirty="0" smtClean="0"/>
              <a:t>  Saz </a:t>
            </a:r>
            <a:r>
              <a:rPr lang="tr-TR" dirty="0"/>
              <a:t>çalmamakla birlikte şiirlerini halk şiiri </a:t>
            </a:r>
            <a:r>
              <a:rPr lang="tr-TR" dirty="0" smtClean="0"/>
              <a:t>gelenekleri doğrultusunda </a:t>
            </a:r>
            <a:r>
              <a:rPr lang="tr-TR" dirty="0"/>
              <a:t>yazmıştır.</a:t>
            </a:r>
          </a:p>
          <a:p>
            <a:pPr algn="l"/>
            <a:r>
              <a:rPr lang="tr-TR" dirty="0" smtClean="0"/>
              <a:t>  Küçük yaşlarda şiire merak sarmış, ilk yazdığı şiirleri beğenmeyip yakmıştır.</a:t>
            </a:r>
            <a:endParaRPr lang="tr-TR" dirty="0"/>
          </a:p>
          <a:p>
            <a:pPr algn="l"/>
            <a:r>
              <a:rPr lang="tr-TR" dirty="0" smtClean="0"/>
              <a:t>  Politik </a:t>
            </a:r>
            <a:r>
              <a:rPr lang="tr-TR" dirty="0"/>
              <a:t>taşlamalarıyla tanınan şair, “Mihriban” adlı şiiriyle geniş kesimler tarafından sevilmiştir</a:t>
            </a:r>
            <a:r>
              <a:rPr lang="tr-TR" dirty="0" smtClean="0"/>
              <a:t>.</a:t>
            </a:r>
          </a:p>
          <a:p>
            <a:pPr algn="l"/>
            <a:r>
              <a:rPr lang="tr-TR" dirty="0"/>
              <a:t> </a:t>
            </a:r>
            <a:r>
              <a:rPr lang="tr-TR" dirty="0" smtClean="0"/>
              <a:t> Mücadeleci şiirlerinin çokluğu yaşadığı dönemin şartlarından kaynaklanmaktadır.</a:t>
            </a:r>
            <a:endParaRPr lang="tr-TR" dirty="0"/>
          </a:p>
        </p:txBody>
      </p:sp>
      <p:sp>
        <p:nvSpPr>
          <p:cNvPr id="9" name="Başlık 8"/>
          <p:cNvSpPr>
            <a:spLocks noGrp="1"/>
          </p:cNvSpPr>
          <p:nvPr>
            <p:ph type="title"/>
          </p:nvPr>
        </p:nvSpPr>
        <p:spPr/>
        <p:txBody>
          <a:bodyPr/>
          <a:lstStyle/>
          <a:p>
            <a:r>
              <a:rPr lang="tr-TR" dirty="0">
                <a:effectLst>
                  <a:glow rad="63500">
                    <a:schemeClr val="accent3">
                      <a:satMod val="175000"/>
                      <a:alpha val="40000"/>
                    </a:schemeClr>
                  </a:glow>
                </a:effectLst>
              </a:rPr>
              <a:t>ABDURRAHİM KARAKOÇ</a:t>
            </a:r>
          </a:p>
        </p:txBody>
      </p:sp>
      <p:pic>
        <p:nvPicPr>
          <p:cNvPr id="15"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64075" y="2060848"/>
            <a:ext cx="4022725" cy="268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7938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smtClean="0"/>
              <a:t>ŞİİR: </a:t>
            </a:r>
            <a:r>
              <a:rPr lang="tr-TR" dirty="0" smtClean="0"/>
              <a:t>Hasan’a </a:t>
            </a:r>
            <a:r>
              <a:rPr lang="tr-TR" dirty="0"/>
              <a:t>Mektuplar, </a:t>
            </a:r>
            <a:r>
              <a:rPr lang="tr-TR" dirty="0" smtClean="0"/>
              <a:t>Kan </a:t>
            </a:r>
            <a:r>
              <a:rPr lang="tr-TR" dirty="0"/>
              <a:t>Yazısı, Vur Emri, Beşinci </a:t>
            </a:r>
            <a:r>
              <a:rPr lang="tr-TR" dirty="0" smtClean="0"/>
              <a:t>Mevsim, Eli Kulakta, Suları Isıtamadım, Dosta Doğru, Akıl Karaya Vurdu, Yasaklı Rüyalar, Parmak İzi, Yağmur Yerden Yağar, Anadolu’da Bahar, </a:t>
            </a:r>
            <a:r>
              <a:rPr lang="tr-TR" dirty="0" err="1" smtClean="0"/>
              <a:t>Gökçekimi</a:t>
            </a:r>
            <a:r>
              <a:rPr lang="tr-TR" dirty="0" smtClean="0"/>
              <a:t>, Gerdanlık</a:t>
            </a:r>
          </a:p>
          <a:p>
            <a:pPr algn="l"/>
            <a:r>
              <a:rPr lang="tr-TR" b="1" dirty="0" smtClean="0"/>
              <a:t>DÜZ YAZI: </a:t>
            </a:r>
            <a:r>
              <a:rPr lang="tr-TR" dirty="0" smtClean="0"/>
              <a:t>Çobandan Mektuplar</a:t>
            </a:r>
            <a:endParaRPr lang="tr-TR" dirty="0"/>
          </a:p>
        </p:txBody>
      </p:sp>
      <p:sp>
        <p:nvSpPr>
          <p:cNvPr id="3" name="İçerik Yer Tutucusu 2"/>
          <p:cNvSpPr>
            <a:spLocks noGrp="1"/>
          </p:cNvSpPr>
          <p:nvPr>
            <p:ph sz="quarter" idx="14"/>
          </p:nvPr>
        </p:nvSpPr>
        <p:spPr/>
        <p:txBody>
          <a:bodyPr>
            <a:normAutofit fontScale="92500" lnSpcReduction="20000"/>
          </a:bodyPr>
          <a:lstStyle/>
          <a:p>
            <a:r>
              <a:rPr lang="tr-TR" b="1" i="1" dirty="0" smtClean="0"/>
              <a:t>Tükenmez</a:t>
            </a:r>
            <a:endParaRPr lang="tr-TR" i="1" dirty="0"/>
          </a:p>
          <a:p>
            <a:r>
              <a:rPr lang="tr-TR" i="1" dirty="0"/>
              <a:t>Aşk dedin bağrıma soktun bıçağı</a:t>
            </a:r>
            <a:br>
              <a:rPr lang="tr-TR" i="1" dirty="0"/>
            </a:br>
            <a:r>
              <a:rPr lang="tr-TR" i="1" dirty="0"/>
              <a:t>Akan kanım göl olmadan tükenmez</a:t>
            </a:r>
            <a:br>
              <a:rPr lang="tr-TR" i="1" dirty="0"/>
            </a:br>
            <a:r>
              <a:rPr lang="tr-TR" i="1" dirty="0"/>
              <a:t>Sevda kokan bu yaranın çiçeği</a:t>
            </a:r>
            <a:br>
              <a:rPr lang="tr-TR" i="1" dirty="0"/>
            </a:br>
            <a:r>
              <a:rPr lang="tr-TR" i="1" dirty="0"/>
              <a:t>Petek </a:t>
            </a:r>
            <a:r>
              <a:rPr lang="tr-TR" i="1" dirty="0" err="1"/>
              <a:t>petek</a:t>
            </a:r>
            <a:r>
              <a:rPr lang="tr-TR" i="1" dirty="0"/>
              <a:t> bal olmadan tükenmez</a:t>
            </a:r>
            <a:br>
              <a:rPr lang="tr-TR" i="1" dirty="0"/>
            </a:br>
            <a:r>
              <a:rPr lang="tr-TR" i="1" dirty="0"/>
              <a:t/>
            </a:r>
            <a:br>
              <a:rPr lang="tr-TR" i="1" dirty="0"/>
            </a:br>
            <a:r>
              <a:rPr lang="tr-TR" i="1" dirty="0"/>
              <a:t>Hasret nedir yarına sor düne sor</a:t>
            </a:r>
            <a:br>
              <a:rPr lang="tr-TR" i="1" dirty="0"/>
            </a:br>
            <a:r>
              <a:rPr lang="tr-TR" i="1" dirty="0"/>
              <a:t>İnanmazsan </a:t>
            </a:r>
            <a:r>
              <a:rPr lang="tr-TR" i="1" dirty="0" err="1"/>
              <a:t>dönder</a:t>
            </a:r>
            <a:r>
              <a:rPr lang="tr-TR" i="1" dirty="0"/>
              <a:t> aktar gene sor</a:t>
            </a:r>
            <a:br>
              <a:rPr lang="tr-TR" i="1" dirty="0"/>
            </a:br>
            <a:r>
              <a:rPr lang="tr-TR" i="1" dirty="0"/>
              <a:t>Sensiz geçen geceleri bana sor</a:t>
            </a:r>
            <a:br>
              <a:rPr lang="tr-TR" i="1" dirty="0"/>
            </a:br>
            <a:r>
              <a:rPr lang="tr-TR" i="1" dirty="0"/>
              <a:t>Saatleri yıl olmadan tükenmez</a:t>
            </a:r>
            <a:br>
              <a:rPr lang="tr-TR" i="1" dirty="0"/>
            </a:br>
            <a:r>
              <a:rPr lang="tr-TR" i="1" dirty="0"/>
              <a:t/>
            </a:r>
            <a:br>
              <a:rPr lang="tr-TR" i="1" dirty="0"/>
            </a:br>
            <a:r>
              <a:rPr lang="tr-TR" i="1" dirty="0"/>
              <a:t>Görsem derim biçimini rengini</a:t>
            </a:r>
            <a:br>
              <a:rPr lang="tr-TR" i="1" dirty="0"/>
            </a:br>
            <a:r>
              <a:rPr lang="tr-TR" i="1" dirty="0"/>
              <a:t>Kötü talih yüksek yapar engini</a:t>
            </a:r>
            <a:br>
              <a:rPr lang="tr-TR" i="1" dirty="0"/>
            </a:br>
            <a:r>
              <a:rPr lang="tr-TR" i="1" dirty="0"/>
              <a:t>İçimdeki bu sevginin yangını </a:t>
            </a:r>
            <a:br>
              <a:rPr lang="tr-TR" i="1" dirty="0"/>
            </a:br>
            <a:r>
              <a:rPr lang="tr-TR" i="1" dirty="0"/>
              <a:t>Kemiklerim kül olmadan tükenmez</a:t>
            </a:r>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6459766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sz="quarter" idx="13"/>
          </p:nvPr>
        </p:nvSpPr>
        <p:spPr/>
        <p:txBody>
          <a:bodyPr/>
          <a:lstStyle/>
          <a:p>
            <a:pPr algn="l"/>
            <a:r>
              <a:rPr lang="tr-TR" dirty="0" smtClean="0"/>
              <a:t>  Halkın </a:t>
            </a:r>
            <a:r>
              <a:rPr lang="tr-TR" dirty="0"/>
              <a:t>sıkıntılarını toplumcu bir bakış açısıyla anlatmış, güncel siyaseti konu alan politik şiirler ve taşlamalar yazmıştır</a:t>
            </a:r>
            <a:r>
              <a:rPr lang="tr-TR" dirty="0" smtClean="0"/>
              <a:t>.</a:t>
            </a:r>
          </a:p>
          <a:p>
            <a:pPr algn="l"/>
            <a:r>
              <a:rPr lang="tr-TR" dirty="0"/>
              <a:t> </a:t>
            </a:r>
            <a:r>
              <a:rPr lang="tr-TR" dirty="0" smtClean="0"/>
              <a:t> Bektaşi kültürünün ve Anadolu ezgilerinin dünyaya tanıtılmasında önemli bir yeri vardır.</a:t>
            </a:r>
          </a:p>
          <a:p>
            <a:pPr algn="l"/>
            <a:r>
              <a:rPr lang="tr-TR" dirty="0"/>
              <a:t> </a:t>
            </a:r>
            <a:r>
              <a:rPr lang="tr-TR" dirty="0" smtClean="0"/>
              <a:t> Söz ve besteleri sanatçılar tarafından sıklıkla kullanılmıştır.</a:t>
            </a:r>
            <a:endParaRPr lang="tr-TR" dirty="0"/>
          </a:p>
          <a:p>
            <a:pPr algn="l"/>
            <a:endParaRPr lang="tr-TR" dirty="0"/>
          </a:p>
          <a:p>
            <a:pPr algn="l"/>
            <a:endParaRPr lang="tr-TR" dirty="0"/>
          </a:p>
        </p:txBody>
      </p:sp>
      <p:sp>
        <p:nvSpPr>
          <p:cNvPr id="7" name="Başlık 6"/>
          <p:cNvSpPr>
            <a:spLocks noGrp="1"/>
          </p:cNvSpPr>
          <p:nvPr>
            <p:ph type="title"/>
          </p:nvPr>
        </p:nvSpPr>
        <p:spPr/>
        <p:txBody>
          <a:bodyPr/>
          <a:lstStyle/>
          <a:p>
            <a:r>
              <a:rPr lang="tr-TR" dirty="0">
                <a:effectLst>
                  <a:glow rad="63500">
                    <a:schemeClr val="accent3">
                      <a:satMod val="175000"/>
                      <a:alpha val="40000"/>
                    </a:schemeClr>
                  </a:glow>
                </a:effectLst>
              </a:rPr>
              <a:t>ÂŞIK MAHSUNİ ŞERİF</a:t>
            </a:r>
          </a:p>
        </p:txBody>
      </p:sp>
      <p:pic>
        <p:nvPicPr>
          <p:cNvPr id="10" name="2 Resim" descr="asik-veysel-satiroglu_1077.jpg"/>
          <p:cNvPicPr>
            <a:picLocks noGrp="1" noChangeAspect="1"/>
          </p:cNvPicPr>
          <p:nvPr>
            <p:ph sz="quarter" idx="14"/>
          </p:nvPr>
        </p:nvPicPr>
        <p:blipFill>
          <a:blip r:embed="rId2" cstate="print"/>
          <a:stretch>
            <a:fillRect/>
          </a:stretch>
        </p:blipFill>
        <p:spPr>
          <a:xfrm>
            <a:off x="5246687" y="2266156"/>
            <a:ext cx="2857500" cy="3514725"/>
          </a:xfrm>
          <a:prstGeom prst="rect">
            <a:avLst/>
          </a:prstGeom>
          <a:noFill/>
          <a:ln>
            <a:noFill/>
          </a:ln>
        </p:spPr>
      </p:pic>
    </p:spTree>
    <p:extLst>
      <p:ext uri="{BB962C8B-B14F-4D97-AF65-F5344CB8AC3E}">
        <p14:creationId xmlns:p14="http://schemas.microsoft.com/office/powerpoint/2010/main" val="14558084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1700808"/>
            <a:ext cx="3322712" cy="4896544"/>
          </a:xfrm>
        </p:spPr>
        <p:txBody>
          <a:bodyPr>
            <a:noAutofit/>
          </a:bodyPr>
          <a:lstStyle/>
          <a:p>
            <a:pPr algn="l"/>
            <a:r>
              <a:rPr lang="tr-TR" sz="1200" b="1" i="1" dirty="0"/>
              <a:t>İstanbul'un </a:t>
            </a:r>
            <a:r>
              <a:rPr lang="tr-TR" sz="1200" b="1" i="1" dirty="0" smtClean="0"/>
              <a:t>Fethi </a:t>
            </a:r>
            <a:r>
              <a:rPr lang="tr-TR" sz="1200" i="1" dirty="0" smtClean="0"/>
              <a:t>(500. yıldönümü için)</a:t>
            </a:r>
          </a:p>
          <a:p>
            <a:pPr algn="l"/>
            <a:endParaRPr lang="tr-TR" sz="1200" i="1" dirty="0" smtClean="0"/>
          </a:p>
          <a:p>
            <a:pPr algn="l"/>
            <a:r>
              <a:rPr lang="tr-TR" sz="1200" i="1" dirty="0"/>
              <a:t>Gün batmada </a:t>
            </a:r>
            <a:r>
              <a:rPr lang="tr-TR" sz="1200" i="1" dirty="0" smtClean="0"/>
              <a:t>İstanbul’un </a:t>
            </a:r>
            <a:r>
              <a:rPr lang="tr-TR" sz="1200" i="1" dirty="0"/>
              <a:t>üstünde </a:t>
            </a:r>
            <a:r>
              <a:rPr lang="tr-TR" sz="1200" i="1" dirty="0" smtClean="0"/>
              <a:t>Haliç’ten</a:t>
            </a:r>
            <a:r>
              <a:rPr lang="tr-TR" sz="1200" i="1" dirty="0"/>
              <a:t>,</a:t>
            </a:r>
          </a:p>
          <a:p>
            <a:pPr algn="l"/>
            <a:r>
              <a:rPr lang="tr-TR" sz="1200" i="1" dirty="0"/>
              <a:t>Bir renge bürünmüş yanıyor Marmara içten.</a:t>
            </a:r>
          </a:p>
          <a:p>
            <a:pPr algn="l"/>
            <a:r>
              <a:rPr lang="tr-TR" sz="1200" i="1" dirty="0"/>
              <a:t>Durgunlaşıp engin, silinirken kırışıklar,</a:t>
            </a:r>
          </a:p>
          <a:p>
            <a:pPr algn="l"/>
            <a:r>
              <a:rPr lang="tr-TR" sz="1200" i="1" dirty="0"/>
              <a:t>Oklar gibi fışkırmada her yandan ışıklar...</a:t>
            </a:r>
          </a:p>
          <a:p>
            <a:pPr algn="l"/>
            <a:r>
              <a:rPr lang="tr-TR" sz="1200" i="1" dirty="0"/>
              <a:t>Bir </a:t>
            </a:r>
            <a:r>
              <a:rPr lang="tr-TR" sz="1200" i="1" dirty="0" err="1"/>
              <a:t>penbe</a:t>
            </a:r>
            <a:r>
              <a:rPr lang="tr-TR" sz="1200" i="1" dirty="0"/>
              <a:t> bulut bağrı delinmiş kanamakta,</a:t>
            </a:r>
          </a:p>
          <a:p>
            <a:pPr algn="l"/>
            <a:r>
              <a:rPr lang="tr-TR" sz="1200" i="1" dirty="0"/>
              <a:t>Yorgun uyuyan tekneler altında uzakta.</a:t>
            </a:r>
          </a:p>
          <a:p>
            <a:pPr algn="l"/>
            <a:r>
              <a:rPr lang="tr-TR" sz="1200" i="1" dirty="0"/>
              <a:t>Altındır ufuk çizgisi, altındır akisler,</a:t>
            </a:r>
          </a:p>
          <a:p>
            <a:pPr algn="l"/>
            <a:r>
              <a:rPr lang="tr-TR" sz="1200" i="1" dirty="0"/>
              <a:t>Altın tozlu hainde iner her yana sisler...</a:t>
            </a:r>
          </a:p>
          <a:p>
            <a:pPr algn="l"/>
            <a:r>
              <a:rPr lang="tr-TR" sz="1200" i="1" dirty="0"/>
              <a:t>Durgun sular üstünde kesik </a:t>
            </a:r>
            <a:r>
              <a:rPr lang="tr-TR" sz="1200" i="1" dirty="0" err="1"/>
              <a:t>vakvakalarla</a:t>
            </a:r>
            <a:r>
              <a:rPr lang="tr-TR" sz="1200" i="1" dirty="0"/>
              <a:t>,</a:t>
            </a:r>
          </a:p>
          <a:p>
            <a:pPr algn="l"/>
            <a:r>
              <a:rPr lang="tr-TR" sz="1200" i="1" dirty="0"/>
              <a:t>Uçmakta gümüş martılar, altın gagalarla.</a:t>
            </a:r>
          </a:p>
          <a:p>
            <a:pPr algn="l"/>
            <a:r>
              <a:rPr lang="tr-TR" sz="1200" i="1" dirty="0"/>
              <a:t>Gök şimdi yeşil, şimdi kızıl, şimdi turuncu,</a:t>
            </a:r>
          </a:p>
          <a:p>
            <a:pPr algn="l"/>
            <a:r>
              <a:rPr lang="tr-TR" sz="1200" i="1" dirty="0"/>
              <a:t>Camilerin andırmada mermerleri tuncu</a:t>
            </a:r>
          </a:p>
          <a:p>
            <a:pPr algn="l"/>
            <a:r>
              <a:rPr lang="tr-TR" sz="1200" i="1" dirty="0"/>
              <a:t>Kandır dağılan şimdi günün battığı terden,</a:t>
            </a:r>
          </a:p>
          <a:p>
            <a:pPr algn="l"/>
            <a:r>
              <a:rPr lang="tr-TR" sz="1200" i="1" dirty="0"/>
              <a:t>Kandır sızan etrafa alev pencerelerden.</a:t>
            </a:r>
          </a:p>
          <a:p>
            <a:pPr algn="l"/>
            <a:r>
              <a:rPr lang="tr-TR" sz="1200" i="1" dirty="0"/>
              <a:t>Kandır görünen Fatihin altın aleminde,</a:t>
            </a:r>
          </a:p>
          <a:p>
            <a:pPr algn="l"/>
            <a:r>
              <a:rPr lang="tr-TR" sz="1200" i="1" dirty="0"/>
              <a:t>Fethin yine İstanbul o en kanlı deminde:</a:t>
            </a:r>
          </a:p>
        </p:txBody>
      </p:sp>
      <p:sp>
        <p:nvSpPr>
          <p:cNvPr id="4" name="İçerik Yer Tutucusu 3"/>
          <p:cNvSpPr>
            <a:spLocks noGrp="1"/>
          </p:cNvSpPr>
          <p:nvPr>
            <p:ph sz="quarter" idx="14"/>
          </p:nvPr>
        </p:nvSpPr>
        <p:spPr>
          <a:xfrm>
            <a:off x="4139952" y="2020824"/>
            <a:ext cx="4176464" cy="4005072"/>
          </a:xfrm>
        </p:spPr>
        <p:txBody>
          <a:bodyPr/>
          <a:lstStyle/>
          <a:p>
            <a:pPr algn="l"/>
            <a:r>
              <a:rPr lang="tr-TR" b="1" dirty="0"/>
              <a:t>ŞİİR: </a:t>
            </a:r>
            <a:r>
              <a:rPr lang="tr-TR" dirty="0"/>
              <a:t>Fırtına ve Kar, Peri Kızı ile Çoban Hikayesi, Gönülden Sesler, O Beyaz Bir Kuştu, Kervan, İşte Sevdiğim Dünya, İstanbul’un Fethi</a:t>
            </a:r>
          </a:p>
          <a:p>
            <a:pPr algn="l"/>
            <a:r>
              <a:rPr lang="tr-TR" b="1" dirty="0"/>
              <a:t>ROMAN: </a:t>
            </a:r>
            <a:r>
              <a:rPr lang="tr-TR" dirty="0"/>
              <a:t>Çocuk Adam</a:t>
            </a:r>
          </a:p>
          <a:p>
            <a:pPr algn="l"/>
            <a:r>
              <a:rPr lang="tr-TR" b="1" dirty="0"/>
              <a:t>HİKAYE: </a:t>
            </a:r>
            <a:r>
              <a:rPr lang="tr-TR" dirty="0"/>
              <a:t>Düğün Gecesi</a:t>
            </a:r>
          </a:p>
          <a:p>
            <a:pPr algn="l"/>
            <a:r>
              <a:rPr lang="tr-TR" b="1" dirty="0"/>
              <a:t>FIKRA: </a:t>
            </a:r>
            <a:r>
              <a:rPr lang="tr-TR" dirty="0"/>
              <a:t>Kulaktan Kulağa</a:t>
            </a:r>
          </a:p>
          <a:p>
            <a:pPr algn="l"/>
            <a:r>
              <a:rPr lang="tr-TR" b="1" dirty="0"/>
              <a:t>DESTAN: </a:t>
            </a:r>
            <a:r>
              <a:rPr lang="tr-TR" dirty="0"/>
              <a:t>Asri Kerem</a:t>
            </a:r>
          </a:p>
          <a:p>
            <a:endParaRPr lang="tr-TR" dirty="0"/>
          </a:p>
        </p:txBody>
      </p:sp>
      <p:sp>
        <p:nvSpPr>
          <p:cNvPr id="3" name="Başlık 2"/>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262264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sz="quarter" idx="13"/>
          </p:nvPr>
        </p:nvSpPr>
        <p:spPr/>
        <p:txBody>
          <a:bodyPr/>
          <a:lstStyle/>
          <a:p>
            <a:pPr algn="l"/>
            <a:r>
              <a:rPr lang="tr-TR" b="1" dirty="0" smtClean="0"/>
              <a:t>ŞİİR: </a:t>
            </a:r>
            <a:r>
              <a:rPr lang="tr-TR" dirty="0" smtClean="0"/>
              <a:t>İşte </a:t>
            </a:r>
            <a:r>
              <a:rPr lang="tr-TR" dirty="0"/>
              <a:t>Gidiyorum </a:t>
            </a:r>
            <a:r>
              <a:rPr lang="tr-TR" dirty="0" err="1"/>
              <a:t>Çeşm</a:t>
            </a:r>
            <a:r>
              <a:rPr lang="tr-TR" dirty="0"/>
              <a:t>-i Siyahım, Bu Mezarda Bir Garip Var, </a:t>
            </a:r>
            <a:r>
              <a:rPr lang="tr-TR" dirty="0" err="1"/>
              <a:t>Dom</a:t>
            </a:r>
            <a:r>
              <a:rPr lang="tr-TR" dirty="0"/>
              <a:t> </a:t>
            </a:r>
            <a:r>
              <a:rPr lang="tr-TR" dirty="0" err="1"/>
              <a:t>Dom</a:t>
            </a:r>
            <a:r>
              <a:rPr lang="tr-TR" dirty="0"/>
              <a:t> Kurşunu, Yuh Yuh, Bizden Geriler</a:t>
            </a:r>
          </a:p>
          <a:p>
            <a:pPr algn="l"/>
            <a:endParaRPr lang="tr-TR" dirty="0"/>
          </a:p>
        </p:txBody>
      </p:sp>
      <p:sp>
        <p:nvSpPr>
          <p:cNvPr id="9" name="İçerik Yer Tutucusu 8"/>
          <p:cNvSpPr>
            <a:spLocks noGrp="1"/>
          </p:cNvSpPr>
          <p:nvPr>
            <p:ph sz="quarter" idx="14"/>
          </p:nvPr>
        </p:nvSpPr>
        <p:spPr/>
        <p:txBody>
          <a:bodyPr>
            <a:normAutofit fontScale="92500" lnSpcReduction="20000"/>
          </a:bodyPr>
          <a:lstStyle/>
          <a:p>
            <a:r>
              <a:rPr lang="tr-TR" b="1" i="1" dirty="0"/>
              <a:t>İşte Gidiyorum </a:t>
            </a:r>
            <a:r>
              <a:rPr lang="tr-TR" b="1" i="1" dirty="0" err="1"/>
              <a:t>Çeşm</a:t>
            </a:r>
            <a:r>
              <a:rPr lang="tr-TR" b="1" i="1" dirty="0"/>
              <a:t>-i Siyahım</a:t>
            </a:r>
            <a:br>
              <a:rPr lang="tr-TR" b="1" i="1" dirty="0"/>
            </a:br>
            <a:r>
              <a:rPr lang="tr-TR" b="1" i="1" dirty="0"/>
              <a:t/>
            </a:r>
            <a:br>
              <a:rPr lang="tr-TR" b="1" i="1" dirty="0"/>
            </a:br>
            <a:r>
              <a:rPr lang="tr-TR" i="1" dirty="0"/>
              <a:t>İşte gidiyorum </a:t>
            </a:r>
            <a:r>
              <a:rPr lang="tr-TR" i="1" dirty="0" err="1"/>
              <a:t>çeşm</a:t>
            </a:r>
            <a:r>
              <a:rPr lang="tr-TR" i="1" dirty="0"/>
              <a:t>-i siyahım</a:t>
            </a:r>
            <a:br>
              <a:rPr lang="tr-TR" i="1" dirty="0"/>
            </a:br>
            <a:r>
              <a:rPr lang="tr-TR" i="1" dirty="0"/>
              <a:t>Önümüze dağlar sıralansa da</a:t>
            </a:r>
            <a:br>
              <a:rPr lang="tr-TR" i="1" dirty="0"/>
            </a:br>
            <a:r>
              <a:rPr lang="tr-TR" i="1" dirty="0"/>
              <a:t>Sermayem derdimdir servetim ahım</a:t>
            </a:r>
            <a:br>
              <a:rPr lang="tr-TR" i="1" dirty="0"/>
            </a:br>
            <a:r>
              <a:rPr lang="tr-TR" i="1" dirty="0"/>
              <a:t>Karardıkça bahtım karalansa da</a:t>
            </a:r>
            <a:br>
              <a:rPr lang="tr-TR" i="1" dirty="0"/>
            </a:br>
            <a:r>
              <a:rPr lang="tr-TR" i="1" dirty="0"/>
              <a:t/>
            </a:r>
            <a:br>
              <a:rPr lang="tr-TR" i="1" dirty="0"/>
            </a:br>
            <a:r>
              <a:rPr lang="tr-TR" i="1" dirty="0"/>
              <a:t>Hayli dolaşayım yüce dağlarda</a:t>
            </a:r>
            <a:br>
              <a:rPr lang="tr-TR" i="1" dirty="0"/>
            </a:br>
            <a:r>
              <a:rPr lang="tr-TR" i="1" dirty="0"/>
              <a:t>Dost beni bıraktı ah İle zarda</a:t>
            </a:r>
            <a:br>
              <a:rPr lang="tr-TR" i="1" dirty="0"/>
            </a:br>
            <a:r>
              <a:rPr lang="tr-TR" i="1" dirty="0"/>
              <a:t>Ötmek İstiyorum viran bağlarda</a:t>
            </a:r>
            <a:br>
              <a:rPr lang="tr-TR" i="1" dirty="0"/>
            </a:br>
            <a:r>
              <a:rPr lang="tr-TR" i="1" dirty="0"/>
              <a:t>Ayağıma cennet kiralansa da </a:t>
            </a:r>
            <a:br>
              <a:rPr lang="tr-TR" i="1" dirty="0"/>
            </a:br>
            <a:r>
              <a:rPr lang="tr-TR" i="1" dirty="0"/>
              <a:t/>
            </a:r>
            <a:br>
              <a:rPr lang="tr-TR" i="1" dirty="0"/>
            </a:br>
            <a:r>
              <a:rPr lang="tr-TR" i="1" dirty="0"/>
              <a:t>Bağladım canımı zülfün teline</a:t>
            </a:r>
            <a:br>
              <a:rPr lang="tr-TR" i="1" dirty="0"/>
            </a:br>
            <a:r>
              <a:rPr lang="tr-TR" i="1" dirty="0"/>
              <a:t>Sen beni bıraktın elin diline</a:t>
            </a:r>
            <a:br>
              <a:rPr lang="tr-TR" i="1" dirty="0"/>
            </a:br>
            <a:r>
              <a:rPr lang="tr-TR" i="1" dirty="0"/>
              <a:t>Güldün </a:t>
            </a:r>
            <a:r>
              <a:rPr lang="tr-TR" i="1" dirty="0" err="1"/>
              <a:t>Mahzuni’nin</a:t>
            </a:r>
            <a:r>
              <a:rPr lang="tr-TR" i="1" dirty="0"/>
              <a:t> berbat haline</a:t>
            </a:r>
            <a:br>
              <a:rPr lang="tr-TR" i="1" dirty="0"/>
            </a:br>
            <a:r>
              <a:rPr lang="tr-TR" i="1" dirty="0" err="1"/>
              <a:t>Mervanın</a:t>
            </a:r>
            <a:r>
              <a:rPr lang="tr-TR" i="1" dirty="0"/>
              <a:t> elinde </a:t>
            </a:r>
            <a:r>
              <a:rPr lang="tr-TR" i="1" dirty="0" err="1"/>
              <a:t>parelense</a:t>
            </a:r>
            <a:r>
              <a:rPr lang="tr-TR" i="1" dirty="0"/>
              <a:t> de </a:t>
            </a:r>
          </a:p>
          <a:p>
            <a:endParaRPr lang="tr-TR" dirty="0"/>
          </a:p>
        </p:txBody>
      </p:sp>
      <p:sp>
        <p:nvSpPr>
          <p:cNvPr id="7" name="Başlık 6"/>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1529322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quarter" idx="13"/>
          </p:nvPr>
        </p:nvSpPr>
        <p:spPr/>
        <p:txBody>
          <a:bodyPr/>
          <a:lstStyle/>
          <a:p>
            <a:pPr algn="l"/>
            <a:r>
              <a:rPr lang="tr-TR" dirty="0" smtClean="0"/>
              <a:t>  Âşıklık </a:t>
            </a:r>
            <a:r>
              <a:rPr lang="tr-TR" dirty="0"/>
              <a:t>geleneğinin bir parçası olan türkülü hikâyeler anlatma konusunda </a:t>
            </a:r>
            <a:r>
              <a:rPr lang="tr-TR" dirty="0" smtClean="0"/>
              <a:t>oldukça başarılıdır.</a:t>
            </a:r>
            <a:endParaRPr lang="tr-TR" dirty="0"/>
          </a:p>
          <a:p>
            <a:pPr algn="l"/>
            <a:r>
              <a:rPr lang="tr-TR" dirty="0" smtClean="0"/>
              <a:t>  Kendi </a:t>
            </a:r>
            <a:r>
              <a:rPr lang="tr-TR" dirty="0"/>
              <a:t>türkülerinin yanında </a:t>
            </a:r>
            <a:r>
              <a:rPr lang="tr-TR" dirty="0" smtClean="0"/>
              <a:t>yetkin türküleri </a:t>
            </a:r>
            <a:r>
              <a:rPr lang="tr-TR" dirty="0"/>
              <a:t>de genç </a:t>
            </a:r>
            <a:r>
              <a:rPr lang="tr-TR" dirty="0" smtClean="0"/>
              <a:t>kuşaklara aktarmıştır.</a:t>
            </a:r>
          </a:p>
          <a:p>
            <a:pPr algn="l"/>
            <a:r>
              <a:rPr lang="tr-TR" dirty="0" smtClean="0"/>
              <a:t>  Kars’ta açtığı, Çobanoğlu Halk Ozanları Kahvesi yörenin aşıklar merkezine dönüşmüştür.</a:t>
            </a:r>
            <a:endParaRPr lang="tr-TR" dirty="0"/>
          </a:p>
          <a:p>
            <a:pPr algn="l"/>
            <a:endParaRPr lang="tr-TR" dirty="0"/>
          </a:p>
        </p:txBody>
      </p:sp>
      <p:sp>
        <p:nvSpPr>
          <p:cNvPr id="8" name="Başlık 7"/>
          <p:cNvSpPr>
            <a:spLocks noGrp="1"/>
          </p:cNvSpPr>
          <p:nvPr>
            <p:ph type="title"/>
          </p:nvPr>
        </p:nvSpPr>
        <p:spPr/>
        <p:txBody>
          <a:bodyPr/>
          <a:lstStyle/>
          <a:p>
            <a:r>
              <a:rPr lang="tr-TR" dirty="0">
                <a:effectLst>
                  <a:glow rad="63500">
                    <a:schemeClr val="accent3">
                      <a:satMod val="175000"/>
                      <a:alpha val="40000"/>
                    </a:schemeClr>
                  </a:glow>
                </a:effectLst>
              </a:rPr>
              <a:t>ÂŞIK MURAT ÇOBANOĞLU </a:t>
            </a:r>
          </a:p>
        </p:txBody>
      </p:sp>
      <p:pic>
        <p:nvPicPr>
          <p:cNvPr id="11" name="2 Resim" descr="asik-veysel-satiroglu_1077.jpg"/>
          <p:cNvPicPr>
            <a:picLocks noGrp="1" noChangeAspect="1"/>
          </p:cNvPicPr>
          <p:nvPr>
            <p:ph sz="quarter" idx="14"/>
          </p:nvPr>
        </p:nvPicPr>
        <p:blipFill>
          <a:blip r:embed="rId2" cstate="print"/>
          <a:stretch>
            <a:fillRect/>
          </a:stretch>
        </p:blipFill>
        <p:spPr>
          <a:xfrm>
            <a:off x="5555152" y="2060848"/>
            <a:ext cx="2592288" cy="345638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660040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sz="quarter" idx="13"/>
          </p:nvPr>
        </p:nvSpPr>
        <p:spPr/>
        <p:txBody>
          <a:bodyPr/>
          <a:lstStyle/>
          <a:p>
            <a:pPr algn="l"/>
            <a:r>
              <a:rPr lang="tr-TR" b="1" dirty="0" smtClean="0"/>
              <a:t>ŞİİR: </a:t>
            </a:r>
            <a:r>
              <a:rPr lang="tr-TR" dirty="0" smtClean="0"/>
              <a:t>Cumhuriyet </a:t>
            </a:r>
            <a:r>
              <a:rPr lang="tr-TR" dirty="0"/>
              <a:t>Destanı, Öğretmen, Dertli Bülbül, Neyine Güvenemem Yalan Dünyanın, Yaradan</a:t>
            </a:r>
          </a:p>
          <a:p>
            <a:pPr algn="l"/>
            <a:endParaRPr lang="tr-TR" dirty="0"/>
          </a:p>
        </p:txBody>
      </p:sp>
      <p:sp>
        <p:nvSpPr>
          <p:cNvPr id="9" name="İçerik Yer Tutucusu 8"/>
          <p:cNvSpPr>
            <a:spLocks noGrp="1"/>
          </p:cNvSpPr>
          <p:nvPr>
            <p:ph sz="quarter" idx="14"/>
          </p:nvPr>
        </p:nvSpPr>
        <p:spPr/>
        <p:txBody>
          <a:bodyPr>
            <a:normAutofit fontScale="92500" lnSpcReduction="20000"/>
          </a:bodyPr>
          <a:lstStyle/>
          <a:p>
            <a:r>
              <a:rPr lang="tr-TR" b="1" i="1" dirty="0"/>
              <a:t>Etmedi mi (Neyine </a:t>
            </a:r>
            <a:r>
              <a:rPr lang="tr-TR" b="1" i="1" dirty="0" err="1"/>
              <a:t>Güvenem</a:t>
            </a:r>
            <a:r>
              <a:rPr lang="tr-TR" b="1" i="1" dirty="0"/>
              <a:t>)</a:t>
            </a:r>
          </a:p>
          <a:p>
            <a:endParaRPr lang="tr-TR" b="1" i="1" dirty="0"/>
          </a:p>
          <a:p>
            <a:r>
              <a:rPr lang="tr-TR" i="1" dirty="0"/>
              <a:t>Neyine </a:t>
            </a:r>
            <a:r>
              <a:rPr lang="tr-TR" i="1" dirty="0" err="1"/>
              <a:t>güvenem</a:t>
            </a:r>
            <a:r>
              <a:rPr lang="tr-TR" i="1" dirty="0"/>
              <a:t> yalan dünyanın</a:t>
            </a:r>
            <a:br>
              <a:rPr lang="tr-TR" i="1" dirty="0"/>
            </a:br>
            <a:r>
              <a:rPr lang="tr-TR" i="1" dirty="0"/>
              <a:t>Kerem'i yandırıp kül etmedi mi</a:t>
            </a:r>
            <a:br>
              <a:rPr lang="tr-TR" i="1" dirty="0"/>
            </a:br>
            <a:r>
              <a:rPr lang="tr-TR" i="1" dirty="0"/>
              <a:t>On bir ay bülbülü ettirdi feryat</a:t>
            </a:r>
            <a:br>
              <a:rPr lang="tr-TR" i="1" dirty="0"/>
            </a:br>
            <a:r>
              <a:rPr lang="tr-TR" i="1" dirty="0"/>
              <a:t>Gül için bülbülü lal etmedi mi</a:t>
            </a:r>
            <a:br>
              <a:rPr lang="tr-TR" i="1" dirty="0"/>
            </a:br>
            <a:r>
              <a:rPr lang="tr-TR" i="1" dirty="0"/>
              <a:t/>
            </a:r>
            <a:br>
              <a:rPr lang="tr-TR" i="1" dirty="0"/>
            </a:br>
            <a:r>
              <a:rPr lang="tr-TR" i="1" dirty="0"/>
              <a:t>Bülbül aşık idi gonca güllere</a:t>
            </a:r>
            <a:br>
              <a:rPr lang="tr-TR" i="1" dirty="0"/>
            </a:br>
            <a:r>
              <a:rPr lang="tr-TR" i="1" dirty="0"/>
              <a:t>Arzusun söylerdi esen yellere</a:t>
            </a:r>
            <a:br>
              <a:rPr lang="tr-TR" i="1" dirty="0"/>
            </a:br>
            <a:r>
              <a:rPr lang="tr-TR" i="1" dirty="0"/>
              <a:t>Mecnun Leyla için düştü çöllere</a:t>
            </a:r>
            <a:br>
              <a:rPr lang="tr-TR" i="1" dirty="0"/>
            </a:br>
            <a:r>
              <a:rPr lang="tr-TR" i="1" dirty="0"/>
              <a:t>Ferhat'a dağları yol etmedi mi</a:t>
            </a:r>
            <a:br>
              <a:rPr lang="tr-TR" i="1" dirty="0"/>
            </a:br>
            <a:r>
              <a:rPr lang="tr-TR" i="1" dirty="0"/>
              <a:t/>
            </a:r>
            <a:br>
              <a:rPr lang="tr-TR" i="1" dirty="0"/>
            </a:br>
            <a:r>
              <a:rPr lang="tr-TR" i="1" dirty="0"/>
              <a:t>Çobanoğlu yaram döndü çıbana</a:t>
            </a:r>
            <a:br>
              <a:rPr lang="tr-TR" i="1" dirty="0"/>
            </a:br>
            <a:r>
              <a:rPr lang="tr-TR" i="1" dirty="0"/>
              <a:t>Kurduğum bağlarım oldu virane</a:t>
            </a:r>
            <a:br>
              <a:rPr lang="tr-TR" i="1" dirty="0"/>
            </a:br>
            <a:r>
              <a:rPr lang="tr-TR" i="1" dirty="0"/>
              <a:t>Kardeşi Yusuf'u attı zindana</a:t>
            </a:r>
            <a:br>
              <a:rPr lang="tr-TR" i="1" dirty="0"/>
            </a:br>
            <a:r>
              <a:rPr lang="tr-TR" i="1" dirty="0"/>
              <a:t>Kaderi Mısır'da kul etmedi mi</a:t>
            </a:r>
          </a:p>
          <a:p>
            <a:endParaRPr lang="tr-TR" dirty="0"/>
          </a:p>
        </p:txBody>
      </p:sp>
      <p:sp>
        <p:nvSpPr>
          <p:cNvPr id="7" name="Başlık 6"/>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6597321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quarter" idx="13"/>
          </p:nvPr>
        </p:nvSpPr>
        <p:spPr/>
        <p:txBody>
          <a:bodyPr/>
          <a:lstStyle/>
          <a:p>
            <a:pPr algn="l"/>
            <a:r>
              <a:rPr lang="tr-TR" dirty="0" smtClean="0"/>
              <a:t>  Günümüz saz şiirinin önde gelen temsilcilerindendir.</a:t>
            </a:r>
          </a:p>
          <a:p>
            <a:pPr algn="l"/>
            <a:r>
              <a:rPr lang="tr-TR" dirty="0" smtClean="0"/>
              <a:t>  Kars Radyosu bünyesinde 10 yıl süreyle aşıklara ilişkin ilişkin programlar hazırlayıp sunmuştur.</a:t>
            </a:r>
          </a:p>
          <a:p>
            <a:pPr algn="l"/>
            <a:r>
              <a:rPr lang="tr-TR" dirty="0" smtClean="0"/>
              <a:t>  1000’den fazla şiiri bulunan ozan; Azeri, Fars ve Anadolu kültürüyle yoğrulmuş bilgi birikimiyle önemli bir kaynak ve değerlerimizden biridir.</a:t>
            </a:r>
            <a:endParaRPr lang="tr-TR" dirty="0"/>
          </a:p>
          <a:p>
            <a:pPr algn="l"/>
            <a:r>
              <a:rPr lang="tr-TR" dirty="0" smtClean="0"/>
              <a:t>  Şiirlerinde </a:t>
            </a:r>
            <a:r>
              <a:rPr lang="tr-TR" dirty="0"/>
              <a:t>aşk, hasret, tabiat ve sosyal konuları işlemiştir.</a:t>
            </a:r>
          </a:p>
          <a:p>
            <a:pPr algn="l"/>
            <a:endParaRPr lang="tr-TR" dirty="0"/>
          </a:p>
        </p:txBody>
      </p:sp>
      <p:sp>
        <p:nvSpPr>
          <p:cNvPr id="8" name="Başlık 7"/>
          <p:cNvSpPr>
            <a:spLocks noGrp="1"/>
          </p:cNvSpPr>
          <p:nvPr>
            <p:ph type="title"/>
          </p:nvPr>
        </p:nvSpPr>
        <p:spPr/>
        <p:txBody>
          <a:bodyPr/>
          <a:lstStyle/>
          <a:p>
            <a:r>
              <a:rPr lang="tr-TR" dirty="0">
                <a:effectLst>
                  <a:glow rad="63500">
                    <a:schemeClr val="accent3">
                      <a:satMod val="175000"/>
                      <a:alpha val="40000"/>
                    </a:schemeClr>
                  </a:glow>
                </a:effectLst>
              </a:rPr>
              <a:t>ÂŞIK ŞEREF TAŞLIOVA</a:t>
            </a:r>
          </a:p>
        </p:txBody>
      </p:sp>
      <p:pic>
        <p:nvPicPr>
          <p:cNvPr id="11" name="2 Resim" descr="asik-veysel-satiroglu_1077.jpg"/>
          <p:cNvPicPr>
            <a:picLocks noGrp="1" noChangeAspect="1"/>
          </p:cNvPicPr>
          <p:nvPr>
            <p:ph sz="quarter" idx="14"/>
          </p:nvPr>
        </p:nvPicPr>
        <p:blipFill>
          <a:blip r:embed="rId2" cstate="print"/>
          <a:stretch>
            <a:fillRect/>
          </a:stretch>
        </p:blipFill>
        <p:spPr>
          <a:xfrm>
            <a:off x="5393134" y="2060848"/>
            <a:ext cx="2754306" cy="36724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639959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sz="quarter" idx="13"/>
          </p:nvPr>
        </p:nvSpPr>
        <p:spPr/>
        <p:txBody>
          <a:bodyPr/>
          <a:lstStyle/>
          <a:p>
            <a:pPr algn="l"/>
            <a:r>
              <a:rPr lang="tr-TR" b="1" dirty="0" smtClean="0"/>
              <a:t>ŞİİR: </a:t>
            </a:r>
            <a:r>
              <a:rPr lang="tr-TR" dirty="0" smtClean="0"/>
              <a:t>Ben </a:t>
            </a:r>
            <a:r>
              <a:rPr lang="tr-TR" dirty="0"/>
              <a:t>Bir Şeyda Bülbül, Güzel Görünür, Gönül Bahçesi</a:t>
            </a:r>
          </a:p>
          <a:p>
            <a:pPr algn="l"/>
            <a:endParaRPr lang="tr-TR" dirty="0"/>
          </a:p>
        </p:txBody>
      </p:sp>
      <p:sp>
        <p:nvSpPr>
          <p:cNvPr id="9" name="İçerik Yer Tutucusu 8"/>
          <p:cNvSpPr>
            <a:spLocks noGrp="1"/>
          </p:cNvSpPr>
          <p:nvPr>
            <p:ph sz="quarter" idx="14"/>
          </p:nvPr>
        </p:nvSpPr>
        <p:spPr/>
        <p:txBody>
          <a:bodyPr>
            <a:noAutofit/>
          </a:bodyPr>
          <a:lstStyle/>
          <a:p>
            <a:r>
              <a:rPr lang="tr-TR" sz="1600" b="1" dirty="0" smtClean="0"/>
              <a:t>Gel</a:t>
            </a:r>
            <a:endParaRPr lang="tr-TR" sz="1600" b="1" dirty="0"/>
          </a:p>
          <a:p>
            <a:r>
              <a:rPr lang="tr-TR" sz="1600" dirty="0"/>
              <a:t>Bir mektup göndermiş vefalı </a:t>
            </a:r>
            <a:r>
              <a:rPr lang="tr-TR" sz="1600" dirty="0" err="1"/>
              <a:t>yarim</a:t>
            </a:r>
            <a:r>
              <a:rPr lang="tr-TR" sz="1600" dirty="0"/>
              <a:t/>
            </a:r>
            <a:br>
              <a:rPr lang="tr-TR" sz="1600" dirty="0"/>
            </a:br>
            <a:r>
              <a:rPr lang="tr-TR" sz="1600" dirty="0"/>
              <a:t>Boz bulanık seller durulanda gel</a:t>
            </a:r>
            <a:br>
              <a:rPr lang="tr-TR" sz="1600" dirty="0"/>
            </a:br>
            <a:r>
              <a:rPr lang="tr-TR" sz="1600" dirty="0"/>
              <a:t>Günbegün artıyor gamım efkarım</a:t>
            </a:r>
            <a:br>
              <a:rPr lang="tr-TR" sz="1600" dirty="0"/>
            </a:br>
            <a:r>
              <a:rPr lang="tr-TR" sz="1600" dirty="0"/>
              <a:t>Gökteki ay yeni görülende gel</a:t>
            </a:r>
            <a:br>
              <a:rPr lang="tr-TR" sz="1600" dirty="0"/>
            </a:br>
            <a:r>
              <a:rPr lang="tr-TR" sz="1600" dirty="0"/>
              <a:t/>
            </a:r>
            <a:br>
              <a:rPr lang="tr-TR" sz="1600" dirty="0"/>
            </a:br>
            <a:r>
              <a:rPr lang="tr-TR" sz="1600" dirty="0"/>
              <a:t>Gurbete gidenler döndü köyüne</a:t>
            </a:r>
            <a:br>
              <a:rPr lang="tr-TR" sz="1600" dirty="0"/>
            </a:br>
            <a:r>
              <a:rPr lang="tr-TR" sz="1600" dirty="0"/>
              <a:t>Anlatırlar hep övüne </a:t>
            </a:r>
            <a:r>
              <a:rPr lang="tr-TR" sz="1600" dirty="0" err="1"/>
              <a:t>övüne</a:t>
            </a:r>
            <a:r>
              <a:rPr lang="tr-TR" sz="1600" dirty="0"/>
              <a:t/>
            </a:r>
            <a:br>
              <a:rPr lang="tr-TR" sz="1600" dirty="0"/>
            </a:br>
            <a:r>
              <a:rPr lang="tr-TR" sz="1600" dirty="0"/>
              <a:t>Kırk gün kaldı telli kızın toyuna</a:t>
            </a:r>
            <a:br>
              <a:rPr lang="tr-TR" sz="1600" dirty="0"/>
            </a:br>
            <a:r>
              <a:rPr lang="tr-TR" sz="1600" dirty="0"/>
              <a:t>Davullar zurnalar vurulanda gel</a:t>
            </a:r>
            <a:br>
              <a:rPr lang="tr-TR" sz="1600" dirty="0"/>
            </a:br>
            <a:r>
              <a:rPr lang="tr-TR" sz="1600" dirty="0"/>
              <a:t/>
            </a:r>
            <a:br>
              <a:rPr lang="tr-TR" sz="1600" dirty="0"/>
            </a:br>
            <a:r>
              <a:rPr lang="tr-TR" sz="1600" dirty="0"/>
              <a:t>Yedi yıldır sensiz geçirdim yazı</a:t>
            </a:r>
            <a:br>
              <a:rPr lang="tr-TR" sz="1600" dirty="0"/>
            </a:br>
            <a:r>
              <a:rPr lang="tr-TR" sz="1600" dirty="0"/>
              <a:t>Çoğu gitti kaldı ömrümün azı</a:t>
            </a:r>
            <a:br>
              <a:rPr lang="tr-TR" sz="1600" dirty="0"/>
            </a:br>
            <a:r>
              <a:rPr lang="tr-TR" sz="1600" dirty="0"/>
              <a:t>Meleşir koyunlar peşinde kuzu</a:t>
            </a:r>
            <a:br>
              <a:rPr lang="tr-TR" sz="1600" dirty="0"/>
            </a:br>
            <a:r>
              <a:rPr lang="tr-TR" sz="1600" dirty="0"/>
              <a:t>Arılar çiçeğe sarılanda </a:t>
            </a:r>
            <a:r>
              <a:rPr lang="tr-TR" sz="1600" dirty="0" smtClean="0"/>
              <a:t>gel</a:t>
            </a:r>
          </a:p>
          <a:p>
            <a:r>
              <a:rPr lang="tr-TR" sz="1600" dirty="0" smtClean="0"/>
              <a:t>……</a:t>
            </a:r>
            <a:endParaRPr lang="tr-TR" sz="1600" dirty="0"/>
          </a:p>
          <a:p>
            <a:endParaRPr lang="tr-TR" sz="1600" dirty="0"/>
          </a:p>
        </p:txBody>
      </p:sp>
      <p:sp>
        <p:nvSpPr>
          <p:cNvPr id="7" name="Başlık 6"/>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5026949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quarter" idx="13"/>
          </p:nvPr>
        </p:nvSpPr>
        <p:spPr/>
        <p:txBody>
          <a:bodyPr/>
          <a:lstStyle/>
          <a:p>
            <a:pPr algn="l"/>
            <a:r>
              <a:rPr lang="tr-TR" dirty="0" smtClean="0"/>
              <a:t>  Şiirlerinde </a:t>
            </a:r>
            <a:r>
              <a:rPr lang="tr-TR" dirty="0"/>
              <a:t>tasavvufi deyişlere yer veren şair, atışma alanında büyük başarı göstermiştir</a:t>
            </a:r>
            <a:r>
              <a:rPr lang="tr-TR" dirty="0" smtClean="0"/>
              <a:t>.</a:t>
            </a:r>
            <a:endParaRPr lang="tr-TR" dirty="0"/>
          </a:p>
          <a:p>
            <a:pPr algn="l"/>
            <a:r>
              <a:rPr lang="tr-TR" dirty="0" smtClean="0"/>
              <a:t>  Çukurovalı </a:t>
            </a:r>
            <a:r>
              <a:rPr lang="tr-TR" dirty="0"/>
              <a:t>âşıklar arasında büyük saygınlığı vardır.</a:t>
            </a:r>
          </a:p>
          <a:p>
            <a:pPr algn="l"/>
            <a:endParaRPr lang="tr-TR" dirty="0"/>
          </a:p>
        </p:txBody>
      </p:sp>
      <p:sp>
        <p:nvSpPr>
          <p:cNvPr id="8" name="Başlık 7"/>
          <p:cNvSpPr>
            <a:spLocks noGrp="1"/>
          </p:cNvSpPr>
          <p:nvPr>
            <p:ph type="title"/>
          </p:nvPr>
        </p:nvSpPr>
        <p:spPr/>
        <p:txBody>
          <a:bodyPr/>
          <a:lstStyle/>
          <a:p>
            <a:r>
              <a:rPr lang="tr-TR" dirty="0">
                <a:effectLst>
                  <a:glow rad="63500">
                    <a:schemeClr val="accent3">
                      <a:satMod val="175000"/>
                      <a:alpha val="40000"/>
                    </a:schemeClr>
                  </a:glow>
                </a:effectLst>
              </a:rPr>
              <a:t>ÂŞIK </a:t>
            </a:r>
            <a:r>
              <a:rPr lang="tr-TR" dirty="0" smtClean="0">
                <a:effectLst>
                  <a:glow rad="63500">
                    <a:schemeClr val="accent3">
                      <a:satMod val="175000"/>
                      <a:alpha val="40000"/>
                    </a:schemeClr>
                  </a:glow>
                </a:effectLst>
              </a:rPr>
              <a:t>FEYMANİ</a:t>
            </a:r>
            <a:endParaRPr lang="tr-TR" dirty="0">
              <a:effectLst>
                <a:glow rad="63500">
                  <a:schemeClr val="accent3">
                    <a:satMod val="175000"/>
                    <a:alpha val="40000"/>
                  </a:schemeClr>
                </a:glow>
              </a:effectLst>
            </a:endParaRPr>
          </a:p>
        </p:txBody>
      </p:sp>
      <p:pic>
        <p:nvPicPr>
          <p:cNvPr id="11" name="2 Resim" descr="asik-veysel-satiroglu_1077.jpg"/>
          <p:cNvPicPr>
            <a:picLocks noGrp="1" noChangeAspect="1"/>
          </p:cNvPicPr>
          <p:nvPr>
            <p:ph sz="quarter" idx="14"/>
          </p:nvPr>
        </p:nvPicPr>
        <p:blipFill>
          <a:blip r:embed="rId2" cstate="print"/>
          <a:stretch>
            <a:fillRect/>
          </a:stretch>
        </p:blipFill>
        <p:spPr>
          <a:xfrm>
            <a:off x="5663164" y="2204864"/>
            <a:ext cx="2646294" cy="3528392"/>
          </a:xfrm>
          <a:prstGeom prst="rect">
            <a:avLst/>
          </a:prstGeom>
          <a:noFill/>
          <a:ln>
            <a:noFill/>
          </a:ln>
        </p:spPr>
      </p:pic>
    </p:spTree>
    <p:extLst>
      <p:ext uri="{BB962C8B-B14F-4D97-AF65-F5344CB8AC3E}">
        <p14:creationId xmlns:p14="http://schemas.microsoft.com/office/powerpoint/2010/main" val="10443710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sz="quarter" idx="13"/>
          </p:nvPr>
        </p:nvSpPr>
        <p:spPr/>
        <p:txBody>
          <a:bodyPr/>
          <a:lstStyle/>
          <a:p>
            <a:pPr algn="l"/>
            <a:r>
              <a:rPr lang="tr-TR" b="1" dirty="0" err="1" smtClean="0"/>
              <a:t>ŞİİR:</a:t>
            </a:r>
            <a:r>
              <a:rPr lang="tr-TR" dirty="0" err="1" smtClean="0"/>
              <a:t>Ahu</a:t>
            </a:r>
            <a:r>
              <a:rPr lang="tr-TR" dirty="0" smtClean="0"/>
              <a:t> </a:t>
            </a:r>
            <a:r>
              <a:rPr lang="tr-TR" dirty="0"/>
              <a:t>Gözlüm, Barışmam, </a:t>
            </a:r>
            <a:r>
              <a:rPr lang="tr-TR" dirty="0" err="1"/>
              <a:t>Anadolum</a:t>
            </a:r>
            <a:r>
              <a:rPr lang="tr-TR" dirty="0"/>
              <a:t>, Mevlana, Elveda, Bugün Bayramdır</a:t>
            </a:r>
          </a:p>
          <a:p>
            <a:pPr algn="l"/>
            <a:endParaRPr lang="tr-TR" b="1" dirty="0"/>
          </a:p>
        </p:txBody>
      </p:sp>
      <p:sp>
        <p:nvSpPr>
          <p:cNvPr id="9" name="İçerik Yer Tutucusu 8"/>
          <p:cNvSpPr>
            <a:spLocks noGrp="1"/>
          </p:cNvSpPr>
          <p:nvPr>
            <p:ph sz="quarter" idx="14"/>
          </p:nvPr>
        </p:nvSpPr>
        <p:spPr/>
        <p:txBody>
          <a:bodyPr>
            <a:normAutofit fontScale="70000" lnSpcReduction="20000"/>
          </a:bodyPr>
          <a:lstStyle/>
          <a:p>
            <a:r>
              <a:rPr lang="tr-TR" b="1" i="1" dirty="0"/>
              <a:t>Gam </a:t>
            </a:r>
            <a:r>
              <a:rPr lang="tr-TR" b="1" i="1" dirty="0" smtClean="0"/>
              <a:t>Kasavet</a:t>
            </a:r>
            <a:endParaRPr lang="tr-TR" b="1" i="1" dirty="0"/>
          </a:p>
          <a:p>
            <a:r>
              <a:rPr lang="tr-TR" i="1" dirty="0"/>
              <a:t>Gam kasavet bugün başa derildi</a:t>
            </a:r>
            <a:br>
              <a:rPr lang="tr-TR" i="1" dirty="0"/>
            </a:br>
            <a:r>
              <a:rPr lang="tr-TR" i="1" dirty="0"/>
              <a:t>Gördüm gül yüzlümü gene ağlıyor</a:t>
            </a:r>
            <a:br>
              <a:rPr lang="tr-TR" i="1" dirty="0"/>
            </a:br>
            <a:r>
              <a:rPr lang="tr-TR" i="1" dirty="0"/>
              <a:t>Nedir hali bilmem nedir efkarı</a:t>
            </a:r>
            <a:br>
              <a:rPr lang="tr-TR" i="1" dirty="0"/>
            </a:br>
            <a:r>
              <a:rPr lang="tr-TR" i="1" dirty="0"/>
              <a:t>Sinesini ah çekerek dağlıyor</a:t>
            </a:r>
            <a:br>
              <a:rPr lang="tr-TR" i="1" dirty="0"/>
            </a:br>
            <a:r>
              <a:rPr lang="tr-TR" i="1" dirty="0"/>
              <a:t/>
            </a:r>
            <a:br>
              <a:rPr lang="tr-TR" i="1" dirty="0"/>
            </a:br>
            <a:r>
              <a:rPr lang="tr-TR" i="1" dirty="0"/>
              <a:t>Kaderim böyleymiş talihim kara</a:t>
            </a:r>
            <a:br>
              <a:rPr lang="tr-TR" i="1" dirty="0"/>
            </a:br>
            <a:r>
              <a:rPr lang="tr-TR" i="1" dirty="0"/>
              <a:t>Yüreğime açtı dermansız yara</a:t>
            </a:r>
            <a:br>
              <a:rPr lang="tr-TR" i="1" dirty="0"/>
            </a:br>
            <a:r>
              <a:rPr lang="tr-TR" i="1" dirty="0"/>
              <a:t>Nazar mı değdi de Mihriban </a:t>
            </a:r>
            <a:r>
              <a:rPr lang="tr-TR" i="1" dirty="0" err="1"/>
              <a:t>yare</a:t>
            </a:r>
            <a:r>
              <a:rPr lang="tr-TR" i="1" dirty="0"/>
              <a:t/>
            </a:r>
            <a:br>
              <a:rPr lang="tr-TR" i="1" dirty="0"/>
            </a:br>
            <a:r>
              <a:rPr lang="tr-TR" i="1" dirty="0"/>
              <a:t>Alı çözüp karaları bağlıyor</a:t>
            </a:r>
            <a:br>
              <a:rPr lang="tr-TR" i="1" dirty="0"/>
            </a:br>
            <a:r>
              <a:rPr lang="tr-TR" i="1" dirty="0"/>
              <a:t/>
            </a:r>
            <a:br>
              <a:rPr lang="tr-TR" i="1" dirty="0"/>
            </a:br>
            <a:r>
              <a:rPr lang="tr-TR" i="1" dirty="0"/>
              <a:t>Kirpikleri ıslak gözleri nemli</a:t>
            </a:r>
            <a:br>
              <a:rPr lang="tr-TR" i="1" dirty="0"/>
            </a:br>
            <a:r>
              <a:rPr lang="tr-TR" i="1" dirty="0"/>
              <a:t>Hasretlik elinden gönlü elemli</a:t>
            </a:r>
            <a:br>
              <a:rPr lang="tr-TR" i="1" dirty="0"/>
            </a:br>
            <a:r>
              <a:rPr lang="tr-TR" i="1" dirty="0"/>
              <a:t>Bakıyor uzağa yar gamlı gamlı</a:t>
            </a:r>
            <a:br>
              <a:rPr lang="tr-TR" i="1" dirty="0"/>
            </a:br>
            <a:r>
              <a:rPr lang="tr-TR" i="1" dirty="0"/>
              <a:t>Sular gibi enginlere çağlıyor</a:t>
            </a:r>
            <a:br>
              <a:rPr lang="tr-TR" i="1" dirty="0"/>
            </a:br>
            <a:r>
              <a:rPr lang="tr-TR" i="1" dirty="0"/>
              <a:t/>
            </a:r>
            <a:br>
              <a:rPr lang="tr-TR" i="1" dirty="0"/>
            </a:br>
            <a:r>
              <a:rPr lang="tr-TR" i="1" dirty="0"/>
              <a:t>Bu dert ağır geldi Çoban Osman’a</a:t>
            </a:r>
            <a:br>
              <a:rPr lang="tr-TR" i="1" dirty="0"/>
            </a:br>
            <a:r>
              <a:rPr lang="tr-TR" i="1" dirty="0"/>
              <a:t>Talihime uymaz devri zamana</a:t>
            </a:r>
            <a:br>
              <a:rPr lang="tr-TR" i="1" dirty="0"/>
            </a:br>
            <a:r>
              <a:rPr lang="tr-TR" i="1" dirty="0"/>
              <a:t>Başım alıp </a:t>
            </a:r>
            <a:r>
              <a:rPr lang="tr-TR" i="1" dirty="0" err="1"/>
              <a:t>gidem</a:t>
            </a:r>
            <a:r>
              <a:rPr lang="tr-TR" i="1" dirty="0"/>
              <a:t> bilmem ne yana</a:t>
            </a:r>
            <a:br>
              <a:rPr lang="tr-TR" i="1" dirty="0"/>
            </a:br>
            <a:r>
              <a:rPr lang="tr-TR" i="1" dirty="0"/>
              <a:t>Gitme diye yar yolundan eğliyor</a:t>
            </a:r>
          </a:p>
          <a:p>
            <a:endParaRPr lang="tr-TR" dirty="0"/>
          </a:p>
        </p:txBody>
      </p:sp>
      <p:sp>
        <p:nvSpPr>
          <p:cNvPr id="7" name="Başlık 6"/>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194005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29052" y="3367246"/>
            <a:ext cx="4085897" cy="1141874"/>
          </a:xfrm>
        </p:spPr>
        <p:txBody>
          <a:bodyPr anchor="ctr"/>
          <a:lstStyle/>
          <a:p>
            <a:r>
              <a:rPr lang="tr-TR" dirty="0" smtClean="0">
                <a:effectLst>
                  <a:glow rad="63500">
                    <a:schemeClr val="accent3">
                      <a:satMod val="175000"/>
                      <a:alpha val="40000"/>
                    </a:schemeClr>
                  </a:glow>
                </a:effectLst>
              </a:rPr>
              <a:t>HİSARCILAR</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3351508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lnSpcReduction="10000"/>
          </a:bodyPr>
          <a:lstStyle/>
          <a:p>
            <a:pPr algn="l"/>
            <a:r>
              <a:rPr lang="tr-TR" b="1" dirty="0" err="1" smtClean="0"/>
              <a:t>Hisarcıların</a:t>
            </a:r>
            <a:r>
              <a:rPr lang="tr-TR" b="1" dirty="0" smtClean="0"/>
              <a:t> bildirisi:</a:t>
            </a:r>
          </a:p>
          <a:p>
            <a:pPr marL="342900" indent="-342900" algn="l">
              <a:buClr>
                <a:schemeClr val="tx1"/>
              </a:buClr>
              <a:buFont typeface="Wingdings" pitchFamily="2" charset="2"/>
              <a:buChar char="Ø"/>
            </a:pPr>
            <a:r>
              <a:rPr lang="tr-TR" dirty="0" smtClean="0"/>
              <a:t>Sanatçının dili yaşayan dil olmalıdır. Aksi takdirde, ister eski, ister yeni olsun, ölü kelimelerden doğan her eser yeni eser yeni nesilleri birbirinden ayırır. Türk sanatına ve kültürüne olumlu katkıda bulunamaz.</a:t>
            </a:r>
          </a:p>
          <a:p>
            <a:pPr marL="342900" indent="-342900" algn="l">
              <a:buClr>
                <a:schemeClr val="tx1"/>
              </a:buClr>
              <a:buFont typeface="Wingdings" pitchFamily="2" charset="2"/>
              <a:buChar char="Ø"/>
            </a:pPr>
            <a:r>
              <a:rPr lang="tr-TR" dirty="0" smtClean="0"/>
              <a:t>Sanatçı bağımsız olmalıdır. Zira onun eseri, siyasi sistemlerin de ekonomik doktrinlerin de propaganda aracı değildir.</a:t>
            </a:r>
          </a:p>
          <a:p>
            <a:pPr marL="342900" indent="-342900" algn="l">
              <a:buClr>
                <a:schemeClr val="tx1"/>
              </a:buClr>
              <a:buFont typeface="Wingdings" pitchFamily="2" charset="2"/>
              <a:buChar char="Ø"/>
            </a:pPr>
            <a:r>
              <a:rPr lang="tr-TR" dirty="0" smtClean="0"/>
              <a:t>Sanatçı milli olmalıdır. Çünkü kendi milletinden kopmuş bir sanatın milletlerarası bir değer kazanması beklenemez.</a:t>
            </a:r>
          </a:p>
          <a:p>
            <a:pPr marL="342900" indent="-342900" algn="l">
              <a:buClr>
                <a:schemeClr val="tx1"/>
              </a:buClr>
              <a:buFont typeface="Wingdings" pitchFamily="2" charset="2"/>
              <a:buChar char="Ø"/>
            </a:pPr>
            <a:r>
              <a:rPr lang="tr-TR" dirty="0" smtClean="0"/>
              <a:t>Sanatta yenilik asıldır. Ne var ki, bu yenilik arayışı eskinin ret ve inkarı şeklinde yorumlanmamalıdır. Dünden kuvvet alarak yarın da kolay eskimeyecek bir yenilik anlayışı ilke edinilmiş; mutlaka serbest şekilli şiir yazmak, şiiri nesre ve hikayeye yaklaştırmak, heceyi ve aruzu ölü vezinler olarak görmek gibi ısrarcı yaklaşımların doğru olmadığı savunulmuştur.</a:t>
            </a:r>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2777839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marL="342900" indent="-342900" algn="l">
              <a:buClr>
                <a:schemeClr val="tx1"/>
              </a:buClr>
              <a:buFont typeface="Wingdings" pitchFamily="2" charset="2"/>
              <a:buChar char="Ø"/>
            </a:pPr>
            <a:r>
              <a:rPr lang="tr-TR" dirty="0" smtClean="0"/>
              <a:t>Kendilerini Toplumcu Gerçekçiler, Birinci Yeniciler, Maviciler, İkinci Yeniciler gibi topluluklara karşı Türk şiirini ve dilini koruyan bir kale olarak görmüşlerdir.</a:t>
            </a:r>
          </a:p>
          <a:p>
            <a:pPr marL="342900" indent="-342900" algn="l">
              <a:buClr>
                <a:schemeClr val="tx1"/>
              </a:buClr>
              <a:buFont typeface="Wingdings" pitchFamily="2" charset="2"/>
              <a:buChar char="Ø"/>
            </a:pPr>
            <a:r>
              <a:rPr lang="tr-TR" dirty="0" smtClean="0"/>
              <a:t>Ölçü konusunda bir dayatmaya karşı olmuşlar, şiir olarak kalabildiği müddetçe aruzu da, heceyi de, serbest şiiri de kabul ettiklerini belirtmişlerdir.</a:t>
            </a:r>
          </a:p>
          <a:p>
            <a:pPr marL="342900" indent="-342900" algn="l">
              <a:buClr>
                <a:schemeClr val="tx1"/>
              </a:buClr>
              <a:buFont typeface="Wingdings" pitchFamily="2" charset="2"/>
              <a:buChar char="Ø"/>
            </a:pPr>
            <a:r>
              <a:rPr lang="tr-TR" dirty="0" err="1" smtClean="0"/>
              <a:t>Hisarcılar</a:t>
            </a:r>
            <a:r>
              <a:rPr lang="tr-TR" dirty="0" smtClean="0"/>
              <a:t>, içerik özellikleri yönüyle de şiirin konusunun sınırlandırılamayacağını, şiir feda edilmemek şartıyla her konunun şiirde işlenebileceğini savunmuşlardır.</a:t>
            </a:r>
          </a:p>
          <a:p>
            <a:pPr marL="342900" indent="-342900" algn="l">
              <a:buClr>
                <a:schemeClr val="tx1"/>
              </a:buClr>
              <a:buFont typeface="Wingdings" pitchFamily="2" charset="2"/>
              <a:buChar char="Ø"/>
            </a:pPr>
            <a:r>
              <a:rPr lang="tr-TR" dirty="0" err="1" smtClean="0"/>
              <a:t>Hisarcılara</a:t>
            </a:r>
            <a:r>
              <a:rPr lang="tr-TR" dirty="0" smtClean="0"/>
              <a:t> göre şiir dilinde yenilik; şiiri ölü kelimelerden ve terkiplerden kurtarıp sadeleştirmekle, dili basitliğe düşürmeden yaşayan halk diline göre geliştirmekle mümkündür.</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19628591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lnSpcReduction="10000"/>
          </a:bodyPr>
          <a:lstStyle/>
          <a:p>
            <a:pPr algn="l"/>
            <a:r>
              <a:rPr lang="tr-TR" dirty="0" smtClean="0"/>
              <a:t>  Çağdaş </a:t>
            </a:r>
            <a:r>
              <a:rPr lang="tr-TR" dirty="0"/>
              <a:t>bir devletin kurulması, Ankara’nın başkent olması, halkçılığın devlet programına girmesi, bilimsel ve lâik anlayışa dayanan ulusal eğitimin öngörülmesi, kadın özgürlüğü gibi toplumun çehresini değiştiren yeni oluşumlar, sanat ve edebiyatımızı da derinden etkiler. Cumhuriyetin kuruluşundan günümüze kadar gelen sü­reçte sosyal yapıdaki çeşitlilik, sanatçıların çeşitli düşün­celer doğrultusunda; çeşitli konuları, çeşitli anlatım yolları kullanarak; çeşitli biçimsel kalıplarla ya da hiçbir kalıba, kurala bağlı olmadan yansıtmasına olarak tanımıştır.</a:t>
            </a:r>
          </a:p>
          <a:p>
            <a:pPr algn="l"/>
            <a:r>
              <a:rPr lang="tr-TR" dirty="0" smtClean="0"/>
              <a:t>  Cumhuriyetin </a:t>
            </a:r>
            <a:r>
              <a:rPr lang="tr-TR" dirty="0"/>
              <a:t>ilanından sonra edebiyatımız, çağdaş anlayışlar doğrultusunda gelişmesini başarıyla sürdürmüştür. Cumhuriyetin ilk yıllarında “Beş </a:t>
            </a:r>
            <a:r>
              <a:rPr lang="tr-TR" dirty="0" err="1"/>
              <a:t>Hececiler</a:t>
            </a:r>
            <a:r>
              <a:rPr lang="tr-TR" dirty="0"/>
              <a:t>” olarak adlandırılan şairler topluluğu, en parlak dönemlerini yaşamaktaydı. Yine bu yıllarda Kurtuluş Savaşı’nın etkisiyle edebiyatta genel olarak Anadolu’ya bir yönelim başlar. Milli Edebiyatçılar, Bağımsızlar ve Beş </a:t>
            </a:r>
            <a:r>
              <a:rPr lang="tr-TR" dirty="0" err="1"/>
              <a:t>Hececiler</a:t>
            </a:r>
            <a:r>
              <a:rPr lang="tr-TR" dirty="0"/>
              <a:t> de yine bu dönemde eserler vermeye devam ederler.</a:t>
            </a:r>
          </a:p>
          <a:p>
            <a:pPr algn="l"/>
            <a:endParaRPr lang="tr-TR" dirty="0"/>
          </a:p>
        </p:txBody>
      </p:sp>
      <p:sp>
        <p:nvSpPr>
          <p:cNvPr id="3" name="Başlık 2"/>
          <p:cNvSpPr>
            <a:spLocks noGrp="1"/>
          </p:cNvSpPr>
          <p:nvPr>
            <p:ph type="title"/>
          </p:nvPr>
        </p:nvSpPr>
        <p:spPr/>
        <p:txBody>
          <a:bodyPr/>
          <a:lstStyle/>
          <a:p>
            <a:endParaRPr lang="tr-TR" dirty="0"/>
          </a:p>
        </p:txBody>
      </p:sp>
    </p:spTree>
    <p:extLst>
      <p:ext uri="{BB962C8B-B14F-4D97-AF65-F5344CB8AC3E}">
        <p14:creationId xmlns:p14="http://schemas.microsoft.com/office/powerpoint/2010/main" val="231347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a:xfrm>
            <a:off x="457200" y="2020824"/>
            <a:ext cx="5554960" cy="4005072"/>
          </a:xfrm>
        </p:spPr>
        <p:txBody>
          <a:bodyPr/>
          <a:lstStyle/>
          <a:p>
            <a:pPr algn="l"/>
            <a:r>
              <a:rPr lang="tr-TR" dirty="0"/>
              <a:t> </a:t>
            </a:r>
            <a:r>
              <a:rPr lang="tr-TR" dirty="0" smtClean="0"/>
              <a:t> </a:t>
            </a:r>
            <a:r>
              <a:rPr lang="tr-TR" dirty="0" err="1" smtClean="0"/>
              <a:t>Fecr</a:t>
            </a:r>
            <a:r>
              <a:rPr lang="tr-TR" dirty="0" smtClean="0"/>
              <a:t>-i </a:t>
            </a:r>
            <a:r>
              <a:rPr lang="tr-TR" dirty="0" err="1" smtClean="0"/>
              <a:t>Ati’nin</a:t>
            </a:r>
            <a:r>
              <a:rPr lang="tr-TR" dirty="0" smtClean="0"/>
              <a:t> etkisinde kaldığı ilk şiirlerini ‘</a:t>
            </a:r>
            <a:r>
              <a:rPr lang="tr-TR" dirty="0" err="1" smtClean="0"/>
              <a:t>Rübab</a:t>
            </a:r>
            <a:r>
              <a:rPr lang="tr-TR" dirty="0" smtClean="0"/>
              <a:t>’ ve ‘Şehbal’ dergilerinde yayımlanmıştır. Bir süre aruz ölçüsüyle şiirler yazdıktan sonra Ziya Gökalp’in etkilenmiş </a:t>
            </a:r>
            <a:r>
              <a:rPr lang="tr-TR" dirty="0" smtClean="0">
                <a:solidFill>
                  <a:srgbClr val="7030A0"/>
                </a:solidFill>
              </a:rPr>
              <a:t>‘Aruza Veda’ </a:t>
            </a:r>
            <a:r>
              <a:rPr lang="tr-TR" dirty="0" smtClean="0"/>
              <a:t>şiiriyle aruzu bırakıp hece ölçüsüyle ve sade bir Türkçe ile şiirler yazmaya başlamıştır.</a:t>
            </a:r>
          </a:p>
          <a:p>
            <a:pPr algn="l"/>
            <a:r>
              <a:rPr lang="tr-TR" dirty="0"/>
              <a:t> </a:t>
            </a:r>
            <a:r>
              <a:rPr lang="tr-TR" dirty="0" smtClean="0"/>
              <a:t> Şiirlerinde çoğunlukla egzotik sahnelere, masal alemlerine, hüzün ve melankoli gibi bireysel duygulara, aşk ve ölüm temalarına rastlanır. Servet-i </a:t>
            </a:r>
            <a:r>
              <a:rPr lang="tr-TR" dirty="0" err="1" smtClean="0"/>
              <a:t>Fünuncularda</a:t>
            </a:r>
            <a:r>
              <a:rPr lang="tr-TR" dirty="0" smtClean="0"/>
              <a:t> görülen hayattan kaçma teması, Halit Fahri’de ölüm, rüya alemine sığınma ve uzak diyarları arzulama şeklinde ortaya çıkar. </a:t>
            </a:r>
            <a:endParaRPr lang="tr-TR" dirty="0"/>
          </a:p>
        </p:txBody>
      </p:sp>
      <p:sp>
        <p:nvSpPr>
          <p:cNvPr id="5" name="Başlık 4"/>
          <p:cNvSpPr>
            <a:spLocks noGrp="1"/>
          </p:cNvSpPr>
          <p:nvPr>
            <p:ph type="title"/>
          </p:nvPr>
        </p:nvSpPr>
        <p:spPr/>
        <p:txBody>
          <a:bodyPr/>
          <a:lstStyle/>
          <a:p>
            <a:r>
              <a:rPr lang="tr-TR" dirty="0" smtClean="0">
                <a:effectLst>
                  <a:glow rad="228600">
                    <a:schemeClr val="accent3">
                      <a:satMod val="175000"/>
                      <a:alpha val="40000"/>
                    </a:schemeClr>
                  </a:glow>
                </a:effectLst>
              </a:rPr>
              <a:t>HALİT FAHRİ OZANSOY</a:t>
            </a:r>
            <a:endParaRPr lang="tr-TR" dirty="0">
              <a:effectLst>
                <a:glow rad="228600">
                  <a:schemeClr val="accent3">
                    <a:satMod val="175000"/>
                    <a:alpha val="40000"/>
                  </a:schemeClr>
                </a:glow>
              </a:effectLst>
            </a:endParaRPr>
          </a:p>
        </p:txBody>
      </p:sp>
      <p:pic>
        <p:nvPicPr>
          <p:cNvPr id="9"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56176" y="1988840"/>
            <a:ext cx="2286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803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Geleneğe bağlı kalmanın ve edebiyatta manevi yönelişin gerekliliğini savunan Çınarlı, eserlerinde güzelin, tabiiliğin, milli değerlerin ve sağduyunun sözcülüğünü yapmış; edebiyat, şiir ve dil zevki bakımından eski ile yeni arasında bir köprü görevi üstlenmiştir. Şiirde genellikle aruzu kullanmıştır.</a:t>
            </a: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mehmet</a:t>
            </a:r>
            <a:r>
              <a:rPr lang="tr-TR" dirty="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çInarlI</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8186" y="2016715"/>
            <a:ext cx="2138189" cy="3349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8939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2020824"/>
            <a:ext cx="4042791" cy="4005072"/>
          </a:xfrm>
        </p:spPr>
        <p:txBody>
          <a:bodyPr>
            <a:normAutofit/>
          </a:bodyPr>
          <a:lstStyle/>
          <a:p>
            <a:pPr algn="l"/>
            <a:r>
              <a:rPr lang="tr-TR" b="1" dirty="0" smtClean="0"/>
              <a:t>ŞİİR: </a:t>
            </a:r>
            <a:r>
              <a:rPr lang="tr-TR" dirty="0" smtClean="0"/>
              <a:t>Güneş </a:t>
            </a:r>
            <a:r>
              <a:rPr lang="tr-TR" dirty="0"/>
              <a:t>Rengi </a:t>
            </a:r>
            <a:r>
              <a:rPr lang="tr-TR" dirty="0" smtClean="0"/>
              <a:t>Kadehlerle, Gerçek </a:t>
            </a:r>
            <a:r>
              <a:rPr lang="tr-TR" dirty="0"/>
              <a:t>Hayali </a:t>
            </a:r>
            <a:r>
              <a:rPr lang="tr-TR" dirty="0" smtClean="0"/>
              <a:t>Aştı, Bir </a:t>
            </a:r>
            <a:r>
              <a:rPr lang="tr-TR" dirty="0"/>
              <a:t>Yeni Dünya </a:t>
            </a:r>
            <a:r>
              <a:rPr lang="tr-TR" dirty="0" smtClean="0"/>
              <a:t>Kurmuşum, </a:t>
            </a:r>
          </a:p>
          <a:p>
            <a:pPr algn="l"/>
            <a:r>
              <a:rPr lang="tr-TR" b="1" dirty="0" smtClean="0"/>
              <a:t>DENEME: </a:t>
            </a:r>
            <a:r>
              <a:rPr lang="tr-TR" dirty="0" smtClean="0"/>
              <a:t>Halkımız </a:t>
            </a:r>
            <a:r>
              <a:rPr lang="tr-TR" dirty="0"/>
              <a:t>ve </a:t>
            </a:r>
            <a:r>
              <a:rPr lang="tr-TR" dirty="0" smtClean="0"/>
              <a:t>Sanatımız, Söylemek Yaraşır, Sanatçı Dostlarım, </a:t>
            </a:r>
            <a:r>
              <a:rPr lang="tr-TR" dirty="0"/>
              <a:t>Mısralarda </a:t>
            </a:r>
            <a:r>
              <a:rPr lang="tr-TR" dirty="0" smtClean="0"/>
              <a:t>Gezinti</a:t>
            </a:r>
          </a:p>
          <a:p>
            <a:pPr algn="l"/>
            <a:r>
              <a:rPr lang="tr-TR" b="1" dirty="0" smtClean="0"/>
              <a:t>ANI: </a:t>
            </a:r>
            <a:r>
              <a:rPr lang="tr-TR" dirty="0" smtClean="0"/>
              <a:t>Zaman Perdesi, </a:t>
            </a:r>
            <a:r>
              <a:rPr lang="tr-TR" dirty="0"/>
              <a:t>Altmış Yılın </a:t>
            </a:r>
            <a:r>
              <a:rPr lang="tr-TR" dirty="0" smtClean="0"/>
              <a:t>Hikayesi</a:t>
            </a:r>
            <a:endParaRPr lang="tr-TR" dirty="0"/>
          </a:p>
        </p:txBody>
      </p:sp>
      <p:sp>
        <p:nvSpPr>
          <p:cNvPr id="3" name="İçerik Yer Tutucusu 2"/>
          <p:cNvSpPr>
            <a:spLocks noGrp="1"/>
          </p:cNvSpPr>
          <p:nvPr>
            <p:ph sz="quarter" idx="14"/>
          </p:nvPr>
        </p:nvSpPr>
        <p:spPr>
          <a:xfrm>
            <a:off x="4716016" y="2020824"/>
            <a:ext cx="3970784" cy="4005072"/>
          </a:xfrm>
        </p:spPr>
        <p:txBody>
          <a:bodyPr>
            <a:normAutofit/>
          </a:bodyPr>
          <a:lstStyle/>
          <a:p>
            <a:r>
              <a:rPr lang="tr-TR" sz="1800" b="1" i="1" dirty="0"/>
              <a:t>Alın Yazısı</a:t>
            </a:r>
            <a:r>
              <a:rPr lang="tr-TR" sz="1800" i="1" dirty="0"/>
              <a:t/>
            </a:r>
            <a:br>
              <a:rPr lang="tr-TR" sz="1800" i="1" dirty="0"/>
            </a:br>
            <a:r>
              <a:rPr lang="tr-TR" sz="1800" i="1" dirty="0"/>
              <a:t>Doğduğumuz memleket bütün taştı, çakıldı;</a:t>
            </a:r>
            <a:br>
              <a:rPr lang="tr-TR" sz="1800" i="1" dirty="0"/>
            </a:br>
            <a:r>
              <a:rPr lang="tr-TR" sz="1800" i="1" dirty="0"/>
              <a:t>Sert yoğrulmuş mayamız bizi dik başlı kıldı.</a:t>
            </a:r>
          </a:p>
          <a:p>
            <a:r>
              <a:rPr lang="tr-TR" sz="1800" i="1" dirty="0"/>
              <a:t>Dağ zirveleri gibi yücelikler diledik,</a:t>
            </a:r>
            <a:br>
              <a:rPr lang="tr-TR" sz="1800" i="1" dirty="0"/>
            </a:br>
            <a:r>
              <a:rPr lang="tr-TR" sz="1800" i="1" dirty="0"/>
              <a:t>Bataklık kuşlarının bizden gözleri yıldı.</a:t>
            </a:r>
          </a:p>
          <a:p>
            <a:r>
              <a:rPr lang="tr-TR" sz="1800" i="1" dirty="0"/>
              <a:t>Yalana baş sallayıp susmasını bilmedik,</a:t>
            </a:r>
            <a:br>
              <a:rPr lang="tr-TR" sz="1800" i="1" dirty="0"/>
            </a:br>
            <a:r>
              <a:rPr lang="tr-TR" sz="1800" i="1" dirty="0"/>
              <a:t>Huysuz, geçimsiz diye şöhretimiz yayıldı.</a:t>
            </a:r>
          </a:p>
          <a:p>
            <a:r>
              <a:rPr lang="tr-TR" sz="1800" i="1" dirty="0"/>
              <a:t>Ne görevi bırakıp çıkar sağladık, ne de</a:t>
            </a:r>
            <a:br>
              <a:rPr lang="tr-TR" sz="1800" i="1" dirty="0"/>
            </a:br>
            <a:r>
              <a:rPr lang="tr-TR" sz="1800" i="1" dirty="0"/>
              <a:t>Değerimiz bilindi, çabamız anlaşıldı.</a:t>
            </a:r>
          </a:p>
          <a:p>
            <a:r>
              <a:rPr lang="tr-TR" sz="1800" i="1" dirty="0"/>
              <a:t>Bir çölde yapayalnız eriyip gitmedeyiz,</a:t>
            </a:r>
            <a:br>
              <a:rPr lang="tr-TR" sz="1800" i="1" dirty="0"/>
            </a:br>
            <a:r>
              <a:rPr lang="tr-TR" sz="1800" i="1" dirty="0"/>
              <a:t>Sevildik yasaklandı, sevdik günah sayıldı.</a:t>
            </a:r>
          </a:p>
          <a:p>
            <a:endParaRPr lang="tr-TR" sz="1800" i="1"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6762960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474839" cy="4005072"/>
          </a:xfrm>
        </p:spPr>
        <p:txBody>
          <a:bodyPr>
            <a:normAutofit lnSpcReduction="10000"/>
          </a:bodyPr>
          <a:lstStyle/>
          <a:p>
            <a:pPr algn="l"/>
            <a:r>
              <a:rPr lang="tr-TR" dirty="0"/>
              <a:t> </a:t>
            </a:r>
            <a:r>
              <a:rPr lang="tr-TR" dirty="0" smtClean="0"/>
              <a:t> Deneme, eleştiri, çeviri ve oyun türlerinde de yazmakla beraber şairlik yönü öne çıktı.</a:t>
            </a:r>
          </a:p>
          <a:p>
            <a:pPr algn="l"/>
            <a:r>
              <a:rPr lang="tr-TR" dirty="0"/>
              <a:t> </a:t>
            </a:r>
            <a:r>
              <a:rPr lang="tr-TR" dirty="0" smtClean="0"/>
              <a:t> Bir duygu şairi olarak, Yahya Kemal ve Ahmet Hamdi Tanpınar’daki şiir zevkini yakalamaya çalıştı.</a:t>
            </a:r>
          </a:p>
          <a:p>
            <a:pPr algn="l"/>
            <a:endParaRPr lang="tr-TR" dirty="0"/>
          </a:p>
          <a:p>
            <a:pPr algn="l"/>
            <a:r>
              <a:rPr lang="tr-TR" b="1" dirty="0"/>
              <a:t>ŞİİR:</a:t>
            </a:r>
            <a:r>
              <a:rPr lang="tr-TR" dirty="0"/>
              <a:t> Büyük Mabedin Eşiğinde, Hayâl Ettiğim Gibi, Yakarış, Bir Daha, Zaman Saati, Yakınma, Kaybolan </a:t>
            </a:r>
            <a:r>
              <a:rPr lang="tr-TR" dirty="0" err="1"/>
              <a:t>Dünyâ</a:t>
            </a:r>
            <a:endParaRPr lang="tr-TR" dirty="0"/>
          </a:p>
          <a:p>
            <a:pPr algn="l"/>
            <a:r>
              <a:rPr lang="tr-TR" b="1" dirty="0"/>
              <a:t>DENEME:</a:t>
            </a:r>
            <a:r>
              <a:rPr lang="tr-TR" dirty="0"/>
              <a:t> Düşündüğüm Gibi </a:t>
            </a:r>
            <a:r>
              <a:rPr lang="tr-TR" b="1" dirty="0"/>
              <a:t>MANZUM TRAJEDİ: </a:t>
            </a:r>
            <a:r>
              <a:rPr lang="tr-TR" dirty="0" err="1"/>
              <a:t>Medea</a:t>
            </a:r>
            <a:endParaRPr lang="tr-TR" dirty="0"/>
          </a:p>
          <a:p>
            <a:pPr algn="l"/>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Munİs</a:t>
            </a:r>
            <a:r>
              <a:rPr lang="tr-TR" dirty="0" smtClean="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Faİk</a:t>
            </a:r>
            <a:r>
              <a:rPr lang="tr-TR" dirty="0" smtClean="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Ozansoy</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08658" y="2020888"/>
            <a:ext cx="2933559"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7022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06887" cy="4005072"/>
          </a:xfrm>
        </p:spPr>
        <p:txBody>
          <a:bodyPr/>
          <a:lstStyle/>
          <a:p>
            <a:pPr algn="l"/>
            <a:r>
              <a:rPr lang="tr-TR" dirty="0" smtClean="0"/>
              <a:t>  Romantik bir şair olan İlhan Geçer, aşk, ayrılık, yalnızlık, hüzün ve ulusal duyguları yansıtan şiirleriyle tanındı.</a:t>
            </a:r>
          </a:p>
          <a:p>
            <a:pPr algn="l"/>
            <a:r>
              <a:rPr lang="tr-TR" dirty="0"/>
              <a:t> </a:t>
            </a:r>
            <a:r>
              <a:rPr lang="tr-TR" dirty="0" smtClean="0"/>
              <a:t> Onun şiirlerinde ölüm acısı yerine yaşama sevinci, karamsarlık yerine mutluluk duygusu öne çıkar.</a:t>
            </a:r>
          </a:p>
          <a:p>
            <a:pPr algn="l"/>
            <a:r>
              <a:rPr lang="tr-TR" dirty="0"/>
              <a:t> </a:t>
            </a:r>
            <a:r>
              <a:rPr lang="tr-TR" dirty="0" smtClean="0"/>
              <a:t> Öz şiiri her şeyin üstünde tutan şairin şiirlerinin çoğu bestelendi ve sevilen şarkılar olarak halkın diline yerleşti.</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İLHAN GEÇER</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29624" y="2060848"/>
            <a:ext cx="2452363"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457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smtClean="0"/>
              <a:t>ŞİİR: </a:t>
            </a:r>
            <a:r>
              <a:rPr lang="tr-TR" dirty="0" smtClean="0"/>
              <a:t>Büyüyen Eller, Belki, Bir Bulut Geçti, Yeşil, Hüzzam Beste, Özlem Rıhtımı</a:t>
            </a:r>
          </a:p>
          <a:p>
            <a:pPr algn="l"/>
            <a:r>
              <a:rPr lang="tr-TR" b="1" dirty="0" smtClean="0"/>
              <a:t>BİYOGRAFİ: </a:t>
            </a:r>
            <a:r>
              <a:rPr lang="tr-TR" dirty="0" smtClean="0"/>
              <a:t>Ömer Bedrettin Uşaklı, Cahit Sıtkı Tarancı</a:t>
            </a:r>
          </a:p>
          <a:p>
            <a:pPr algn="l"/>
            <a:r>
              <a:rPr lang="tr-TR" b="1" dirty="0" smtClean="0"/>
              <a:t>ÇOCUK KİTAPLARI: </a:t>
            </a:r>
            <a:r>
              <a:rPr lang="tr-TR" dirty="0" smtClean="0"/>
              <a:t>Topal Arkadaş, Yandım Ali, Sakarca, Sarı Köpek, Dünya Güzeli, Saka Kuşları</a:t>
            </a:r>
          </a:p>
          <a:p>
            <a:pPr algn="l"/>
            <a:endParaRPr lang="tr-TR" dirty="0"/>
          </a:p>
        </p:txBody>
      </p:sp>
      <p:sp>
        <p:nvSpPr>
          <p:cNvPr id="3" name="İçerik Yer Tutucusu 2"/>
          <p:cNvSpPr>
            <a:spLocks noGrp="1"/>
          </p:cNvSpPr>
          <p:nvPr>
            <p:ph sz="quarter" idx="14"/>
          </p:nvPr>
        </p:nvSpPr>
        <p:spPr/>
        <p:txBody>
          <a:bodyPr>
            <a:noAutofit/>
          </a:bodyPr>
          <a:lstStyle/>
          <a:p>
            <a:r>
              <a:rPr lang="tr-TR" sz="1200" b="1" dirty="0" smtClean="0"/>
              <a:t>BELKİ </a:t>
            </a:r>
            <a:endParaRPr lang="tr-TR" sz="1200" b="1" dirty="0"/>
          </a:p>
          <a:p>
            <a:r>
              <a:rPr lang="tr-TR" sz="1200" dirty="0"/>
              <a:t>Gurbet </a:t>
            </a:r>
            <a:r>
              <a:rPr lang="tr-TR" sz="1200" dirty="0" err="1"/>
              <a:t>gurbet</a:t>
            </a:r>
            <a:r>
              <a:rPr lang="tr-TR" sz="1200" dirty="0"/>
              <a:t> öten tren sesi </a:t>
            </a:r>
          </a:p>
          <a:p>
            <a:r>
              <a:rPr lang="tr-TR" sz="1200" dirty="0"/>
              <a:t>Ve son kampanayla başlayan özlemin </a:t>
            </a:r>
          </a:p>
          <a:p>
            <a:r>
              <a:rPr lang="tr-TR" sz="1200" dirty="0"/>
              <a:t>Unutacaksın bu şehrin garip gecelerini </a:t>
            </a:r>
          </a:p>
          <a:p>
            <a:r>
              <a:rPr lang="tr-TR" sz="1200" dirty="0"/>
              <a:t>Yıldızlarına uzanmayacak ellerin </a:t>
            </a:r>
          </a:p>
          <a:p>
            <a:r>
              <a:rPr lang="tr-TR" sz="1200" dirty="0"/>
              <a:t>Yollar sana sevinç bana hüzün verecek </a:t>
            </a:r>
          </a:p>
          <a:p>
            <a:r>
              <a:rPr lang="tr-TR" sz="1200" dirty="0"/>
              <a:t>Boynu bükük döneceğim odama </a:t>
            </a:r>
          </a:p>
          <a:p>
            <a:r>
              <a:rPr lang="tr-TR" sz="1200" dirty="0"/>
              <a:t>'Unut beni' diyordun ayrılırken </a:t>
            </a:r>
          </a:p>
          <a:p>
            <a:r>
              <a:rPr lang="tr-TR" sz="1200" dirty="0"/>
              <a:t>Unutmak kolay değil ama </a:t>
            </a:r>
          </a:p>
          <a:p>
            <a:r>
              <a:rPr lang="tr-TR" sz="1200" dirty="0"/>
              <a:t>Düşün bu şehrin garip gecelerini </a:t>
            </a:r>
          </a:p>
          <a:p>
            <a:r>
              <a:rPr lang="tr-TR" sz="1200" dirty="0"/>
              <a:t>Düşün yalnızlıklar içinde beni </a:t>
            </a:r>
          </a:p>
          <a:p>
            <a:r>
              <a:rPr lang="tr-TR" sz="1200" dirty="0"/>
              <a:t>Hani bir resmin kalmıştı bende </a:t>
            </a:r>
          </a:p>
          <a:p>
            <a:r>
              <a:rPr lang="tr-TR" sz="1200" dirty="0"/>
              <a:t>Onu olsun yalnız bırakma emi </a:t>
            </a:r>
          </a:p>
          <a:p>
            <a:r>
              <a:rPr lang="tr-TR" sz="1200" dirty="0"/>
              <a:t>Bilinmez dünya hali bu </a:t>
            </a:r>
          </a:p>
          <a:p>
            <a:r>
              <a:rPr lang="tr-TR" sz="1200" dirty="0"/>
              <a:t>Zamanla değişebilir insan </a:t>
            </a:r>
          </a:p>
          <a:p>
            <a:r>
              <a:rPr lang="tr-TR" sz="1200" dirty="0"/>
              <a:t>Belki dönersin bir akşam vakti </a:t>
            </a:r>
          </a:p>
          <a:p>
            <a:r>
              <a:rPr lang="tr-TR" sz="1200" dirty="0"/>
              <a:t>Bulutlarla o uzak diyarlardan </a:t>
            </a:r>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186538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834880" cy="4005072"/>
          </a:xfrm>
        </p:spPr>
        <p:txBody>
          <a:bodyPr/>
          <a:lstStyle/>
          <a:p>
            <a:pPr algn="l"/>
            <a:r>
              <a:rPr lang="tr-TR" dirty="0" smtClean="0"/>
              <a:t>  Şiirlerinde seven, duyan bir gönlün, günümüz Türkçesiyle seslenişi vardır. Romantik-gerçekçi bir tutumla aşk, aile, sevgi, çocuk, mutluluk, keder, memleket şiirleri yazdı.</a:t>
            </a:r>
          </a:p>
          <a:p>
            <a:pPr algn="l"/>
            <a:r>
              <a:rPr lang="tr-TR" dirty="0"/>
              <a:t> </a:t>
            </a:r>
            <a:r>
              <a:rPr lang="tr-TR" dirty="0" smtClean="0"/>
              <a:t> Hece ölçüsünde yaptığı değişiklerle heceyi yeni bir ahenk unsuru haline dönüştürdü.</a:t>
            </a:r>
          </a:p>
          <a:p>
            <a:pPr algn="l"/>
            <a:endParaRPr lang="tr-TR" dirty="0"/>
          </a:p>
          <a:p>
            <a:pPr algn="l"/>
            <a:r>
              <a:rPr lang="tr-TR" b="1" dirty="0" smtClean="0"/>
              <a:t>ŞİİR: </a:t>
            </a:r>
            <a:r>
              <a:rPr lang="tr-TR" dirty="0" smtClean="0"/>
              <a:t>Alacakaranlık, Uzun Vuran Gölge</a:t>
            </a:r>
          </a:p>
          <a:p>
            <a:pPr algn="l"/>
            <a:r>
              <a:rPr lang="tr-TR" b="1" dirty="0" smtClean="0"/>
              <a:t>İNCELEME: </a:t>
            </a:r>
            <a:r>
              <a:rPr lang="tr-TR" dirty="0" smtClean="0"/>
              <a:t>Cahit Sıtkı Tarancı, Kemalettin Kamu</a:t>
            </a:r>
          </a:p>
        </p:txBody>
      </p:sp>
      <p:sp>
        <p:nvSpPr>
          <p:cNvPr id="4" name="Başlık 3"/>
          <p:cNvSpPr>
            <a:spLocks noGrp="1"/>
          </p:cNvSpPr>
          <p:nvPr>
            <p:ph type="title"/>
          </p:nvPr>
        </p:nvSpPr>
        <p:spPr/>
        <p:txBody>
          <a:bodyPr/>
          <a:lstStyle/>
          <a:p>
            <a:r>
              <a:rPr lang="tr-TR" dirty="0" err="1" smtClean="0"/>
              <a:t>gültekİn</a:t>
            </a:r>
            <a:r>
              <a:rPr lang="tr-TR" dirty="0" smtClean="0"/>
              <a:t> </a:t>
            </a:r>
            <a:r>
              <a:rPr lang="tr-TR" dirty="0" err="1"/>
              <a:t>samanoğlu</a:t>
            </a:r>
            <a:r>
              <a:rPr lang="tr-TR" dirty="0"/>
              <a:t>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56250" y="2012447"/>
            <a:ext cx="2760166" cy="338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76592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762871" cy="4005072"/>
          </a:xfrm>
        </p:spPr>
        <p:txBody>
          <a:bodyPr/>
          <a:lstStyle/>
          <a:p>
            <a:pPr algn="l"/>
            <a:r>
              <a:rPr lang="tr-TR" dirty="0" smtClean="0"/>
              <a:t>  Sanat hayatı boyunca Hisar’ın ilkelerine bağlı kaldı, yaşayan Türkçe ve milli kültürle beslenmiş, iç yapısı sağlam şiirler söyledi. Sağlam bir dil yapısına sahip olan Karaer, şiirde bütünlük fikrine ve ahenge dikkat etti.</a:t>
            </a:r>
          </a:p>
          <a:p>
            <a:pPr algn="l"/>
            <a:r>
              <a:rPr lang="tr-TR" dirty="0"/>
              <a:t> </a:t>
            </a:r>
            <a:r>
              <a:rPr lang="tr-TR" dirty="0" smtClean="0"/>
              <a:t> Hemen her şiirinde dil-şekil-vezin-ahenk endişesini duyan şair, konuya da önem verdi. Şiirlerinde halk edebiyatı ürünlerindeki şekil ve söyleyişlerden yararlandı. Milli ölçümüz heceyi hem eski şekiller, hem yeni şekiller içinde vermeye çalışırken serbest tarzda başarılı şiirler yazdı.</a:t>
            </a: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mustafa</a:t>
            </a:r>
            <a:r>
              <a:rPr lang="tr-TR" dirty="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necatİ</a:t>
            </a:r>
            <a:r>
              <a:rPr lang="tr-TR" dirty="0" smtClean="0">
                <a:effectLst>
                  <a:glow rad="63500">
                    <a:schemeClr val="accent3">
                      <a:satMod val="175000"/>
                      <a:alpha val="40000"/>
                    </a:schemeClr>
                  </a:glow>
                </a:effectLst>
              </a:rPr>
              <a:t> </a:t>
            </a:r>
            <a:r>
              <a:rPr lang="tr-TR" dirty="0" err="1">
                <a:effectLst>
                  <a:glow rad="63500">
                    <a:schemeClr val="accent3">
                      <a:satMod val="175000"/>
                      <a:alpha val="40000"/>
                    </a:schemeClr>
                  </a:glow>
                </a:effectLst>
              </a:rPr>
              <a:t>karaer</a:t>
            </a:r>
            <a:endParaRPr lang="tr-TR" dirty="0"/>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75325" y="2040645"/>
            <a:ext cx="2325067" cy="323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538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smtClean="0"/>
              <a:t>ŞİİR: </a:t>
            </a:r>
            <a:r>
              <a:rPr lang="tr-TR" dirty="0" smtClean="0"/>
              <a:t>Güvercin Uçurmak, Sevmek Varken, Kerem ile Aslı, Kuşlar ve İnsanlar</a:t>
            </a:r>
          </a:p>
          <a:p>
            <a:pPr algn="l"/>
            <a:r>
              <a:rPr lang="tr-TR" b="1" dirty="0" smtClean="0"/>
              <a:t>İNCELEME: </a:t>
            </a:r>
            <a:r>
              <a:rPr lang="tr-TR" dirty="0" smtClean="0"/>
              <a:t>Karacaoğlan Hayatı ve Bütün Şiirleri</a:t>
            </a:r>
          </a:p>
          <a:p>
            <a:pPr algn="l"/>
            <a:r>
              <a:rPr lang="tr-TR" b="1" dirty="0" smtClean="0"/>
              <a:t>DESTAN: </a:t>
            </a:r>
            <a:r>
              <a:rPr lang="tr-TR" dirty="0" smtClean="0"/>
              <a:t>Kerem ile Aslı</a:t>
            </a: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
        <p:nvSpPr>
          <p:cNvPr id="6" name="İçerik Yer Tutucusu 5"/>
          <p:cNvSpPr>
            <a:spLocks noGrp="1"/>
          </p:cNvSpPr>
          <p:nvPr>
            <p:ph sz="quarter" idx="14"/>
          </p:nvPr>
        </p:nvSpPr>
        <p:spPr/>
        <p:txBody>
          <a:bodyPr>
            <a:normAutofit/>
          </a:bodyPr>
          <a:lstStyle/>
          <a:p>
            <a:pPr fontAlgn="t"/>
            <a:endParaRPr lang="tr-TR" sz="1600" i="1" dirty="0"/>
          </a:p>
          <a:p>
            <a:pPr fontAlgn="t"/>
            <a:r>
              <a:rPr lang="tr-TR" sz="1600" b="1" i="1" dirty="0"/>
              <a:t>Sevmek Varken</a:t>
            </a:r>
          </a:p>
          <a:p>
            <a:pPr fontAlgn="t"/>
            <a:r>
              <a:rPr lang="tr-TR" sz="1600" i="1" dirty="0"/>
              <a:t>Sen, sonbaharla gelen düş rüzgarı; </a:t>
            </a:r>
            <a:br>
              <a:rPr lang="tr-TR" sz="1600" i="1" dirty="0"/>
            </a:br>
            <a:r>
              <a:rPr lang="tr-TR" sz="1600" i="1" dirty="0"/>
              <a:t>İçimde ak güvercin kanatları </a:t>
            </a:r>
            <a:br>
              <a:rPr lang="tr-TR" sz="1600" i="1" dirty="0"/>
            </a:br>
            <a:r>
              <a:rPr lang="tr-TR" sz="1600" i="1" dirty="0"/>
              <a:t>Gün doğarken </a:t>
            </a:r>
            <a:br>
              <a:rPr lang="tr-TR" sz="1600" i="1" dirty="0"/>
            </a:br>
            <a:r>
              <a:rPr lang="tr-TR" sz="1600" i="1" dirty="0"/>
              <a:t/>
            </a:r>
            <a:br>
              <a:rPr lang="tr-TR" sz="1600" i="1" dirty="0"/>
            </a:br>
            <a:r>
              <a:rPr lang="tr-TR" sz="1600" i="1" dirty="0"/>
              <a:t>Anadan doğma güzelliğinde dal, </a:t>
            </a:r>
            <a:br>
              <a:rPr lang="tr-TR" sz="1600" i="1" dirty="0"/>
            </a:br>
            <a:r>
              <a:rPr lang="tr-TR" sz="1600" i="1" dirty="0"/>
              <a:t>Upuzun bir düzlükte öyle dörtnal, </a:t>
            </a:r>
            <a:br>
              <a:rPr lang="tr-TR" sz="1600" i="1" dirty="0"/>
            </a:br>
            <a:r>
              <a:rPr lang="tr-TR" sz="1600" i="1" dirty="0"/>
              <a:t>Kar yağarken </a:t>
            </a:r>
            <a:br>
              <a:rPr lang="tr-TR" sz="1600" i="1" dirty="0"/>
            </a:br>
            <a:r>
              <a:rPr lang="tr-TR" sz="1600" i="1" dirty="0"/>
              <a:t/>
            </a:r>
            <a:br>
              <a:rPr lang="tr-TR" sz="1600" i="1" dirty="0"/>
            </a:br>
            <a:r>
              <a:rPr lang="tr-TR" sz="1600" i="1" dirty="0"/>
              <a:t>Bu çeşmeler hep böyle akmayacak! </a:t>
            </a:r>
            <a:br>
              <a:rPr lang="tr-TR" sz="1600" i="1" dirty="0"/>
            </a:br>
            <a:r>
              <a:rPr lang="tr-TR" sz="1600" i="1" dirty="0"/>
              <a:t>Bunca tedirginlikler, bunca yasak </a:t>
            </a:r>
            <a:br>
              <a:rPr lang="tr-TR" sz="1600" i="1" dirty="0"/>
            </a:br>
            <a:r>
              <a:rPr lang="tr-TR" sz="1600" i="1" dirty="0"/>
              <a:t>Sevmek varken?</a:t>
            </a:r>
          </a:p>
          <a:p>
            <a:endParaRPr lang="tr-TR" sz="1600" i="1" dirty="0"/>
          </a:p>
        </p:txBody>
      </p:sp>
    </p:spTree>
    <p:extLst>
      <p:ext uri="{BB962C8B-B14F-4D97-AF65-F5344CB8AC3E}">
        <p14:creationId xmlns:p14="http://schemas.microsoft.com/office/powerpoint/2010/main" val="19553597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618856" cy="4005072"/>
          </a:xfrm>
        </p:spPr>
        <p:txBody>
          <a:bodyPr>
            <a:normAutofit lnSpcReduction="10000"/>
          </a:bodyPr>
          <a:lstStyle/>
          <a:p>
            <a:pPr algn="l"/>
            <a:r>
              <a:rPr lang="tr-TR" dirty="0" smtClean="0"/>
              <a:t>  Şiirlerinde, Anadolu’ya, Anadolu insanına eğildi, onların sorunlarını, acılarını, özlemlerini yapıcı bir tavırla yansıttı. Doğal ve sade bir dili, açık ve akıcı bir üslubu vardır. Manevi değerleri savunan Yavuz Bülent, eserlerini milli ve manevi değerlere bağlı kalarak oluşturdu. Türklere, İslam’a ve Anadolu’ya dönük sevgi ve düşüncelerini şiirlerinde kaynaştırdı. Geleneksel şiirimizin öz ve şekil özelliklerini kendi şiir potasında eriterek kişiliğini bulan sanatçının şiirlerinde doğal bir lirizm, milli bir coşku ve mistik bir hava vardır.</a:t>
            </a:r>
            <a:endParaRPr lang="tr-TR" dirty="0"/>
          </a:p>
        </p:txBody>
      </p:sp>
      <p:sp>
        <p:nvSpPr>
          <p:cNvPr id="4" name="Başlık 3"/>
          <p:cNvSpPr>
            <a:spLocks noGrp="1"/>
          </p:cNvSpPr>
          <p:nvPr>
            <p:ph type="title"/>
          </p:nvPr>
        </p:nvSpPr>
        <p:spPr/>
        <p:txBody>
          <a:bodyPr/>
          <a:lstStyle/>
          <a:p>
            <a:r>
              <a:rPr lang="tr-TR" dirty="0"/>
              <a:t>yavuz </a:t>
            </a:r>
            <a:r>
              <a:rPr lang="tr-TR" dirty="0" err="1"/>
              <a:t>bülent</a:t>
            </a:r>
            <a:r>
              <a:rPr lang="tr-TR" dirty="0"/>
              <a:t> </a:t>
            </a:r>
            <a:r>
              <a:rPr lang="tr-TR" dirty="0" err="1" smtClean="0"/>
              <a:t>bakİler</a:t>
            </a:r>
            <a:endParaRPr lang="tr-TR" dirty="0"/>
          </a:p>
        </p:txBody>
      </p:sp>
      <p:pic>
        <p:nvPicPr>
          <p:cNvPr id="6" name="Picture 2" descr="C:\Users\Hamza\Desktop\Adsız.png"/>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167195" y="2163782"/>
            <a:ext cx="3653277" cy="352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828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ŞİİR: </a:t>
            </a:r>
            <a:r>
              <a:rPr lang="tr-TR" sz="1800" dirty="0" smtClean="0"/>
              <a:t>Yalnızlık</a:t>
            </a:r>
            <a:r>
              <a:rPr lang="tr-TR" sz="1800" dirty="0"/>
              <a:t>, </a:t>
            </a:r>
            <a:r>
              <a:rPr lang="tr-TR" sz="1800" dirty="0" smtClean="0"/>
              <a:t>Duvak</a:t>
            </a:r>
            <a:r>
              <a:rPr lang="tr-TR" sz="1800" dirty="0"/>
              <a:t>, </a:t>
            </a:r>
            <a:r>
              <a:rPr lang="tr-TR" sz="1800" dirty="0" smtClean="0"/>
              <a:t>Seninle</a:t>
            </a:r>
            <a:r>
              <a:rPr lang="tr-TR" sz="1800" dirty="0"/>
              <a:t>, </a:t>
            </a:r>
          </a:p>
          <a:p>
            <a:pPr algn="l"/>
            <a:r>
              <a:rPr lang="tr-TR" sz="1800" dirty="0"/>
              <a:t>Harman, </a:t>
            </a:r>
            <a:r>
              <a:rPr lang="tr-TR" sz="1800" dirty="0" smtClean="0"/>
              <a:t>Bir </a:t>
            </a:r>
            <a:r>
              <a:rPr lang="tr-TR" sz="1800" dirty="0"/>
              <a:t>Gün Baksam Ki </a:t>
            </a:r>
            <a:r>
              <a:rPr lang="tr-TR" sz="1800" dirty="0" smtClean="0"/>
              <a:t>Gelmişsin,</a:t>
            </a:r>
            <a:endParaRPr lang="tr-TR" sz="1800" dirty="0"/>
          </a:p>
          <a:p>
            <a:pPr algn="l"/>
            <a:r>
              <a:rPr lang="tr-TR" sz="1800" dirty="0"/>
              <a:t>Sen </a:t>
            </a:r>
            <a:r>
              <a:rPr lang="tr-TR" sz="1800" dirty="0" err="1"/>
              <a:t>Sen</a:t>
            </a:r>
            <a:r>
              <a:rPr lang="tr-TR" sz="1800" dirty="0"/>
              <a:t> </a:t>
            </a:r>
            <a:r>
              <a:rPr lang="tr-TR" sz="1800" dirty="0" err="1"/>
              <a:t>Sen</a:t>
            </a:r>
            <a:endParaRPr lang="tr-TR" sz="1800" dirty="0"/>
          </a:p>
          <a:p>
            <a:pPr algn="l"/>
            <a:r>
              <a:rPr lang="tr-TR" sz="1800" b="1" dirty="0" smtClean="0"/>
              <a:t>GEZİ NOTLARI:</a:t>
            </a:r>
            <a:r>
              <a:rPr lang="tr-TR" sz="1800" b="1" dirty="0"/>
              <a:t> </a:t>
            </a:r>
            <a:r>
              <a:rPr lang="tr-TR" sz="1800" dirty="0" smtClean="0"/>
              <a:t>Üsküp’ten Kosova’ya,</a:t>
            </a:r>
            <a:r>
              <a:rPr lang="tr-TR" sz="1800" dirty="0"/>
              <a:t> </a:t>
            </a:r>
            <a:r>
              <a:rPr lang="tr-TR" sz="1800" dirty="0" smtClean="0"/>
              <a:t>Türkistan </a:t>
            </a:r>
            <a:r>
              <a:rPr lang="tr-TR" sz="1800" dirty="0"/>
              <a:t>Türkistan</a:t>
            </a:r>
          </a:p>
          <a:p>
            <a:pPr algn="l"/>
            <a:r>
              <a:rPr lang="tr-TR" sz="1800" b="1" dirty="0" smtClean="0"/>
              <a:t>İNCELEME:</a:t>
            </a:r>
            <a:r>
              <a:rPr lang="tr-TR" sz="1800" dirty="0"/>
              <a:t> </a:t>
            </a:r>
            <a:r>
              <a:rPr lang="tr-TR" sz="1800" dirty="0" smtClean="0"/>
              <a:t>Şiirimizde Ana,</a:t>
            </a:r>
            <a:r>
              <a:rPr lang="tr-TR" sz="1800" dirty="0"/>
              <a:t> </a:t>
            </a:r>
            <a:r>
              <a:rPr lang="tr-TR" sz="1800" dirty="0" smtClean="0"/>
              <a:t>Tabuları Yıkmak,</a:t>
            </a:r>
            <a:r>
              <a:rPr lang="tr-TR" sz="1800" dirty="0"/>
              <a:t> </a:t>
            </a:r>
            <a:r>
              <a:rPr lang="tr-TR" sz="1800" dirty="0" smtClean="0"/>
              <a:t>Sivas'a Şiir,</a:t>
            </a:r>
            <a:r>
              <a:rPr lang="tr-TR" sz="1800" dirty="0"/>
              <a:t> </a:t>
            </a:r>
            <a:r>
              <a:rPr lang="tr-TR" sz="1800" dirty="0" smtClean="0"/>
              <a:t>Âşık Veysel,</a:t>
            </a:r>
            <a:r>
              <a:rPr lang="tr-TR" sz="1800" dirty="0"/>
              <a:t> </a:t>
            </a:r>
            <a:r>
              <a:rPr lang="tr-TR" sz="1800" dirty="0" smtClean="0"/>
              <a:t>Elçibey,</a:t>
            </a:r>
            <a:r>
              <a:rPr lang="tr-TR" sz="1800" dirty="0"/>
              <a:t> </a:t>
            </a:r>
            <a:r>
              <a:rPr lang="tr-TR" sz="1800" dirty="0" smtClean="0"/>
              <a:t>Mehmet </a:t>
            </a:r>
            <a:r>
              <a:rPr lang="tr-TR" sz="1800" dirty="0"/>
              <a:t>Akif'te Çağdaş Türkiye </a:t>
            </a:r>
            <a:r>
              <a:rPr lang="tr-TR" sz="1800" dirty="0" smtClean="0"/>
              <a:t>İdeali,</a:t>
            </a:r>
            <a:r>
              <a:rPr lang="tr-TR" sz="1800" dirty="0"/>
              <a:t> </a:t>
            </a:r>
            <a:r>
              <a:rPr lang="tr-TR" sz="1800" dirty="0" smtClean="0"/>
              <a:t>Sözün Doğrusu,</a:t>
            </a:r>
            <a:r>
              <a:rPr lang="tr-TR" sz="1800" dirty="0"/>
              <a:t> </a:t>
            </a:r>
            <a:r>
              <a:rPr lang="tr-TR" sz="1800" dirty="0" smtClean="0"/>
              <a:t>Sevgi Mektupları,</a:t>
            </a:r>
            <a:r>
              <a:rPr lang="tr-TR" sz="1800" dirty="0"/>
              <a:t> </a:t>
            </a:r>
            <a:r>
              <a:rPr lang="tr-TR" sz="1800" dirty="0" smtClean="0"/>
              <a:t>Gidenlerin Ardından,</a:t>
            </a:r>
            <a:r>
              <a:rPr lang="tr-TR" sz="1800" dirty="0"/>
              <a:t> </a:t>
            </a:r>
            <a:r>
              <a:rPr lang="tr-TR" sz="1800" dirty="0" smtClean="0"/>
              <a:t>Arif </a:t>
            </a:r>
            <a:r>
              <a:rPr lang="tr-TR" sz="1800" dirty="0"/>
              <a:t>Nihat Asya İhtişamı</a:t>
            </a:r>
          </a:p>
          <a:p>
            <a:pPr algn="l"/>
            <a:endParaRPr lang="tr-TR" sz="1800"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
        <p:nvSpPr>
          <p:cNvPr id="6" name="İçerik Yer Tutucusu 5"/>
          <p:cNvSpPr>
            <a:spLocks noGrp="1"/>
          </p:cNvSpPr>
          <p:nvPr>
            <p:ph sz="quarter" idx="14"/>
          </p:nvPr>
        </p:nvSpPr>
        <p:spPr>
          <a:xfrm>
            <a:off x="4355976" y="2020824"/>
            <a:ext cx="4330824" cy="4005072"/>
          </a:xfrm>
        </p:spPr>
        <p:txBody>
          <a:bodyPr>
            <a:normAutofit fontScale="85000" lnSpcReduction="10000"/>
          </a:bodyPr>
          <a:lstStyle/>
          <a:p>
            <a:pPr fontAlgn="t"/>
            <a:endParaRPr lang="tr-TR" i="1" dirty="0"/>
          </a:p>
          <a:p>
            <a:pPr fontAlgn="t"/>
            <a:r>
              <a:rPr lang="tr-TR" b="1" i="1" dirty="0" err="1"/>
              <a:t>Türkiyem</a:t>
            </a:r>
            <a:r>
              <a:rPr lang="tr-TR" b="1" i="1" dirty="0"/>
              <a:t>, Anayurdum, Sebebim, Çarem!</a:t>
            </a:r>
          </a:p>
          <a:p>
            <a:pPr fontAlgn="t"/>
            <a:r>
              <a:rPr lang="tr-TR" i="1" dirty="0"/>
              <a:t>Ben, kağnılarla yaylılarla büyüdüm geldim </a:t>
            </a:r>
            <a:br>
              <a:rPr lang="tr-TR" i="1" dirty="0"/>
            </a:br>
            <a:r>
              <a:rPr lang="tr-TR" i="1" dirty="0"/>
              <a:t>Çocuk yüreğimi yakan türküler dinleye dinleye. </a:t>
            </a:r>
            <a:br>
              <a:rPr lang="tr-TR" i="1" dirty="0"/>
            </a:br>
            <a:r>
              <a:rPr lang="tr-TR" i="1" dirty="0"/>
              <a:t>Mahzun kağnılarla, nazlı yaylılarınla </a:t>
            </a:r>
            <a:br>
              <a:rPr lang="tr-TR" i="1" dirty="0"/>
            </a:br>
            <a:r>
              <a:rPr lang="tr-TR" i="1" dirty="0"/>
              <a:t>Ve tozlu yollarınla sevdim seni Türkiye! </a:t>
            </a:r>
            <a:br>
              <a:rPr lang="tr-TR" i="1" dirty="0"/>
            </a:br>
            <a:r>
              <a:rPr lang="tr-TR" i="1" dirty="0"/>
              <a:t/>
            </a:r>
            <a:br>
              <a:rPr lang="tr-TR" i="1" dirty="0"/>
            </a:br>
            <a:r>
              <a:rPr lang="tr-TR" i="1" dirty="0"/>
              <a:t>O tezek topladığım kırlar, yaylalar... </a:t>
            </a:r>
            <a:br>
              <a:rPr lang="tr-TR" i="1" dirty="0"/>
            </a:br>
            <a:r>
              <a:rPr lang="tr-TR" i="1" dirty="0"/>
              <a:t>Başına oturduğum, yemek yediğim atandır. </a:t>
            </a:r>
            <a:br>
              <a:rPr lang="tr-TR" i="1" dirty="0"/>
            </a:br>
            <a:r>
              <a:rPr lang="tr-TR" i="1" dirty="0"/>
              <a:t>Türkiye'm, anayurdum, sebebim, çarem... </a:t>
            </a:r>
            <a:br>
              <a:rPr lang="tr-TR" i="1" dirty="0"/>
            </a:br>
            <a:r>
              <a:rPr lang="tr-TR" i="1" dirty="0"/>
              <a:t>Taşına toprağına vurgunluğum bundandır... </a:t>
            </a:r>
            <a:br>
              <a:rPr lang="tr-TR" i="1" dirty="0"/>
            </a:br>
            <a:r>
              <a:rPr lang="tr-TR" i="1" dirty="0"/>
              <a:t/>
            </a:r>
            <a:br>
              <a:rPr lang="tr-TR" i="1" dirty="0"/>
            </a:br>
            <a:r>
              <a:rPr lang="tr-TR" i="1" dirty="0"/>
              <a:t>Akşam karanlığıyla başlardı kurbağalar </a:t>
            </a:r>
            <a:br>
              <a:rPr lang="tr-TR" i="1" dirty="0"/>
            </a:br>
            <a:r>
              <a:rPr lang="tr-TR" i="1" dirty="0"/>
              <a:t>Susar gökyüzü kadar, dinlerdim biteviye. </a:t>
            </a:r>
            <a:br>
              <a:rPr lang="tr-TR" i="1" dirty="0"/>
            </a:br>
            <a:r>
              <a:rPr lang="tr-TR" i="1" dirty="0"/>
              <a:t>Gecemi besteleyen cırcır böceklerinle. </a:t>
            </a:r>
            <a:br>
              <a:rPr lang="tr-TR" i="1" dirty="0"/>
            </a:br>
            <a:r>
              <a:rPr lang="tr-TR" i="1" dirty="0"/>
              <a:t>Kurbağa seslerinle sevdim seni Türkiye! </a:t>
            </a:r>
          </a:p>
        </p:txBody>
      </p:sp>
    </p:spTree>
    <p:extLst>
      <p:ext uri="{BB962C8B-B14F-4D97-AF65-F5344CB8AC3E}">
        <p14:creationId xmlns:p14="http://schemas.microsoft.com/office/powerpoint/2010/main" val="19553597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ŞİİR: </a:t>
            </a:r>
            <a:r>
              <a:rPr lang="tr-TR" dirty="0" smtClean="0"/>
              <a:t>Rüya, Cenk Duyguları, Efsaneler, Zakkum, Bulutlara Yakın,</a:t>
            </a:r>
            <a:endParaRPr lang="tr-TR" dirty="0"/>
          </a:p>
          <a:p>
            <a:pPr algn="l"/>
            <a:r>
              <a:rPr lang="tr-TR" dirty="0"/>
              <a:t>Gülistanlar ve </a:t>
            </a:r>
            <a:r>
              <a:rPr lang="tr-TR" dirty="0" smtClean="0"/>
              <a:t>Harabeler, Paravan, Balkonda Saatler, Sulara </a:t>
            </a:r>
            <a:r>
              <a:rPr lang="tr-TR" dirty="0"/>
              <a:t>Dalan </a:t>
            </a:r>
            <a:r>
              <a:rPr lang="tr-TR" dirty="0" smtClean="0"/>
              <a:t>Gözler, Hep </a:t>
            </a:r>
            <a:r>
              <a:rPr lang="tr-TR" dirty="0"/>
              <a:t>Onun </a:t>
            </a:r>
            <a:r>
              <a:rPr lang="tr-TR" dirty="0" smtClean="0"/>
              <a:t>İçin, Sonsuz </a:t>
            </a:r>
            <a:r>
              <a:rPr lang="tr-TR" dirty="0"/>
              <a:t>Gecelerin Ötesinde </a:t>
            </a:r>
            <a:endParaRPr lang="tr-TR" dirty="0" smtClean="0"/>
          </a:p>
          <a:p>
            <a:pPr algn="l"/>
            <a:r>
              <a:rPr lang="tr-TR" b="1" dirty="0" smtClean="0"/>
              <a:t>ROMAN: </a:t>
            </a:r>
            <a:r>
              <a:rPr lang="tr-TR" dirty="0"/>
              <a:t>Sulara Giden </a:t>
            </a:r>
            <a:r>
              <a:rPr lang="tr-TR" dirty="0" smtClean="0"/>
              <a:t>Köprü, </a:t>
            </a:r>
            <a:r>
              <a:rPr lang="tr-TR" dirty="0"/>
              <a:t>Aşıklar Yolunun </a:t>
            </a:r>
            <a:r>
              <a:rPr lang="tr-TR" dirty="0" smtClean="0"/>
              <a:t>Yolcuları, Yol Geçen Hanı</a:t>
            </a:r>
          </a:p>
          <a:p>
            <a:pPr algn="l"/>
            <a:r>
              <a:rPr lang="tr-TR" b="1" dirty="0" smtClean="0"/>
              <a:t>OYUN: </a:t>
            </a:r>
            <a:r>
              <a:rPr lang="tr-TR" dirty="0" smtClean="0"/>
              <a:t>Baykuş, İlk Şair,</a:t>
            </a:r>
            <a:r>
              <a:rPr lang="tr-TR" dirty="0"/>
              <a:t> </a:t>
            </a:r>
            <a:r>
              <a:rPr lang="tr-TR" dirty="0" smtClean="0"/>
              <a:t>Sönen Kandiller, 10 </a:t>
            </a:r>
            <a:r>
              <a:rPr lang="tr-TR" dirty="0"/>
              <a:t>Yılın </a:t>
            </a:r>
            <a:r>
              <a:rPr lang="tr-TR" dirty="0" smtClean="0"/>
              <a:t>Destanı, Nedim, Hayalet, Bir </a:t>
            </a:r>
            <a:r>
              <a:rPr lang="tr-TR" dirty="0"/>
              <a:t>Dolaptır </a:t>
            </a:r>
            <a:r>
              <a:rPr lang="tr-TR" dirty="0" smtClean="0"/>
              <a:t>Dönüyor, İki </a:t>
            </a:r>
            <a:r>
              <a:rPr lang="tr-TR" dirty="0"/>
              <a:t>Yanda </a:t>
            </a:r>
            <a:endParaRPr lang="tr-TR" dirty="0" smtClean="0"/>
          </a:p>
          <a:p>
            <a:pPr algn="l"/>
            <a:r>
              <a:rPr lang="tr-TR" b="1" dirty="0" smtClean="0"/>
              <a:t>ANI: </a:t>
            </a:r>
            <a:r>
              <a:rPr lang="tr-TR" dirty="0"/>
              <a:t>Edebiyatçılar </a:t>
            </a:r>
            <a:r>
              <a:rPr lang="tr-TR" dirty="0" smtClean="0"/>
              <a:t>Geçiyor, </a:t>
            </a:r>
            <a:r>
              <a:rPr lang="tr-TR" dirty="0"/>
              <a:t>Darülbedayi Devrinin Eski </a:t>
            </a:r>
            <a:r>
              <a:rPr lang="tr-TR" dirty="0" smtClean="0"/>
              <a:t>Günleri, </a:t>
            </a:r>
            <a:r>
              <a:rPr lang="tr-TR" dirty="0"/>
              <a:t>Eski İstanbul Ramazanları</a:t>
            </a:r>
          </a:p>
          <a:p>
            <a:pPr algn="l"/>
            <a:endParaRPr lang="tr-TR" dirty="0"/>
          </a:p>
          <a:p>
            <a:pPr algn="l"/>
            <a:endParaRPr lang="tr-TR" dirty="0"/>
          </a:p>
        </p:txBody>
      </p:sp>
      <p:sp>
        <p:nvSpPr>
          <p:cNvPr id="5" name="Başlık 4"/>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447821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Hikayelerinde İstanbul’un gelenekçi semtlerinin sosyal yapısından kesitler verdi; yalnızlığı ve dayanışmayı işledi. Ruh tahlilleriyle kahramanlarının duygularını akıcı ve dokunaklı bir dille ortaya koydu. Yazar, hikayeden sonra romana yöneldi, sosyal ve tarihi romanlar yazdı. Romanlarında sosyal konuların yanında tarihi konulara da ağırlık verdi. Türk kimliğinin üzerinde durarak esir Türklerin ıstıraplarını anlattı.</a:t>
            </a:r>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sevİNÇ</a:t>
            </a:r>
            <a:r>
              <a:rPr lang="tr-TR" dirty="0" smtClean="0">
                <a:effectLst>
                  <a:glow rad="63500">
                    <a:schemeClr val="accent3">
                      <a:satMod val="175000"/>
                      <a:alpha val="40000"/>
                    </a:schemeClr>
                  </a:glow>
                </a:effectLst>
              </a:rPr>
              <a:t> ÇOKUM</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46686" y="1988840"/>
            <a:ext cx="3463429" cy="346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5502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HİKAYE:</a:t>
            </a:r>
            <a:r>
              <a:rPr lang="tr-TR" b="1" dirty="0"/>
              <a:t> </a:t>
            </a:r>
            <a:r>
              <a:rPr lang="tr-TR" dirty="0" smtClean="0"/>
              <a:t>Eğik Ağaçlar, Bölüşmek, Makine, Derin Yara, Onlardan Kalan, </a:t>
            </a:r>
            <a:r>
              <a:rPr lang="tr-TR" dirty="0" err="1" smtClean="0"/>
              <a:t>Rozalya</a:t>
            </a:r>
            <a:r>
              <a:rPr lang="tr-TR" dirty="0" smtClean="0"/>
              <a:t> Ana, Bir </a:t>
            </a:r>
            <a:r>
              <a:rPr lang="tr-TR" dirty="0"/>
              <a:t>Eski Sokak </a:t>
            </a:r>
            <a:r>
              <a:rPr lang="tr-TR" dirty="0" smtClean="0"/>
              <a:t>Sesi, Evlerinin Önü, Beyaz </a:t>
            </a:r>
            <a:r>
              <a:rPr lang="tr-TR" dirty="0"/>
              <a:t>Bir </a:t>
            </a:r>
            <a:r>
              <a:rPr lang="tr-TR" dirty="0" smtClean="0"/>
              <a:t>Kıyı, Gece </a:t>
            </a:r>
            <a:r>
              <a:rPr lang="tr-TR" dirty="0"/>
              <a:t>Kuşu Uzun Öter </a:t>
            </a:r>
            <a:endParaRPr lang="tr-TR" dirty="0" smtClean="0"/>
          </a:p>
          <a:p>
            <a:pPr algn="l"/>
            <a:r>
              <a:rPr lang="tr-TR" b="1" dirty="0" smtClean="0"/>
              <a:t>ROMAN: </a:t>
            </a:r>
            <a:r>
              <a:rPr lang="tr-TR" dirty="0" smtClean="0"/>
              <a:t>Zor, Hilâl Görününce, Karanlığa </a:t>
            </a:r>
            <a:r>
              <a:rPr lang="tr-TR" dirty="0"/>
              <a:t>Direnen </a:t>
            </a:r>
            <a:r>
              <a:rPr lang="tr-TR" dirty="0" smtClean="0"/>
              <a:t>Yıldız, Bizim Diyar, Çırpıntılar, Ağustos Başağı, Deli Zamanlar, </a:t>
            </a:r>
            <a:r>
              <a:rPr lang="tr-TR" dirty="0" err="1" smtClean="0"/>
              <a:t>Gülyüzlüm</a:t>
            </a:r>
            <a:r>
              <a:rPr lang="tr-TR" dirty="0" smtClean="0"/>
              <a:t>, Gece Rüzgarları, Tren </a:t>
            </a:r>
            <a:r>
              <a:rPr lang="tr-TR" dirty="0" err="1"/>
              <a:t>Burdan</a:t>
            </a:r>
            <a:r>
              <a:rPr lang="tr-TR" dirty="0"/>
              <a:t> Geçmiyor </a:t>
            </a:r>
          </a:p>
          <a:p>
            <a:pPr algn="l"/>
            <a:r>
              <a:rPr lang="tr-TR" b="1" dirty="0" smtClean="0"/>
              <a:t>DENEME:</a:t>
            </a:r>
            <a:r>
              <a:rPr lang="tr-TR" b="1" dirty="0"/>
              <a:t> </a:t>
            </a:r>
            <a:r>
              <a:rPr lang="tr-TR" dirty="0" smtClean="0"/>
              <a:t>Güzele </a:t>
            </a:r>
            <a:r>
              <a:rPr lang="tr-TR" dirty="0"/>
              <a:t>Bakan </a:t>
            </a:r>
            <a:r>
              <a:rPr lang="tr-TR" dirty="0" smtClean="0"/>
              <a:t>Karınca, Vaktini </a:t>
            </a:r>
            <a:r>
              <a:rPr lang="tr-TR" dirty="0"/>
              <a:t>Bekleyen </a:t>
            </a:r>
            <a:r>
              <a:rPr lang="tr-TR" dirty="0" smtClean="0"/>
              <a:t>Tohum </a:t>
            </a:r>
          </a:p>
          <a:p>
            <a:pPr algn="l"/>
            <a:r>
              <a:rPr lang="tr-TR" b="1" dirty="0" smtClean="0"/>
              <a:t>ŞEHİR KİTAPLARI:</a:t>
            </a:r>
            <a:r>
              <a:rPr lang="tr-TR" b="1" dirty="0"/>
              <a:t> </a:t>
            </a:r>
            <a:r>
              <a:rPr lang="tr-TR" dirty="0" smtClean="0"/>
              <a:t>Hevenk-Kayıp </a:t>
            </a:r>
            <a:r>
              <a:rPr lang="tr-TR" dirty="0"/>
              <a:t>İstanbul </a:t>
            </a:r>
            <a:endParaRPr lang="tr-TR" dirty="0" smtClean="0"/>
          </a:p>
          <a:p>
            <a:pPr algn="l"/>
            <a:r>
              <a:rPr lang="tr-TR" dirty="0" smtClean="0"/>
              <a:t>SENARYO:</a:t>
            </a:r>
            <a:r>
              <a:rPr lang="tr-TR" dirty="0"/>
              <a:t> </a:t>
            </a:r>
            <a:r>
              <a:rPr lang="tr-TR" dirty="0" smtClean="0"/>
              <a:t>Beyaz Sessiz Bir Zambak, Yeniden </a:t>
            </a:r>
            <a:r>
              <a:rPr lang="tr-TR" dirty="0"/>
              <a:t>Doğmak </a:t>
            </a:r>
          </a:p>
          <a:p>
            <a:pPr algn="l"/>
            <a:r>
              <a:rPr lang="tr-TR" b="1" dirty="0" smtClean="0"/>
              <a:t>RADYOFONİK ESER: </a:t>
            </a:r>
            <a:r>
              <a:rPr lang="tr-TR" dirty="0" smtClean="0"/>
              <a:t>Hilâl Görününce,</a:t>
            </a:r>
            <a:r>
              <a:rPr lang="tr-TR" dirty="0"/>
              <a:t> </a:t>
            </a:r>
            <a:r>
              <a:rPr lang="tr-TR" dirty="0" smtClean="0"/>
              <a:t>Ağustos Başağı,</a:t>
            </a:r>
            <a:r>
              <a:rPr lang="tr-TR" dirty="0"/>
              <a:t> </a:t>
            </a:r>
            <a:r>
              <a:rPr lang="tr-TR" dirty="0" smtClean="0"/>
              <a:t>Nefise Hatun</a:t>
            </a:r>
            <a:endParaRPr lang="tr-TR" dirty="0"/>
          </a:p>
          <a:p>
            <a:pPr algn="l"/>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9553597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06887" cy="4005072"/>
          </a:xfrm>
        </p:spPr>
        <p:txBody>
          <a:bodyPr/>
          <a:lstStyle/>
          <a:p>
            <a:pPr algn="l"/>
            <a:r>
              <a:rPr lang="tr-TR" dirty="0" smtClean="0"/>
              <a:t>  Türkçenin inceliklerini yansıtan, duygulu, ahenkli şiirleriyle tanındı. Halk şiiri geleneğini günün koşullarıyla bağdaştırarak hece ölçüsüyle, Hisar çizgisinde, milli ve manevi değerleri yansıtan şiirler yazdı. Şiirlerinde bazen aruz veznini de kullandı. Rubai türündeki şiirleri de vardır.</a:t>
            </a:r>
          </a:p>
          <a:p>
            <a:pPr algn="l"/>
            <a:endParaRPr lang="tr-TR" dirty="0"/>
          </a:p>
          <a:p>
            <a:pPr algn="l"/>
            <a:r>
              <a:rPr lang="tr-TR" b="1" dirty="0" smtClean="0"/>
              <a:t>ŞİİR: </a:t>
            </a:r>
            <a:r>
              <a:rPr lang="tr-TR" dirty="0" smtClean="0"/>
              <a:t>Bir Yağmur Başladı, Dostlar Başına, Kışlada Bahar, </a:t>
            </a:r>
            <a:r>
              <a:rPr lang="tr-TR" dirty="0" err="1" smtClean="0"/>
              <a:t>Binbirinci</a:t>
            </a:r>
            <a:r>
              <a:rPr lang="tr-TR" dirty="0" smtClean="0"/>
              <a:t> Gece</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BEKİR SITKI ERDOĞAN</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84812" y="2204864"/>
            <a:ext cx="3009280" cy="300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1319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effectLst>
              </a:rPr>
              <a:t>CUMHURİYET DÖNEMİNDE ÖYKÜ VE ROMAN</a:t>
            </a:r>
          </a:p>
        </p:txBody>
      </p:sp>
    </p:spTree>
    <p:extLst>
      <p:ext uri="{BB962C8B-B14F-4D97-AF65-F5344CB8AC3E}">
        <p14:creationId xmlns:p14="http://schemas.microsoft.com/office/powerpoint/2010/main" val="820323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effectLst>
              </a:rPr>
              <a:t>MİLLİ EDEBİYAT ZEVK VE ANLAYIŞINI SÜRDÜREN ESERLER</a:t>
            </a:r>
          </a:p>
        </p:txBody>
      </p:sp>
    </p:spTree>
    <p:extLst>
      <p:ext uri="{BB962C8B-B14F-4D97-AF65-F5344CB8AC3E}">
        <p14:creationId xmlns:p14="http://schemas.microsoft.com/office/powerpoint/2010/main" val="29367550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algn="l"/>
            <a:r>
              <a:rPr lang="tr-TR" dirty="0" smtClean="0"/>
              <a:t>  Bu anlayışı sürdüren roman ve öykülerde I. Dünya Savaşı ve Milli Mücadele dönemi, bu dönemden sonra Atatürk İlke ve </a:t>
            </a:r>
            <a:r>
              <a:rPr lang="tr-TR" dirty="0" err="1" smtClean="0"/>
              <a:t>İnkilapları’nın</a:t>
            </a:r>
            <a:r>
              <a:rPr lang="tr-TR" dirty="0" smtClean="0"/>
              <a:t> Anadolu’ya benimsetilmesi ile ilgili konular işlenmiştir. Halkın ve Anadolu insanının yaşam tarzı konu edilmiş, yanlış Batılılaşmanın getirdiği ahlak bozuklukları, geri kalmış halk arasındaki hurafeler, halk-aydın ilişkisi ele alınmıştır. Tanzimat’tan beri eserlerde yer bulan Doğu-Batı çatışması işlenmeye devam etmiştir.</a:t>
            </a:r>
          </a:p>
          <a:p>
            <a:pPr algn="l"/>
            <a:r>
              <a:rPr lang="tr-TR" dirty="0"/>
              <a:t> </a:t>
            </a:r>
            <a:r>
              <a:rPr lang="tr-TR" dirty="0" smtClean="0"/>
              <a:t> </a:t>
            </a:r>
            <a:r>
              <a:rPr lang="tr-TR" b="1" dirty="0" smtClean="0"/>
              <a:t>Yakup Kadri, Halide Edip, Reşat Nuri, Refik Halit, Mithat Cemal Kuntay, Aka Gündüz </a:t>
            </a:r>
            <a:r>
              <a:rPr lang="tr-TR" dirty="0" smtClean="0"/>
              <a:t>bu anlayış doğrultusunda eserler kaleme almıştır.</a:t>
            </a:r>
            <a:endParaRPr lang="tr-TR" dirty="0"/>
          </a:p>
        </p:txBody>
      </p:sp>
      <p:sp>
        <p:nvSpPr>
          <p:cNvPr id="4" name="Başlık 3"/>
          <p:cNvSpPr>
            <a:spLocks noGrp="1"/>
          </p:cNvSpPr>
          <p:nvPr>
            <p:ph type="title"/>
          </p:nvPr>
        </p:nvSpPr>
        <p:spPr/>
        <p:txBody>
          <a:bodyPr/>
          <a:lstStyle/>
          <a:p>
            <a:endParaRPr lang="tr-TR"/>
          </a:p>
        </p:txBody>
      </p:sp>
    </p:spTree>
    <p:extLst>
      <p:ext uri="{BB962C8B-B14F-4D97-AF65-F5344CB8AC3E}">
        <p14:creationId xmlns:p14="http://schemas.microsoft.com/office/powerpoint/2010/main" val="1313070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482952" cy="4005072"/>
          </a:xfrm>
        </p:spPr>
        <p:txBody>
          <a:bodyPr>
            <a:noAutofit/>
          </a:bodyPr>
          <a:lstStyle/>
          <a:p>
            <a:pPr algn="l"/>
            <a:r>
              <a:rPr lang="tr-TR" dirty="0" smtClean="0"/>
              <a:t>  İlk şiirlerinde aruz ölçüsünü kullandı. Kolay söylenmiş gibi görünen şiirleri Mehmet Akif ve Yahya Kemal’in etkilerini taşır. Yazdığı vatanseverlik şiirleri onu Türk edebiyatının en tanınmış destan şairlerinden birisi yapmıştır.</a:t>
            </a:r>
          </a:p>
          <a:p>
            <a:pPr algn="l"/>
            <a:r>
              <a:rPr lang="tr-TR" dirty="0"/>
              <a:t> </a:t>
            </a:r>
            <a:r>
              <a:rPr lang="tr-TR" dirty="0" smtClean="0"/>
              <a:t> Ağır bir dille şiirlerini yazan şair, dilini zamanla sadeleştirmiştir. Vatan ve millet sevgisi temalı lirik-epik şiirler ve hiciv türünde şiirler yazmıştır. Aşk temasını hemen hemen hiç işlememiştir. </a:t>
            </a:r>
          </a:p>
          <a:p>
            <a:pPr algn="l"/>
            <a:r>
              <a:rPr lang="tr-TR" dirty="0"/>
              <a:t> </a:t>
            </a:r>
            <a:r>
              <a:rPr lang="tr-TR" dirty="0" smtClean="0"/>
              <a:t> Oyunlarında yalın bir dil kullandı, yurt sevgisi konusunu işledi. Biyografi yazarlığı yönüyle de tanındı. Yakın tarihimize ışık tutan araştırma kitapları yazdı.</a:t>
            </a:r>
          </a:p>
        </p:txBody>
      </p:sp>
      <p:sp>
        <p:nvSpPr>
          <p:cNvPr id="4" name="Başlık 3"/>
          <p:cNvSpPr>
            <a:spLocks noGrp="1"/>
          </p:cNvSpPr>
          <p:nvPr>
            <p:ph type="title"/>
          </p:nvPr>
        </p:nvSpPr>
        <p:spPr/>
        <p:txBody>
          <a:bodyPr/>
          <a:lstStyle/>
          <a:p>
            <a:r>
              <a:rPr lang="tr-TR" dirty="0" err="1" smtClean="0"/>
              <a:t>mİthat</a:t>
            </a:r>
            <a:r>
              <a:rPr lang="tr-TR" dirty="0" smtClean="0"/>
              <a:t> </a:t>
            </a:r>
            <a:r>
              <a:rPr lang="tr-TR" dirty="0"/>
              <a:t>cemal </a:t>
            </a:r>
            <a:r>
              <a:rPr lang="tr-TR" dirty="0" err="1"/>
              <a:t>kuntay</a:t>
            </a:r>
            <a:endParaRPr lang="tr-TR" dirty="0"/>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84168" y="1988840"/>
            <a:ext cx="2505214" cy="346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225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OYUN: </a:t>
            </a:r>
            <a:r>
              <a:rPr lang="tr-TR" dirty="0" smtClean="0"/>
              <a:t>Kemal, 28 Kanunuevvel</a:t>
            </a:r>
          </a:p>
          <a:p>
            <a:pPr algn="l"/>
            <a:r>
              <a:rPr lang="tr-TR" b="1" dirty="0" smtClean="0"/>
              <a:t>ANTOLOJİ: </a:t>
            </a:r>
            <a:r>
              <a:rPr lang="tr-TR" dirty="0" err="1" smtClean="0"/>
              <a:t>Nefaisi</a:t>
            </a:r>
            <a:r>
              <a:rPr lang="tr-TR" dirty="0" smtClean="0"/>
              <a:t> </a:t>
            </a:r>
            <a:r>
              <a:rPr lang="tr-TR" dirty="0"/>
              <a:t>Edebiye </a:t>
            </a:r>
            <a:endParaRPr lang="tr-TR" dirty="0" smtClean="0"/>
          </a:p>
          <a:p>
            <a:pPr algn="l"/>
            <a:r>
              <a:rPr lang="tr-TR" b="1" dirty="0" smtClean="0"/>
              <a:t>ROMAN: </a:t>
            </a:r>
            <a:r>
              <a:rPr lang="tr-TR" dirty="0" smtClean="0"/>
              <a:t>Üç </a:t>
            </a:r>
            <a:r>
              <a:rPr lang="tr-TR" dirty="0"/>
              <a:t>İstanbul </a:t>
            </a:r>
            <a:endParaRPr lang="tr-TR" dirty="0" smtClean="0"/>
          </a:p>
          <a:p>
            <a:pPr algn="l"/>
            <a:r>
              <a:rPr lang="tr-TR" b="1" dirty="0" smtClean="0"/>
              <a:t>BİYOGRAFİ: </a:t>
            </a:r>
            <a:r>
              <a:rPr lang="tr-TR" dirty="0" err="1" smtClean="0"/>
              <a:t>Mehmed</a:t>
            </a:r>
            <a:r>
              <a:rPr lang="tr-TR" dirty="0" smtClean="0"/>
              <a:t> </a:t>
            </a:r>
            <a:r>
              <a:rPr lang="tr-TR" dirty="0" err="1"/>
              <a:t>Âkif</a:t>
            </a:r>
            <a:r>
              <a:rPr lang="tr-TR" dirty="0"/>
              <a:t>-Hayatı, Seciyesi, </a:t>
            </a:r>
            <a:r>
              <a:rPr lang="tr-TR" dirty="0" smtClean="0"/>
              <a:t>Sanatı, İstiklâl </a:t>
            </a:r>
            <a:r>
              <a:rPr lang="tr-TR" dirty="0"/>
              <a:t>Şairi </a:t>
            </a:r>
            <a:r>
              <a:rPr lang="tr-TR" dirty="0" err="1"/>
              <a:t>Mehmed</a:t>
            </a:r>
            <a:r>
              <a:rPr lang="tr-TR" dirty="0"/>
              <a:t> </a:t>
            </a:r>
            <a:r>
              <a:rPr lang="tr-TR" dirty="0" err="1" smtClean="0"/>
              <a:t>Âkif</a:t>
            </a:r>
            <a:r>
              <a:rPr lang="tr-TR" dirty="0" smtClean="0"/>
              <a:t>, Namık </a:t>
            </a:r>
            <a:r>
              <a:rPr lang="tr-TR" dirty="0"/>
              <a:t>Kemal :Devrin Olayları ve İnsanları </a:t>
            </a:r>
            <a:r>
              <a:rPr lang="tr-TR" dirty="0" smtClean="0"/>
              <a:t>Arasında, İlkler </a:t>
            </a:r>
            <a:r>
              <a:rPr lang="tr-TR" dirty="0"/>
              <a:t>ve </a:t>
            </a:r>
            <a:r>
              <a:rPr lang="tr-TR" dirty="0" smtClean="0"/>
              <a:t>Ötekiler, Sarıklı </a:t>
            </a:r>
            <a:r>
              <a:rPr lang="tr-TR" dirty="0"/>
              <a:t>İhtilalci Ali </a:t>
            </a:r>
            <a:r>
              <a:rPr lang="tr-TR" dirty="0" smtClean="0"/>
              <a:t>Suavi, </a:t>
            </a:r>
            <a:r>
              <a:rPr lang="tr-TR" dirty="0" err="1" smtClean="0"/>
              <a:t>Mehmed</a:t>
            </a:r>
            <a:r>
              <a:rPr lang="tr-TR" dirty="0" smtClean="0"/>
              <a:t> </a:t>
            </a:r>
            <a:r>
              <a:rPr lang="tr-TR" dirty="0" err="1"/>
              <a:t>Âkif</a:t>
            </a:r>
            <a:r>
              <a:rPr lang="tr-TR" dirty="0"/>
              <a:t>: Hayatı, Sanatı, Şiirleri, Seciyesi, Seçme Şiirleri </a:t>
            </a:r>
            <a:endParaRPr lang="tr-TR" dirty="0" smtClean="0"/>
          </a:p>
          <a:p>
            <a:pPr algn="l"/>
            <a:r>
              <a:rPr lang="tr-TR" b="1" dirty="0" smtClean="0"/>
              <a:t>ŞİİR: </a:t>
            </a:r>
            <a:r>
              <a:rPr lang="tr-TR" dirty="0" smtClean="0"/>
              <a:t>Türk'ün </a:t>
            </a:r>
            <a:r>
              <a:rPr lang="tr-TR" dirty="0"/>
              <a:t>Şehnamesi </a:t>
            </a:r>
            <a:endParaRPr lang="tr-TR" dirty="0" smtClean="0"/>
          </a:p>
          <a:p>
            <a:pPr algn="l"/>
            <a:r>
              <a:rPr lang="tr-TR" b="1" dirty="0" smtClean="0"/>
              <a:t>İNCELEME-ARAŞTIRMA: </a:t>
            </a:r>
            <a:r>
              <a:rPr lang="tr-TR" dirty="0" smtClean="0"/>
              <a:t>Hitabet </a:t>
            </a:r>
            <a:r>
              <a:rPr lang="tr-TR" dirty="0"/>
              <a:t>ve Münazara </a:t>
            </a:r>
            <a:r>
              <a:rPr lang="tr-TR" dirty="0" smtClean="0"/>
              <a:t>Dersleri, İftira-</a:t>
            </a:r>
            <a:r>
              <a:rPr lang="tr-TR" dirty="0" err="1" smtClean="0"/>
              <a:t>yı</a:t>
            </a:r>
            <a:r>
              <a:rPr lang="tr-TR" dirty="0" smtClean="0"/>
              <a:t> </a:t>
            </a:r>
            <a:r>
              <a:rPr lang="tr-TR" dirty="0" err="1" smtClean="0"/>
              <a:t>Taassub</a:t>
            </a:r>
            <a:r>
              <a:rPr lang="tr-TR" dirty="0" smtClean="0"/>
              <a:t>, </a:t>
            </a:r>
            <a:endParaRPr lang="tr-TR" dirty="0"/>
          </a:p>
          <a:p>
            <a:pPr algn="l"/>
            <a:r>
              <a:rPr lang="tr-TR" dirty="0"/>
              <a:t>Hitabet </a:t>
            </a:r>
            <a:r>
              <a:rPr lang="tr-TR" dirty="0" smtClean="0"/>
              <a:t>Dersleri, Edebiyat Defteri</a:t>
            </a: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3876044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834879" cy="4005072"/>
          </a:xfrm>
        </p:spPr>
        <p:txBody>
          <a:bodyPr/>
          <a:lstStyle/>
          <a:p>
            <a:pPr algn="l"/>
            <a:r>
              <a:rPr lang="tr-TR" dirty="0" smtClean="0"/>
              <a:t>  Edebiyat-ı Cedide şairleri tarzında şiirler yazarak edebiyat dünyasına girmiştir. Edebi ve mizahi şiirler ve yazılar kaleme almıştır.</a:t>
            </a:r>
          </a:p>
          <a:p>
            <a:pPr algn="l"/>
            <a:r>
              <a:rPr lang="tr-TR" dirty="0"/>
              <a:t> </a:t>
            </a:r>
            <a:r>
              <a:rPr lang="tr-TR" dirty="0" smtClean="0"/>
              <a:t> Yapıtlarında imparatorluktan ulusal devlete geçiş dönemini anlatmış; Rumeli’de düşman elinde kalan Türk topraklarının karşısında duyduğu ıstırabı dile getirmiştir.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AKA GÜNDÜZ</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8186" y="1966424"/>
            <a:ext cx="2426221" cy="318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6412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ROMAN:</a:t>
            </a:r>
            <a:r>
              <a:rPr lang="tr-TR" dirty="0"/>
              <a:t> </a:t>
            </a:r>
            <a:r>
              <a:rPr lang="tr-TR" dirty="0" smtClean="0"/>
              <a:t>Bu </a:t>
            </a:r>
            <a:r>
              <a:rPr lang="tr-TR" dirty="0"/>
              <a:t>Toprağın </a:t>
            </a:r>
            <a:r>
              <a:rPr lang="tr-TR" dirty="0" smtClean="0"/>
              <a:t>Kızları, Dikmen Yıldızı, Odun Kokusu, İki </a:t>
            </a:r>
            <a:r>
              <a:rPr lang="tr-TR" dirty="0"/>
              <a:t>Sürgün </a:t>
            </a:r>
            <a:r>
              <a:rPr lang="tr-TR" dirty="0" smtClean="0"/>
              <a:t>Arasında, Tank-Tango, Çapkın Kız, Ben Öldürmedim, Onların Romanı, Üç </a:t>
            </a:r>
            <a:r>
              <a:rPr lang="tr-TR" dirty="0"/>
              <a:t>Kızın </a:t>
            </a:r>
            <a:r>
              <a:rPr lang="tr-TR" dirty="0" smtClean="0"/>
              <a:t>Hikayesi, Aysel, Çapraz Delikanlı, Aşkın Temizi, Zekeriya Sofrası, Giderayak, Mezar Kazıcılar, Yayla Kızı, Bebek, Bir </a:t>
            </a:r>
            <a:r>
              <a:rPr lang="tr-TR" dirty="0"/>
              <a:t>Şoförün Gizli </a:t>
            </a:r>
            <a:r>
              <a:rPr lang="tr-TR" dirty="0" smtClean="0"/>
              <a:t>Defteri, </a:t>
            </a:r>
            <a:r>
              <a:rPr lang="tr-TR" dirty="0" err="1" smtClean="0"/>
              <a:t>Sansaros</a:t>
            </a:r>
            <a:r>
              <a:rPr lang="tr-TR" dirty="0" smtClean="0"/>
              <a:t>, Bir </a:t>
            </a:r>
            <a:r>
              <a:rPr lang="tr-TR" dirty="0"/>
              <a:t>Kızın Masalı, Eğer Aşk ...</a:t>
            </a:r>
          </a:p>
          <a:p>
            <a:pPr algn="l"/>
            <a:r>
              <a:rPr lang="tr-TR" b="1" dirty="0" smtClean="0"/>
              <a:t>HİKAYE: </a:t>
            </a:r>
            <a:r>
              <a:rPr lang="tr-TR" dirty="0" smtClean="0"/>
              <a:t>Türk Kalbi, Türkün Kitabı, Kurbağacık, Hayattan Hikayeler, Demirel, Meçhul Asker, Gazinin </a:t>
            </a:r>
            <a:r>
              <a:rPr lang="tr-TR" dirty="0"/>
              <a:t>Gizli </a:t>
            </a:r>
            <a:r>
              <a:rPr lang="tr-TR" dirty="0" smtClean="0"/>
              <a:t>Ordusu, Türk Duygusu</a:t>
            </a:r>
            <a:endParaRPr lang="tr-TR" dirty="0"/>
          </a:p>
          <a:p>
            <a:pPr algn="l"/>
            <a:r>
              <a:rPr lang="tr-TR" b="1" dirty="0" smtClean="0"/>
              <a:t>ŞİİR:</a:t>
            </a:r>
            <a:r>
              <a:rPr lang="tr-TR" b="1" dirty="0"/>
              <a:t> </a:t>
            </a:r>
            <a:r>
              <a:rPr lang="tr-TR" dirty="0" smtClean="0"/>
              <a:t>Bozgun</a:t>
            </a:r>
            <a:r>
              <a:rPr lang="tr-TR" dirty="0"/>
              <a:t>.</a:t>
            </a:r>
          </a:p>
          <a:p>
            <a:pPr algn="l"/>
            <a:r>
              <a:rPr lang="tr-TR" b="1" dirty="0" smtClean="0"/>
              <a:t>OYUN:</a:t>
            </a:r>
            <a:r>
              <a:rPr lang="tr-TR" b="1" dirty="0"/>
              <a:t> </a:t>
            </a:r>
            <a:r>
              <a:rPr lang="tr-TR" dirty="0" smtClean="0"/>
              <a:t>Muhterem Katil, Yarım Türkler, Köy Muallimi, Beyaz </a:t>
            </a:r>
            <a:r>
              <a:rPr lang="tr-TR" dirty="0"/>
              <a:t>Kahraman </a:t>
            </a:r>
            <a:r>
              <a:rPr lang="tr-TR" dirty="0" smtClean="0"/>
              <a:t>Yarım Osman, Gazi </a:t>
            </a:r>
            <a:r>
              <a:rPr lang="tr-TR" dirty="0"/>
              <a:t>Çocukları İçin(l-2-3</a:t>
            </a:r>
            <a:r>
              <a:rPr lang="tr-TR" dirty="0" smtClean="0"/>
              <a:t>), O </a:t>
            </a:r>
            <a:r>
              <a:rPr lang="tr-TR" dirty="0"/>
              <a:t>Bir </a:t>
            </a:r>
            <a:r>
              <a:rPr lang="tr-TR" dirty="0" smtClean="0"/>
              <a:t>Devirdi, Mavi Yıldırım, Aşk </a:t>
            </a:r>
            <a:r>
              <a:rPr lang="tr-TR" dirty="0"/>
              <a:t>ve </a:t>
            </a:r>
            <a:r>
              <a:rPr lang="tr-TR" dirty="0" smtClean="0"/>
              <a:t>İstibdat</a:t>
            </a:r>
            <a:endParaRPr lang="tr-TR" dirty="0"/>
          </a:p>
          <a:p>
            <a:pPr algn="l"/>
            <a:r>
              <a:rPr lang="tr-TR" dirty="0"/>
              <a:t/>
            </a:r>
            <a:br>
              <a:rPr lang="tr-TR" dirty="0"/>
            </a:b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3587484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410943" cy="4005072"/>
          </a:xfrm>
        </p:spPr>
        <p:txBody>
          <a:bodyPr>
            <a:normAutofit lnSpcReduction="10000"/>
          </a:bodyPr>
          <a:lstStyle/>
          <a:p>
            <a:pPr algn="l"/>
            <a:r>
              <a:rPr lang="tr-TR" dirty="0" smtClean="0"/>
              <a:t>  Aruz ölçüsüyle aşk konularını işledi. Ziya Gökalp’in önerisiyle hece ölçüsünü kullanmış ve daha sade bir dille şiir yazmaya başlamıştır. </a:t>
            </a:r>
            <a:r>
              <a:rPr lang="tr-TR" dirty="0" err="1" smtClean="0"/>
              <a:t>Fecr</a:t>
            </a:r>
            <a:r>
              <a:rPr lang="tr-TR" dirty="0" smtClean="0"/>
              <a:t>-i Ati şairlerinin çok sık kullandığı serbest </a:t>
            </a:r>
            <a:r>
              <a:rPr lang="tr-TR" dirty="0" err="1" smtClean="0"/>
              <a:t>müstezatı</a:t>
            </a:r>
            <a:r>
              <a:rPr lang="tr-TR" dirty="0" smtClean="0"/>
              <a:t> heceye uygulamıştır. Asıl başarısını milletimizin sıkıntılı günler yaşadığı buhran ve savaş yıllarında tarihimizin parlak devirlerini içtenlikle yansıttığı manzumelerinde göstermiştir. Kurtuluş Savaşı yıllarında milli duyguları ve tarihi kahramanlıkları işleyen </a:t>
            </a:r>
            <a:r>
              <a:rPr lang="tr-TR" dirty="0" smtClean="0">
                <a:solidFill>
                  <a:srgbClr val="7030A0"/>
                </a:solidFill>
              </a:rPr>
              <a:t>‘Ordunun Duası’ </a:t>
            </a:r>
            <a:r>
              <a:rPr lang="tr-TR" dirty="0" smtClean="0"/>
              <a:t>ve </a:t>
            </a:r>
            <a:r>
              <a:rPr lang="tr-TR" dirty="0" smtClean="0">
                <a:solidFill>
                  <a:srgbClr val="7030A0"/>
                </a:solidFill>
              </a:rPr>
              <a:t>‘Çanakkale Şehitliğinde’</a:t>
            </a:r>
            <a:r>
              <a:rPr lang="tr-TR" dirty="0" smtClean="0"/>
              <a:t> şiirleri yazmıştır. </a:t>
            </a:r>
          </a:p>
          <a:p>
            <a:pPr algn="l"/>
            <a:r>
              <a:rPr lang="tr-TR" dirty="0"/>
              <a:t> </a:t>
            </a:r>
            <a:r>
              <a:rPr lang="tr-TR" dirty="0" smtClean="0"/>
              <a:t> Türk denizciliğini destanlaştıran şair olarak da bilinir.</a:t>
            </a:r>
          </a:p>
        </p:txBody>
      </p:sp>
      <p:sp>
        <p:nvSpPr>
          <p:cNvPr id="4" name="Başlık 3"/>
          <p:cNvSpPr>
            <a:spLocks noGrp="1"/>
          </p:cNvSpPr>
          <p:nvPr>
            <p:ph type="title"/>
          </p:nvPr>
        </p:nvSpPr>
        <p:spPr/>
        <p:txBody>
          <a:bodyPr/>
          <a:lstStyle/>
          <a:p>
            <a:r>
              <a:rPr lang="tr-TR" dirty="0" err="1" smtClean="0">
                <a:effectLst>
                  <a:glow rad="228600">
                    <a:schemeClr val="accent3">
                      <a:satMod val="175000"/>
                      <a:alpha val="40000"/>
                    </a:schemeClr>
                  </a:glow>
                </a:effectLst>
              </a:rPr>
              <a:t>enİS</a:t>
            </a:r>
            <a:r>
              <a:rPr lang="tr-TR" dirty="0" smtClean="0">
                <a:effectLst>
                  <a:glow rad="228600">
                    <a:schemeClr val="accent3">
                      <a:satMod val="175000"/>
                      <a:alpha val="40000"/>
                    </a:schemeClr>
                  </a:glow>
                </a:effectLst>
              </a:rPr>
              <a:t> BEHİÇ KORYÜREK</a:t>
            </a:r>
            <a:endParaRPr lang="tr-TR" dirty="0">
              <a:effectLst>
                <a:glow rad="2286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28184" y="1988840"/>
            <a:ext cx="19050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2698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effectLst>
              </a:rPr>
              <a:t>TOPLUMCU GERÇEKÇİ ESERLER</a:t>
            </a:r>
          </a:p>
        </p:txBody>
      </p:sp>
    </p:spTree>
    <p:extLst>
      <p:ext uri="{BB962C8B-B14F-4D97-AF65-F5344CB8AC3E}">
        <p14:creationId xmlns:p14="http://schemas.microsoft.com/office/powerpoint/2010/main" val="1410278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sz="quarter" idx="13"/>
          </p:nvPr>
        </p:nvSpPr>
        <p:spPr/>
        <p:txBody>
          <a:bodyPr/>
          <a:lstStyle/>
          <a:p>
            <a:pPr algn="l"/>
            <a:r>
              <a:rPr lang="tr-TR" dirty="0" smtClean="0"/>
              <a:t>  20. yüzyılın başında edebiyatımızda Hüseyin Rahmi Gürpınar’ın eserlerinde ortaya çıkmaya başlayan toplumu, toplumsal ve gerçek yönleriyle sergileme eğilimi Cumhuriyet’ten sonra Toplumcu Gerçekçilik adı altında bir sanat yolu haline gelmeye başlamıştır.</a:t>
            </a:r>
          </a:p>
          <a:p>
            <a:pPr algn="l"/>
            <a:r>
              <a:rPr lang="tr-TR" dirty="0"/>
              <a:t> </a:t>
            </a:r>
            <a:r>
              <a:rPr lang="tr-TR" dirty="0" smtClean="0"/>
              <a:t> Özellikle köy sorunlarını –oldukça abartılı bir biçimde- işleyen sanatçılar çok sayıda öykü, roman, tiyatro, şiir vb. yazmışlardır.</a:t>
            </a:r>
            <a:endParaRPr lang="tr-TR" dirty="0"/>
          </a:p>
        </p:txBody>
      </p:sp>
      <p:sp>
        <p:nvSpPr>
          <p:cNvPr id="7" name="Başlık 6"/>
          <p:cNvSpPr>
            <a:spLocks noGrp="1"/>
          </p:cNvSpPr>
          <p:nvPr>
            <p:ph type="title"/>
          </p:nvPr>
        </p:nvSpPr>
        <p:spPr/>
        <p:txBody>
          <a:bodyPr/>
          <a:lstStyle/>
          <a:p>
            <a:endParaRPr lang="tr-TR"/>
          </a:p>
        </p:txBody>
      </p:sp>
    </p:spTree>
    <p:extLst>
      <p:ext uri="{BB962C8B-B14F-4D97-AF65-F5344CB8AC3E}">
        <p14:creationId xmlns:p14="http://schemas.microsoft.com/office/powerpoint/2010/main" val="180938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marL="342900" indent="-342900" algn="l">
              <a:buClr>
                <a:schemeClr val="tx1"/>
              </a:buClr>
              <a:buFont typeface="Wingdings" pitchFamily="2" charset="2"/>
              <a:buChar char="Ø"/>
            </a:pPr>
            <a:r>
              <a:rPr lang="tr-TR" dirty="0" smtClean="0"/>
              <a:t>Ülkemizin ve ulusumuzun bütün sorunlarını, toplumsal bir bakış açısıyla görüp, en uygun ve en yeni estetik biçimler içerisinde yansıtmaya çalışmışlardır.</a:t>
            </a:r>
          </a:p>
          <a:p>
            <a:pPr marL="342900" indent="-342900" algn="l">
              <a:buClr>
                <a:schemeClr val="tx1"/>
              </a:buClr>
              <a:buFont typeface="Wingdings" pitchFamily="2" charset="2"/>
              <a:buChar char="Ø"/>
            </a:pPr>
            <a:r>
              <a:rPr lang="tr-TR" dirty="0" smtClean="0"/>
              <a:t>Yapıtlarında köy hayatını ve köylülerin sorunlarını ele alan toplumcu gerçekçiler, yurt gerçeklerini anlatmak gerektiğini, edebiyatçının böyle sosyal bir sorumluluğu olduğunu savunmuşlardır.</a:t>
            </a:r>
          </a:p>
          <a:p>
            <a:pPr marL="342900" indent="-342900" algn="l">
              <a:buClr>
                <a:schemeClr val="tx1"/>
              </a:buClr>
              <a:buFont typeface="Wingdings" pitchFamily="2" charset="2"/>
              <a:buChar char="Ø"/>
            </a:pPr>
            <a:r>
              <a:rPr lang="tr-TR" dirty="0" smtClean="0"/>
              <a:t>Gündemdeki sosyal olaylara ve toplumsal sorunlara yoğunlaşmışlardır.</a:t>
            </a:r>
          </a:p>
          <a:p>
            <a:pPr marL="342900" indent="-342900" algn="l">
              <a:buClr>
                <a:schemeClr val="tx1"/>
              </a:buClr>
              <a:buFont typeface="Wingdings" pitchFamily="2" charset="2"/>
              <a:buChar char="Ø"/>
            </a:pPr>
            <a:r>
              <a:rPr lang="tr-TR" dirty="0" smtClean="0"/>
              <a:t>Toplumsal gerçekçiler, özellikle şiir, hikaye ve roman türünde başarılı olmuşlardır.</a:t>
            </a:r>
          </a:p>
          <a:p>
            <a:pPr marL="342900" indent="-342900" algn="l">
              <a:buClr>
                <a:schemeClr val="tx1"/>
              </a:buClr>
              <a:buFont typeface="Wingdings" pitchFamily="2" charset="2"/>
              <a:buChar char="Ø"/>
            </a:pPr>
            <a:endParaRPr lang="tr-TR" dirty="0" smtClean="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22047097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06887" cy="4005072"/>
          </a:xfrm>
        </p:spPr>
        <p:txBody>
          <a:bodyPr/>
          <a:lstStyle/>
          <a:p>
            <a:pPr algn="l"/>
            <a:r>
              <a:rPr lang="tr-TR" dirty="0" smtClean="0"/>
              <a:t>  Konularını toplumsal sorunlardan alan; işçilerin yaşamlarını, sömürülmelerini, kapitalizmin rekabetçi döneminin üretim ilişkilerini, bunun sonucunda küçük üreticinin zor duruma düşmesini, sanayileşme sorunlarını, köylüyü, toplumsal dertleri, gelenek ve görenekleri ele alan hikaye ve romanlar yazdı.</a:t>
            </a:r>
          </a:p>
          <a:p>
            <a:pPr algn="l"/>
            <a:r>
              <a:rPr lang="tr-TR" dirty="0"/>
              <a:t> </a:t>
            </a:r>
            <a:r>
              <a:rPr lang="tr-TR" dirty="0" smtClean="0"/>
              <a:t> Hikaye ve romanlarında sanayileşme sorunlarına, toplumsal değişimlere, tüccar-köylü, patron-işçi ilişkilerine ve Batı taklitçiliğine eleştirel bir bakışla yaklaştı.</a:t>
            </a:r>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sadrİ</a:t>
            </a:r>
            <a:r>
              <a:rPr lang="tr-TR" dirty="0" smtClean="0">
                <a:effectLst>
                  <a:glow rad="63500">
                    <a:schemeClr val="accent3">
                      <a:satMod val="175000"/>
                      <a:alpha val="40000"/>
                    </a:schemeClr>
                  </a:glow>
                </a:effectLst>
              </a:rPr>
              <a:t> ertem</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39018" y="2020888"/>
            <a:ext cx="3353462"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8615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p:txBody>
          <a:bodyPr/>
          <a:lstStyle/>
          <a:p>
            <a:pPr algn="l"/>
            <a:r>
              <a:rPr lang="tr-TR" dirty="0" smtClean="0"/>
              <a:t> Gazetecilikten gelme bir alışkanlıkla, biçim kaygısı gütmeyen yalın bir biçem kullandı. Duygusallıktan, tasvir ve psikolojik derinlikten uzak, tüm gücünü fikirlerden alan, her şeyi sonuç bölümünde söyleyiveren bir anlatımı vardır.</a:t>
            </a:r>
          </a:p>
          <a:p>
            <a:pPr algn="l"/>
            <a:endParaRPr lang="tr-TR" dirty="0"/>
          </a:p>
          <a:p>
            <a:pPr algn="l"/>
            <a:r>
              <a:rPr lang="tr-TR" b="1" dirty="0"/>
              <a:t>ÖYKÜ: </a:t>
            </a:r>
            <a:r>
              <a:rPr lang="tr-TR" dirty="0"/>
              <a:t>Silindir Şapka Giyen Köylü, Bacayı indir Bacayı Kaldır, Korku, Bay Virgül, Bir Şehrin Ruhu</a:t>
            </a:r>
          </a:p>
          <a:p>
            <a:pPr algn="l"/>
            <a:r>
              <a:rPr lang="tr-TR" b="1" dirty="0"/>
              <a:t>ROMAN: </a:t>
            </a:r>
            <a:r>
              <a:rPr lang="tr-TR" dirty="0"/>
              <a:t>Çıkrıklar Durunca, Bir Varmış Bir Yokmuş, Düşkünler, Yol Arkadaşları</a:t>
            </a:r>
          </a:p>
          <a:p>
            <a:pPr algn="l"/>
            <a:r>
              <a:rPr lang="tr-TR" b="1" dirty="0"/>
              <a:t>GEZİ: </a:t>
            </a:r>
            <a:r>
              <a:rPr lang="tr-TR" dirty="0"/>
              <a:t>Ankara-Bükreş, Bir Vagon Penceresinden, Kıyılardan Stepe, </a:t>
            </a:r>
          </a:p>
          <a:p>
            <a:pPr algn="l"/>
            <a:r>
              <a:rPr lang="tr-TR" b="1" dirty="0"/>
              <a:t>DENEME-İNCELEME: </a:t>
            </a:r>
            <a:r>
              <a:rPr lang="tr-TR" dirty="0"/>
              <a:t>Modern Avrupa İktisat Tarihi, Politika Felsefesi, Fikir Ve Sanat, Türk İnkılabının Karakteri, Avrupa’nın İskeleti, </a:t>
            </a:r>
            <a:r>
              <a:rPr lang="tr-TR" dirty="0" err="1" smtClean="0"/>
              <a:t>Propoganda</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5881484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122911" cy="4005072"/>
          </a:xfrm>
        </p:spPr>
        <p:txBody>
          <a:bodyPr/>
          <a:lstStyle/>
          <a:p>
            <a:pPr algn="l"/>
            <a:r>
              <a:rPr lang="tr-TR" dirty="0" smtClean="0"/>
              <a:t>  İlk şiirlerinde hece ölçüsünü kullanmıştır.</a:t>
            </a:r>
          </a:p>
          <a:p>
            <a:pPr algn="l"/>
            <a:r>
              <a:rPr lang="tr-TR" dirty="0"/>
              <a:t> </a:t>
            </a:r>
            <a:r>
              <a:rPr lang="tr-TR" dirty="0" smtClean="0"/>
              <a:t> Şiirle pek ilgilenmemiş, öykü ve romana yönelmiştir.</a:t>
            </a:r>
          </a:p>
          <a:p>
            <a:pPr algn="l"/>
            <a:r>
              <a:rPr lang="tr-TR" dirty="0"/>
              <a:t> </a:t>
            </a:r>
            <a:r>
              <a:rPr lang="tr-TR" dirty="0" smtClean="0"/>
              <a:t> Hikayelerinde aydınlar ve kentlilerin Anadolu insanına karşı takındıkları küçümseyici tavrı ele almıştır. Anadolu’daki ezilen, sömürülen insanların acılı hikayelerini dile getirmiştir. Anadolu insanına olan bu yaklaşımıyla edebiyatta yeni bir bakış kazandırmıştır.</a:t>
            </a:r>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Sabahattİn</a:t>
            </a:r>
            <a:r>
              <a:rPr lang="tr-TR" dirty="0" smtClean="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Alİ</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746252" y="2020888"/>
            <a:ext cx="2642172"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22421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dirty="0" smtClean="0"/>
              <a:t>  Onun öykülerine Ömer Seyfettin kuşağının başlattığı geleneksel öykü anlayışının belirgin özellikleri egemendir. Anlatımında soyut ögelere ve tamlamalara çok az rastlanır. Anadolu köy hayatından aldığı acıklı konuları, realist bir tutumla, doğal bir dille, masalsı ve destansı bir havayla yansıtmıştır. Çevre betimlemelerinde ve psikolojik tahlillerinde oldukça başarılı olmuştur. Kişilerin özellikle dış özelliklerini en belirgin çizgilerle belirtmiştir.</a:t>
            </a:r>
          </a:p>
          <a:p>
            <a:pPr algn="l"/>
            <a:endParaRPr lang="tr-TR" dirty="0"/>
          </a:p>
          <a:p>
            <a:pPr algn="l"/>
            <a:r>
              <a:rPr lang="tr-TR" b="1" dirty="0" smtClean="0"/>
              <a:t>ŞİİR:</a:t>
            </a:r>
            <a:r>
              <a:rPr lang="tr-TR" b="1" dirty="0"/>
              <a:t> </a:t>
            </a:r>
            <a:r>
              <a:rPr lang="tr-TR" dirty="0" smtClean="0"/>
              <a:t>Dağlar </a:t>
            </a:r>
            <a:r>
              <a:rPr lang="tr-TR" dirty="0"/>
              <a:t>ve </a:t>
            </a:r>
            <a:r>
              <a:rPr lang="tr-TR" dirty="0" smtClean="0"/>
              <a:t>Rüzgâr,</a:t>
            </a:r>
            <a:r>
              <a:rPr lang="tr-TR" dirty="0"/>
              <a:t> </a:t>
            </a:r>
            <a:r>
              <a:rPr lang="tr-TR" dirty="0" smtClean="0"/>
              <a:t>Kurbağanın Serenadı, Öteki Şiirler</a:t>
            </a:r>
          </a:p>
          <a:p>
            <a:pPr algn="l"/>
            <a:r>
              <a:rPr lang="tr-TR" b="1" dirty="0" smtClean="0"/>
              <a:t>ÖYKÜ: </a:t>
            </a:r>
            <a:r>
              <a:rPr lang="tr-TR" dirty="0" smtClean="0"/>
              <a:t>Değirmen, Kağnı,</a:t>
            </a:r>
            <a:r>
              <a:rPr lang="tr-TR" dirty="0"/>
              <a:t> </a:t>
            </a:r>
            <a:r>
              <a:rPr lang="tr-TR" dirty="0" smtClean="0"/>
              <a:t>Hanende Melek,</a:t>
            </a:r>
            <a:r>
              <a:rPr lang="tr-TR" dirty="0"/>
              <a:t> </a:t>
            </a:r>
            <a:r>
              <a:rPr lang="tr-TR" dirty="0" smtClean="0"/>
              <a:t>Ses,</a:t>
            </a:r>
            <a:r>
              <a:rPr lang="tr-TR" dirty="0"/>
              <a:t> </a:t>
            </a:r>
            <a:r>
              <a:rPr lang="tr-TR" dirty="0" smtClean="0"/>
              <a:t>Kağnı, Yeni Dünya,</a:t>
            </a:r>
            <a:r>
              <a:rPr lang="tr-TR" dirty="0"/>
              <a:t> </a:t>
            </a:r>
            <a:r>
              <a:rPr lang="tr-TR" dirty="0" smtClean="0"/>
              <a:t>Sırça Köşk,</a:t>
            </a:r>
            <a:r>
              <a:rPr lang="tr-TR" dirty="0"/>
              <a:t> </a:t>
            </a:r>
            <a:r>
              <a:rPr lang="tr-TR" dirty="0" smtClean="0"/>
              <a:t>Kamyon,</a:t>
            </a:r>
            <a:r>
              <a:rPr lang="tr-TR" dirty="0"/>
              <a:t> </a:t>
            </a:r>
            <a:r>
              <a:rPr lang="tr-TR" dirty="0" smtClean="0"/>
              <a:t>Bir </a:t>
            </a:r>
            <a:r>
              <a:rPr lang="tr-TR" dirty="0"/>
              <a:t>Orman Hikayesi</a:t>
            </a:r>
          </a:p>
          <a:p>
            <a:pPr algn="l"/>
            <a:r>
              <a:rPr lang="tr-TR" b="1" dirty="0" smtClean="0"/>
              <a:t>OYUN:</a:t>
            </a:r>
            <a:r>
              <a:rPr lang="tr-TR" b="1" dirty="0"/>
              <a:t> </a:t>
            </a:r>
            <a:r>
              <a:rPr lang="tr-TR" dirty="0" smtClean="0"/>
              <a:t>Zanaatkarlar </a:t>
            </a:r>
          </a:p>
          <a:p>
            <a:pPr algn="l"/>
            <a:r>
              <a:rPr lang="tr-TR" b="1" dirty="0" smtClean="0"/>
              <a:t>ROMAN: </a:t>
            </a:r>
            <a:r>
              <a:rPr lang="tr-TR" dirty="0" smtClean="0"/>
              <a:t>Kuyucaklı Yusuf,</a:t>
            </a:r>
            <a:r>
              <a:rPr lang="tr-TR" dirty="0"/>
              <a:t> </a:t>
            </a:r>
            <a:r>
              <a:rPr lang="tr-TR" dirty="0" smtClean="0"/>
              <a:t>İçimizdeki Şeytan,</a:t>
            </a:r>
            <a:r>
              <a:rPr lang="tr-TR" dirty="0"/>
              <a:t> </a:t>
            </a:r>
            <a:r>
              <a:rPr lang="tr-TR" dirty="0" smtClean="0"/>
              <a:t>Kürk </a:t>
            </a:r>
            <a:r>
              <a:rPr lang="tr-TR" dirty="0"/>
              <a:t>Mantolu </a:t>
            </a:r>
            <a:r>
              <a:rPr lang="tr-TR" dirty="0" smtClean="0"/>
              <a:t>Madonna</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1637506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770984" cy="4005072"/>
          </a:xfrm>
        </p:spPr>
        <p:txBody>
          <a:bodyPr>
            <a:normAutofit lnSpcReduction="10000"/>
          </a:bodyPr>
          <a:lstStyle/>
          <a:p>
            <a:pPr algn="l"/>
            <a:r>
              <a:rPr lang="tr-TR" dirty="0" smtClean="0"/>
              <a:t>  Eserlerinde biçimden çok, olaya ve konuya önem verdi. Öykü ve romanlarında günlük yaşamın değişik görünümlerini ele aldı. Arka sokaklara, toplumun alt katmanlarına, küçük insanların hayatına ışık tuttu. Adana yöresindeki toprak ve fabrika işçilerinin acılı hikayelerini, sanayi bölgelerine inen işçilerin yaşayışlarını, çıkar çatışmalarını, sevgilerini konu aldı. </a:t>
            </a:r>
            <a:endParaRPr lang="tr-TR" dirty="0"/>
          </a:p>
          <a:p>
            <a:pPr algn="l"/>
            <a:r>
              <a:rPr lang="tr-TR" dirty="0" smtClean="0"/>
              <a:t>  Toplumsal yapıdaki çelişkileri ustaca vurguladı.</a:t>
            </a:r>
          </a:p>
          <a:p>
            <a:pPr algn="l"/>
            <a:r>
              <a:rPr lang="tr-TR" dirty="0"/>
              <a:t> </a:t>
            </a:r>
            <a:r>
              <a:rPr lang="tr-TR" dirty="0" smtClean="0"/>
              <a:t> Onun eserlerinde sınıfsal çelişkilerin ortaya çıkardığı kişiler vardır.</a:t>
            </a:r>
          </a:p>
          <a:p>
            <a:pPr algn="l"/>
            <a:r>
              <a:rPr lang="tr-TR" dirty="0"/>
              <a:t> </a:t>
            </a:r>
            <a:r>
              <a:rPr lang="tr-TR" dirty="0" smtClean="0"/>
              <a:t> Yalın bir dille, kısa cümlelerle ve özgün bir anlatımla dile getirdi. Eserlerinde diyaloglarla, şive taklitleriyle süslenmiş hızlı bir olay akışı vardır.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Orhan </a:t>
            </a:r>
            <a:r>
              <a:rPr lang="tr-TR" dirty="0" smtClean="0">
                <a:effectLst>
                  <a:glow rad="63500">
                    <a:schemeClr val="accent3">
                      <a:satMod val="175000"/>
                      <a:alpha val="40000"/>
                    </a:schemeClr>
                  </a:glow>
                </a:effectLst>
              </a:rPr>
              <a:t>Kemal</a:t>
            </a:r>
            <a:endParaRPr lang="tr-TR" dirty="0">
              <a:effectLst>
                <a:glow rad="63500">
                  <a:schemeClr val="accent3">
                    <a:satMod val="175000"/>
                    <a:alpha val="40000"/>
                  </a:schemeClr>
                </a:glow>
              </a:effectLst>
            </a:endParaRPr>
          </a:p>
        </p:txBody>
      </p:sp>
      <p:pic>
        <p:nvPicPr>
          <p:cNvPr id="14" name="Picture 5"/>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371009" y="1985833"/>
            <a:ext cx="2377455" cy="339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9968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fontAlgn="t"/>
            <a:r>
              <a:rPr lang="tr-TR" sz="1800" b="1" dirty="0" smtClean="0">
                <a:solidFill>
                  <a:srgbClr val="000000"/>
                </a:solidFill>
                <a:cs typeface="Arial" charset="0"/>
              </a:rPr>
              <a:t>ÖYKÜ: </a:t>
            </a:r>
            <a:r>
              <a:rPr lang="tr-TR" sz="1800" dirty="0" smtClean="0"/>
              <a:t>Duygu,</a:t>
            </a:r>
            <a:r>
              <a:rPr lang="tr-TR" sz="1800" dirty="0"/>
              <a:t> </a:t>
            </a:r>
            <a:r>
              <a:rPr lang="tr-TR" sz="1800" dirty="0" smtClean="0"/>
              <a:t>Menevşe,</a:t>
            </a:r>
            <a:r>
              <a:rPr lang="tr-TR" sz="1800" dirty="0"/>
              <a:t> </a:t>
            </a:r>
            <a:r>
              <a:rPr lang="tr-TR" sz="1800" dirty="0" smtClean="0"/>
              <a:t>Ekmek Kavgası,</a:t>
            </a:r>
            <a:r>
              <a:rPr lang="tr-TR" sz="1800" dirty="0"/>
              <a:t> </a:t>
            </a:r>
            <a:r>
              <a:rPr lang="tr-TR" sz="1800" dirty="0" smtClean="0"/>
              <a:t>Pezevenkler,</a:t>
            </a:r>
            <a:r>
              <a:rPr lang="tr-TR" sz="1800" dirty="0"/>
              <a:t> </a:t>
            </a:r>
            <a:r>
              <a:rPr lang="tr-TR" sz="1800" dirty="0" smtClean="0"/>
              <a:t>Sarhoşlar,</a:t>
            </a:r>
            <a:r>
              <a:rPr lang="tr-TR" sz="1800" dirty="0"/>
              <a:t> </a:t>
            </a:r>
            <a:r>
              <a:rPr lang="tr-TR" sz="1800" dirty="0" smtClean="0"/>
              <a:t>Çamaşırcının Kızı,</a:t>
            </a:r>
            <a:r>
              <a:rPr lang="tr-TR" sz="1800" dirty="0"/>
              <a:t> </a:t>
            </a:r>
            <a:r>
              <a:rPr lang="tr-TR" sz="1800" dirty="0" smtClean="0"/>
              <a:t>72</a:t>
            </a:r>
            <a:r>
              <a:rPr lang="tr-TR" sz="1800" dirty="0"/>
              <a:t>. </a:t>
            </a:r>
            <a:r>
              <a:rPr lang="tr-TR" sz="1800" dirty="0" smtClean="0"/>
              <a:t>Koğuş,</a:t>
            </a:r>
            <a:r>
              <a:rPr lang="tr-TR" sz="1800" dirty="0"/>
              <a:t> </a:t>
            </a:r>
            <a:r>
              <a:rPr lang="tr-TR" sz="1800" dirty="0" smtClean="0"/>
              <a:t>Grev,</a:t>
            </a:r>
            <a:r>
              <a:rPr lang="tr-TR" sz="1800" dirty="0"/>
              <a:t> </a:t>
            </a:r>
            <a:r>
              <a:rPr lang="tr-TR" sz="1800" dirty="0" smtClean="0"/>
              <a:t>Arka Sokak,</a:t>
            </a:r>
            <a:r>
              <a:rPr lang="tr-TR" sz="1800" dirty="0"/>
              <a:t> </a:t>
            </a:r>
            <a:r>
              <a:rPr lang="tr-TR" sz="1800" dirty="0" smtClean="0"/>
              <a:t>Kardeş Payı,</a:t>
            </a:r>
            <a:r>
              <a:rPr lang="tr-TR" sz="1800" dirty="0"/>
              <a:t> </a:t>
            </a:r>
            <a:r>
              <a:rPr lang="tr-TR" sz="1800" dirty="0" smtClean="0"/>
              <a:t>Babil Kulesi,</a:t>
            </a:r>
            <a:r>
              <a:rPr lang="tr-TR" sz="1800" dirty="0"/>
              <a:t> </a:t>
            </a:r>
            <a:r>
              <a:rPr lang="tr-TR" sz="1800" dirty="0" smtClean="0"/>
              <a:t>Dünya'da </a:t>
            </a:r>
            <a:r>
              <a:rPr lang="tr-TR" sz="1800" dirty="0"/>
              <a:t>Harp </a:t>
            </a:r>
            <a:r>
              <a:rPr lang="tr-TR" sz="1800" dirty="0" smtClean="0"/>
              <a:t>Vardı,</a:t>
            </a:r>
            <a:r>
              <a:rPr lang="tr-TR" sz="1800" dirty="0"/>
              <a:t> </a:t>
            </a:r>
            <a:r>
              <a:rPr lang="tr-TR" sz="1800" dirty="0" smtClean="0"/>
              <a:t>Mahalle Kavgası,</a:t>
            </a:r>
            <a:r>
              <a:rPr lang="tr-TR" sz="1800" dirty="0"/>
              <a:t> </a:t>
            </a:r>
            <a:r>
              <a:rPr lang="tr-TR" sz="1800" dirty="0" smtClean="0"/>
              <a:t>İşsiz,</a:t>
            </a:r>
            <a:r>
              <a:rPr lang="tr-TR" sz="1800" dirty="0"/>
              <a:t> </a:t>
            </a:r>
            <a:r>
              <a:rPr lang="tr-TR" sz="1800" dirty="0" smtClean="0"/>
              <a:t>Önce Ekmek,</a:t>
            </a:r>
            <a:r>
              <a:rPr lang="tr-TR" sz="1800" dirty="0"/>
              <a:t> </a:t>
            </a:r>
            <a:r>
              <a:rPr lang="tr-TR" sz="1800" dirty="0" smtClean="0"/>
              <a:t>Küçükler </a:t>
            </a:r>
            <a:r>
              <a:rPr lang="tr-TR" sz="1800" dirty="0"/>
              <a:t>ve </a:t>
            </a:r>
            <a:r>
              <a:rPr lang="tr-TR" sz="1800" dirty="0" smtClean="0"/>
              <a:t>Büyükler,</a:t>
            </a:r>
            <a:r>
              <a:rPr lang="tr-TR" sz="1800" dirty="0"/>
              <a:t> </a:t>
            </a:r>
            <a:r>
              <a:rPr lang="tr-TR" sz="1800" dirty="0" smtClean="0"/>
              <a:t>Yağmur </a:t>
            </a:r>
            <a:r>
              <a:rPr lang="tr-TR" sz="1800" dirty="0"/>
              <a:t>Yüklü </a:t>
            </a:r>
            <a:r>
              <a:rPr lang="tr-TR" sz="1800" dirty="0" smtClean="0"/>
              <a:t>Bulutlar,</a:t>
            </a:r>
            <a:r>
              <a:rPr lang="tr-TR" sz="1800" dirty="0"/>
              <a:t> </a:t>
            </a:r>
            <a:r>
              <a:rPr lang="tr-TR" sz="1800" dirty="0" smtClean="0"/>
              <a:t>Kırmızı Küpeler,</a:t>
            </a:r>
            <a:r>
              <a:rPr lang="tr-TR" sz="1800" dirty="0"/>
              <a:t> </a:t>
            </a:r>
            <a:r>
              <a:rPr lang="tr-TR" sz="1800" dirty="0" smtClean="0"/>
              <a:t>Oyuncu Kadın,</a:t>
            </a:r>
            <a:r>
              <a:rPr lang="tr-TR" sz="1800" dirty="0"/>
              <a:t> </a:t>
            </a:r>
            <a:r>
              <a:rPr lang="tr-TR" sz="1800" dirty="0" smtClean="0"/>
              <a:t>Grev,</a:t>
            </a:r>
            <a:r>
              <a:rPr lang="tr-TR" sz="1800" dirty="0"/>
              <a:t> </a:t>
            </a:r>
            <a:r>
              <a:rPr lang="tr-TR" sz="1800" dirty="0" smtClean="0"/>
              <a:t>Serseri </a:t>
            </a:r>
            <a:r>
              <a:rPr lang="tr-TR" sz="1800" dirty="0"/>
              <a:t>Milyoner/İki Damla </a:t>
            </a:r>
            <a:r>
              <a:rPr lang="tr-TR" sz="1800" dirty="0" smtClean="0"/>
              <a:t>Gözyaşı,</a:t>
            </a:r>
            <a:r>
              <a:rPr lang="tr-TR" sz="1800" dirty="0"/>
              <a:t> </a:t>
            </a:r>
            <a:r>
              <a:rPr lang="tr-TR" sz="1800" dirty="0" smtClean="0"/>
              <a:t>Arslan </a:t>
            </a:r>
            <a:r>
              <a:rPr lang="tr-TR" sz="1800" dirty="0" err="1" smtClean="0"/>
              <a:t>Tomson</a:t>
            </a:r>
            <a:r>
              <a:rPr lang="tr-TR" sz="1800" dirty="0" smtClean="0"/>
              <a:t>,</a:t>
            </a:r>
            <a:r>
              <a:rPr lang="tr-TR" sz="1800" dirty="0"/>
              <a:t> </a:t>
            </a:r>
            <a:r>
              <a:rPr lang="tr-TR" sz="1800" dirty="0" smtClean="0"/>
              <a:t>İnci’nin </a:t>
            </a:r>
            <a:r>
              <a:rPr lang="tr-TR" sz="1800" dirty="0"/>
              <a:t>Maceraları </a:t>
            </a:r>
            <a:endParaRPr lang="tr-TR" sz="1800" dirty="0" smtClean="0"/>
          </a:p>
          <a:p>
            <a:pPr algn="l" fontAlgn="t"/>
            <a:r>
              <a:rPr lang="tr-TR" sz="1800" b="1" dirty="0" smtClean="0"/>
              <a:t>ROMAN: </a:t>
            </a:r>
            <a:r>
              <a:rPr lang="tr-TR" sz="1800" dirty="0" smtClean="0"/>
              <a:t>Baba Evi,</a:t>
            </a:r>
            <a:r>
              <a:rPr lang="tr-TR" sz="1800" dirty="0"/>
              <a:t> </a:t>
            </a:r>
            <a:r>
              <a:rPr lang="tr-TR" sz="1800" dirty="0" smtClean="0"/>
              <a:t>Avare Yıllar,</a:t>
            </a:r>
            <a:r>
              <a:rPr lang="tr-TR" sz="1800" dirty="0"/>
              <a:t> </a:t>
            </a:r>
            <a:r>
              <a:rPr lang="tr-TR" sz="1800" dirty="0" smtClean="0"/>
              <a:t>Murtaza,</a:t>
            </a:r>
            <a:r>
              <a:rPr lang="tr-TR" sz="1800" dirty="0"/>
              <a:t> </a:t>
            </a:r>
            <a:r>
              <a:rPr lang="tr-TR" sz="1800" dirty="0" smtClean="0"/>
              <a:t>Cemile,</a:t>
            </a:r>
            <a:r>
              <a:rPr lang="tr-TR" sz="1800" dirty="0"/>
              <a:t> </a:t>
            </a:r>
            <a:r>
              <a:rPr lang="tr-TR" sz="1800" dirty="0" smtClean="0"/>
              <a:t>Bereketli </a:t>
            </a:r>
            <a:r>
              <a:rPr lang="tr-TR" sz="1800" dirty="0"/>
              <a:t>Topraklar </a:t>
            </a:r>
            <a:r>
              <a:rPr lang="tr-TR" sz="1800" dirty="0" smtClean="0"/>
              <a:t>Üzerinde,</a:t>
            </a:r>
            <a:r>
              <a:rPr lang="tr-TR" sz="1800" dirty="0"/>
              <a:t> </a:t>
            </a:r>
            <a:r>
              <a:rPr lang="tr-TR" sz="1800" dirty="0" smtClean="0"/>
              <a:t>Suçlu, Devlet Kuşu,  Vukuat Var,</a:t>
            </a:r>
            <a:r>
              <a:rPr lang="tr-TR" sz="1800" dirty="0"/>
              <a:t> </a:t>
            </a:r>
            <a:r>
              <a:rPr lang="tr-TR" sz="1800" dirty="0" smtClean="0"/>
              <a:t>Dünya Evi,</a:t>
            </a:r>
            <a:r>
              <a:rPr lang="tr-TR" sz="1800" dirty="0"/>
              <a:t> </a:t>
            </a:r>
            <a:r>
              <a:rPr lang="tr-TR" sz="1800" dirty="0" smtClean="0"/>
              <a:t>Gavurun Kızı,</a:t>
            </a:r>
            <a:r>
              <a:rPr lang="tr-TR" sz="1800" dirty="0"/>
              <a:t> </a:t>
            </a:r>
            <a:r>
              <a:rPr lang="tr-TR" sz="1800" dirty="0" smtClean="0"/>
              <a:t>Küçücük, El Kızı,</a:t>
            </a:r>
            <a:r>
              <a:rPr lang="tr-TR" sz="1800" dirty="0"/>
              <a:t> </a:t>
            </a:r>
            <a:r>
              <a:rPr lang="tr-TR" sz="1800" dirty="0" smtClean="0"/>
              <a:t>Hanımın </a:t>
            </a:r>
            <a:r>
              <a:rPr lang="tr-TR" sz="1800" dirty="0"/>
              <a:t>Çiftliği </a:t>
            </a:r>
            <a:r>
              <a:rPr lang="tr-TR" sz="1800" dirty="0" smtClean="0"/>
              <a:t>Eskici </a:t>
            </a:r>
            <a:r>
              <a:rPr lang="tr-TR" sz="1800" dirty="0"/>
              <a:t>ve </a:t>
            </a:r>
            <a:r>
              <a:rPr lang="tr-TR" sz="1800" dirty="0" smtClean="0"/>
              <a:t>Oğulları, Gurbet Kuşları, Sokakların Çocuğu,</a:t>
            </a:r>
            <a:r>
              <a:rPr lang="tr-TR" sz="1800" dirty="0"/>
              <a:t> </a:t>
            </a:r>
            <a:r>
              <a:rPr lang="tr-TR" sz="1800" dirty="0" smtClean="0"/>
              <a:t>Kanlı Topraklar,</a:t>
            </a:r>
            <a:r>
              <a:rPr lang="tr-TR" sz="1800" dirty="0"/>
              <a:t> </a:t>
            </a:r>
            <a:r>
              <a:rPr lang="tr-TR" sz="1800" dirty="0" smtClean="0"/>
              <a:t>Bir </a:t>
            </a:r>
            <a:r>
              <a:rPr lang="tr-TR" sz="1800" dirty="0"/>
              <a:t>Filiz </a:t>
            </a:r>
            <a:r>
              <a:rPr lang="tr-TR" sz="1800" dirty="0" smtClean="0"/>
              <a:t>Vardı,</a:t>
            </a:r>
            <a:r>
              <a:rPr lang="tr-TR" sz="1800" dirty="0"/>
              <a:t> </a:t>
            </a:r>
            <a:r>
              <a:rPr lang="tr-TR" sz="1800" dirty="0" smtClean="0"/>
              <a:t>Müfettişler Müfettişi, Yalancı Dünya,</a:t>
            </a:r>
            <a:r>
              <a:rPr lang="tr-TR" sz="1800" dirty="0"/>
              <a:t> </a:t>
            </a:r>
            <a:r>
              <a:rPr lang="tr-TR" sz="1800" dirty="0" smtClean="0"/>
              <a:t>Evlerden Biri, Arkadaş Islıkları,</a:t>
            </a:r>
            <a:r>
              <a:rPr lang="tr-TR" sz="1800" dirty="0"/>
              <a:t> </a:t>
            </a:r>
            <a:r>
              <a:rPr lang="tr-TR" sz="1800" dirty="0" smtClean="0"/>
              <a:t>Sokaklardan </a:t>
            </a:r>
            <a:r>
              <a:rPr lang="tr-TR" sz="1800" dirty="0"/>
              <a:t>Bir </a:t>
            </a:r>
            <a:r>
              <a:rPr lang="tr-TR" sz="1800" dirty="0" smtClean="0"/>
              <a:t>Kız, Üç Kağıtçı, Kötü Yol,</a:t>
            </a:r>
            <a:r>
              <a:rPr lang="tr-TR" sz="1800" dirty="0"/>
              <a:t> </a:t>
            </a:r>
            <a:r>
              <a:rPr lang="tr-TR" sz="1800" dirty="0" smtClean="0"/>
              <a:t>Kaçak, Tersine Dünya, Dünya Dönüyor,</a:t>
            </a:r>
            <a:r>
              <a:rPr lang="tr-TR" sz="1800" dirty="0"/>
              <a:t> </a:t>
            </a:r>
            <a:r>
              <a:rPr lang="tr-TR" sz="1800" dirty="0" smtClean="0"/>
              <a:t>Neden </a:t>
            </a:r>
            <a:r>
              <a:rPr lang="tr-TR" sz="1800" dirty="0"/>
              <a:t>Böyle </a:t>
            </a:r>
          </a:p>
          <a:p>
            <a:pPr algn="l" fontAlgn="t"/>
            <a:r>
              <a:rPr lang="tr-TR" sz="1800" b="1" dirty="0" smtClean="0"/>
              <a:t>OYUN: </a:t>
            </a:r>
            <a:r>
              <a:rPr lang="tr-TR" sz="1800" dirty="0" smtClean="0"/>
              <a:t>İspinozlar, 72</a:t>
            </a:r>
            <a:r>
              <a:rPr lang="tr-TR" sz="1800" dirty="0"/>
              <a:t>. Koğuş </a:t>
            </a:r>
          </a:p>
          <a:p>
            <a:pPr algn="l" fontAlgn="t"/>
            <a:r>
              <a:rPr lang="tr-TR" sz="1800" b="1" dirty="0" smtClean="0"/>
              <a:t>ANI: </a:t>
            </a:r>
            <a:r>
              <a:rPr lang="tr-TR" sz="1800" dirty="0" smtClean="0"/>
              <a:t>Nazım </a:t>
            </a:r>
            <a:r>
              <a:rPr lang="tr-TR" sz="1800" dirty="0"/>
              <a:t>Hikmet’le Üç buçuk Yıl </a:t>
            </a:r>
            <a:endParaRPr lang="tr-TR" sz="1800" dirty="0" smtClean="0"/>
          </a:p>
          <a:p>
            <a:pPr algn="l" fontAlgn="t"/>
            <a:r>
              <a:rPr lang="tr-TR" sz="1800" b="1" dirty="0" smtClean="0"/>
              <a:t>İNCELEME: </a:t>
            </a:r>
            <a:r>
              <a:rPr lang="tr-TR" sz="1800" dirty="0" smtClean="0"/>
              <a:t>Senaryo </a:t>
            </a:r>
            <a:r>
              <a:rPr lang="tr-TR" sz="1800" dirty="0"/>
              <a:t>Tekniği ve Senaryoculuğumuzla İlgili Notlar (1963)</a:t>
            </a:r>
          </a:p>
          <a:p>
            <a:pPr algn="l" fontAlgn="t"/>
            <a:endParaRPr lang="tr-TR" sz="1800" dirty="0"/>
          </a:p>
          <a:p>
            <a:pPr algn="l" fontAlgn="t"/>
            <a:endParaRPr lang="tr-TR" sz="1800" dirty="0"/>
          </a:p>
          <a:p>
            <a:pPr lvl="0" algn="l"/>
            <a:endParaRPr lang="tr-TR" sz="1800" b="1" dirty="0">
              <a:solidFill>
                <a:srgbClr val="000000"/>
              </a:solidFill>
              <a:cs typeface="Arial" charset="0"/>
            </a:endParaRPr>
          </a:p>
          <a:p>
            <a:pPr algn="l"/>
            <a:endParaRPr lang="tr-TR" sz="1800"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1637506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050903" cy="4005072"/>
          </a:xfrm>
        </p:spPr>
        <p:txBody>
          <a:bodyPr/>
          <a:lstStyle/>
          <a:p>
            <a:pPr algn="l"/>
            <a:r>
              <a:rPr lang="tr-TR" dirty="0" smtClean="0"/>
              <a:t>  Yazmaya şiirle başladı.</a:t>
            </a:r>
            <a:r>
              <a:rPr lang="tr-TR" dirty="0"/>
              <a:t> </a:t>
            </a:r>
            <a:r>
              <a:rPr lang="tr-TR" dirty="0" smtClean="0"/>
              <a:t>Şiirden sonra öykü ve romana yöneldi.</a:t>
            </a:r>
          </a:p>
          <a:p>
            <a:pPr algn="l"/>
            <a:r>
              <a:rPr lang="tr-TR" dirty="0"/>
              <a:t> </a:t>
            </a:r>
            <a:r>
              <a:rPr lang="tr-TR" dirty="0" smtClean="0"/>
              <a:t> Bir «</a:t>
            </a:r>
            <a:r>
              <a:rPr lang="tr-TR" dirty="0" err="1" smtClean="0"/>
              <a:t>an»ın</a:t>
            </a:r>
            <a:r>
              <a:rPr lang="tr-TR" dirty="0" smtClean="0"/>
              <a:t> olayını değil, geniş dönemlerin olaylarını gerçekçi bir bakış açısıyla işledi.</a:t>
            </a:r>
          </a:p>
          <a:p>
            <a:pPr algn="l"/>
            <a:r>
              <a:rPr lang="tr-TR" dirty="0"/>
              <a:t> </a:t>
            </a:r>
            <a:r>
              <a:rPr lang="tr-TR" dirty="0" smtClean="0"/>
              <a:t> Romanlarında Türkiye’deki köylü yaşamını halkçı ve devrimci bir bakış açısıyla ele aldı. Eserlerine köylünün bilincini ve bilinçaltındaki isteklerini, tepkilerini, çelişkilerini yansıttı.</a:t>
            </a:r>
          </a:p>
          <a:p>
            <a:pPr algn="l"/>
            <a:r>
              <a:rPr lang="tr-TR" dirty="0">
                <a:solidFill>
                  <a:srgbClr val="7030A0"/>
                </a:solidFill>
              </a:rPr>
              <a:t> </a:t>
            </a:r>
            <a:r>
              <a:rPr lang="tr-TR" dirty="0" smtClean="0">
                <a:solidFill>
                  <a:srgbClr val="7030A0"/>
                </a:solidFill>
              </a:rPr>
              <a:t> «Yılanların Öcü»</a:t>
            </a:r>
            <a:r>
              <a:rPr lang="tr-TR" dirty="0" smtClean="0"/>
              <a:t>, 1954 yılında yazdığı, köy hayatını anlatan ilk romanıdır. Karakterler gerçek hayattaki gibi seçilmiş ve köy ağzıyla konuşturulmuştur.</a:t>
            </a:r>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Fakİr</a:t>
            </a:r>
            <a:r>
              <a:rPr lang="tr-TR" dirty="0" smtClean="0">
                <a:effectLst>
                  <a:glow rad="63500">
                    <a:schemeClr val="accent3">
                      <a:satMod val="175000"/>
                      <a:alpha val="40000"/>
                    </a:schemeClr>
                  </a:glow>
                </a:effectLst>
              </a:rPr>
              <a:t> Baykurt</a:t>
            </a:r>
            <a:endParaRPr lang="tr-TR" dirty="0">
              <a:effectLst>
                <a:glow rad="635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71467" y="2020888"/>
            <a:ext cx="2904989"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9927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251520" y="1700808"/>
            <a:ext cx="5338935" cy="4968552"/>
          </a:xfrm>
        </p:spPr>
        <p:txBody>
          <a:bodyPr numCol="2">
            <a:noAutofit/>
          </a:bodyPr>
          <a:lstStyle/>
          <a:p>
            <a:r>
              <a:rPr lang="tr-TR" sz="1600" b="1" i="1" dirty="0"/>
              <a:t>ÇANAKKALE ŞEHİTLİĞİ’NDE</a:t>
            </a:r>
            <a:r>
              <a:rPr lang="tr-TR" sz="1600" i="1" dirty="0"/>
              <a:t/>
            </a:r>
            <a:br>
              <a:rPr lang="tr-TR" sz="1600" i="1" dirty="0"/>
            </a:br>
            <a:r>
              <a:rPr lang="tr-TR" sz="1600" i="1" dirty="0"/>
              <a:t/>
            </a:r>
            <a:br>
              <a:rPr lang="tr-TR" sz="1600" i="1" dirty="0"/>
            </a:br>
            <a:r>
              <a:rPr lang="tr-TR" sz="1600" i="1" dirty="0"/>
              <a:t>Ey şimdi köyünden pek çok uzakta</a:t>
            </a:r>
            <a:br>
              <a:rPr lang="tr-TR" sz="1600" i="1" dirty="0"/>
            </a:br>
            <a:r>
              <a:rPr lang="tr-TR" sz="1600" i="1" dirty="0"/>
              <a:t>Ey şimdi bir yığın kara toprakta</a:t>
            </a:r>
            <a:br>
              <a:rPr lang="tr-TR" sz="1600" i="1" dirty="0"/>
            </a:br>
            <a:r>
              <a:rPr lang="tr-TR" sz="1600" i="1" dirty="0"/>
              <a:t>Uyanmaz uykuya dala yiğitler!</a:t>
            </a:r>
            <a:br>
              <a:rPr lang="tr-TR" sz="1600" i="1" dirty="0"/>
            </a:br>
            <a:r>
              <a:rPr lang="tr-TR" sz="1600" i="1" dirty="0"/>
              <a:t>Şehitlik şanını alan yiğitler!</a:t>
            </a:r>
            <a:br>
              <a:rPr lang="tr-TR" sz="1600" i="1" dirty="0"/>
            </a:br>
            <a:r>
              <a:rPr lang="tr-TR" sz="1600" i="1" dirty="0"/>
              <a:t>Yan yana dizilen mezarlarınız</a:t>
            </a:r>
            <a:br>
              <a:rPr lang="tr-TR" sz="1600" i="1" dirty="0"/>
            </a:br>
            <a:r>
              <a:rPr lang="tr-TR" sz="1600" i="1" dirty="0"/>
              <a:t>Zemine semavi iftihar olmuş</a:t>
            </a:r>
            <a:br>
              <a:rPr lang="tr-TR" sz="1600" i="1" dirty="0"/>
            </a:br>
            <a:r>
              <a:rPr lang="tr-TR" sz="1600" i="1" dirty="0"/>
              <a:t>Dünyaya kapanan nazarlarınız</a:t>
            </a:r>
            <a:br>
              <a:rPr lang="tr-TR" sz="1600" i="1" dirty="0"/>
            </a:br>
            <a:r>
              <a:rPr lang="tr-TR" sz="1600" i="1" dirty="0"/>
              <a:t>Tanrının mağfiret nuruyla dolmuş </a:t>
            </a:r>
            <a:br>
              <a:rPr lang="tr-TR" sz="1600" i="1" dirty="0"/>
            </a:br>
            <a:r>
              <a:rPr lang="tr-TR" sz="1600" i="1" dirty="0"/>
              <a:t/>
            </a:r>
            <a:br>
              <a:rPr lang="tr-TR" sz="1600" i="1" dirty="0"/>
            </a:br>
            <a:r>
              <a:rPr lang="tr-TR" sz="1600" i="1" dirty="0"/>
              <a:t>Ne alçak görünür şu fani hayat</a:t>
            </a:r>
            <a:br>
              <a:rPr lang="tr-TR" sz="1600" i="1" dirty="0"/>
            </a:br>
            <a:r>
              <a:rPr lang="tr-TR" sz="1600" i="1" dirty="0"/>
              <a:t>Baktıkça samimi uzletinize</a:t>
            </a:r>
            <a:br>
              <a:rPr lang="tr-TR" sz="1600" i="1" dirty="0"/>
            </a:br>
            <a:r>
              <a:rPr lang="tr-TR" sz="1600" i="1" dirty="0"/>
              <a:t>Bir anda coşarak ağlarım; heyhat!</a:t>
            </a:r>
            <a:br>
              <a:rPr lang="tr-TR" sz="1600" i="1" dirty="0"/>
            </a:br>
            <a:r>
              <a:rPr lang="tr-TR" sz="1600" i="1" dirty="0"/>
              <a:t>Günahkar gözyaşım layık mı size? </a:t>
            </a:r>
            <a:br>
              <a:rPr lang="tr-TR" sz="1600" i="1" dirty="0"/>
            </a:br>
            <a:endParaRPr lang="tr-TR" sz="1600" i="1" dirty="0" smtClean="0"/>
          </a:p>
          <a:p>
            <a:endParaRPr lang="tr-TR" sz="1600" i="1" dirty="0"/>
          </a:p>
          <a:p>
            <a:endParaRPr lang="tr-TR" sz="1600" i="1" dirty="0" smtClean="0"/>
          </a:p>
          <a:p>
            <a:endParaRPr lang="tr-TR" sz="1600" i="1" dirty="0"/>
          </a:p>
          <a:p>
            <a:endParaRPr lang="tr-TR" sz="1600" i="1" dirty="0" smtClean="0"/>
          </a:p>
          <a:p>
            <a:r>
              <a:rPr lang="tr-TR" sz="1600" i="1" dirty="0"/>
              <a:t/>
            </a:r>
            <a:br>
              <a:rPr lang="tr-TR" sz="1600" i="1" dirty="0"/>
            </a:br>
            <a:r>
              <a:rPr lang="tr-TR" sz="1600" i="1" dirty="0"/>
              <a:t>Hayır, sanmayın ki bu gözyaşlarım</a:t>
            </a:r>
            <a:br>
              <a:rPr lang="tr-TR" sz="1600" i="1" dirty="0"/>
            </a:br>
            <a:r>
              <a:rPr lang="tr-TR" sz="1600" i="1" dirty="0"/>
              <a:t>Kirletmek istiyor </a:t>
            </a:r>
            <a:r>
              <a:rPr lang="tr-TR" sz="1600" i="1" dirty="0" err="1"/>
              <a:t>merkadinizi</a:t>
            </a:r>
            <a:r>
              <a:rPr lang="tr-TR" sz="1600" i="1" dirty="0"/>
              <a:t/>
            </a:r>
            <a:br>
              <a:rPr lang="tr-TR" sz="1600" i="1" dirty="0"/>
            </a:br>
            <a:r>
              <a:rPr lang="tr-TR" sz="1600" i="1" dirty="0"/>
              <a:t>Ey benim kaybolan </a:t>
            </a:r>
            <a:r>
              <a:rPr lang="tr-TR" sz="1600" i="1" dirty="0" smtClean="0"/>
              <a:t>arkadaşlarım</a:t>
            </a:r>
          </a:p>
          <a:p>
            <a:r>
              <a:rPr lang="tr-TR" sz="1600" i="1" dirty="0" smtClean="0"/>
              <a:t>Ben </a:t>
            </a:r>
            <a:r>
              <a:rPr lang="tr-TR" sz="1600" i="1" dirty="0"/>
              <a:t>görmek isterim bir daha sizi </a:t>
            </a:r>
            <a:br>
              <a:rPr lang="tr-TR" sz="1600" i="1" dirty="0"/>
            </a:br>
            <a:r>
              <a:rPr lang="tr-TR" sz="1600" i="1" dirty="0"/>
              <a:t/>
            </a:r>
            <a:br>
              <a:rPr lang="tr-TR" sz="1600" i="1" dirty="0"/>
            </a:br>
            <a:r>
              <a:rPr lang="tr-TR" sz="1600" i="1" dirty="0"/>
              <a:t>Lanet gözlerimde duran gölgeye;</a:t>
            </a:r>
            <a:br>
              <a:rPr lang="tr-TR" sz="1600" i="1" dirty="0"/>
            </a:br>
            <a:r>
              <a:rPr lang="tr-TR" sz="1600" i="1" dirty="0"/>
              <a:t>Ağlarım bu gölge silinsin diye</a:t>
            </a:r>
            <a:br>
              <a:rPr lang="tr-TR" sz="1600" i="1" dirty="0"/>
            </a:br>
            <a:r>
              <a:rPr lang="tr-TR" sz="1600" i="1" dirty="0"/>
              <a:t>Ah, o gölgedir ki hayata tapar;</a:t>
            </a:r>
            <a:br>
              <a:rPr lang="tr-TR" sz="1600" i="1" dirty="0"/>
            </a:br>
            <a:r>
              <a:rPr lang="tr-TR" sz="1600" i="1" dirty="0"/>
              <a:t>Gözümün nurunu sizlere kapar;</a:t>
            </a:r>
            <a:br>
              <a:rPr lang="tr-TR" sz="1600" i="1" dirty="0"/>
            </a:br>
            <a:r>
              <a:rPr lang="tr-TR" sz="1600" i="1" dirty="0"/>
              <a:t>Beni bir vefasız riyakar yapar! </a:t>
            </a:r>
          </a:p>
        </p:txBody>
      </p:sp>
      <p:sp>
        <p:nvSpPr>
          <p:cNvPr id="3" name="İçerik Yer Tutucusu 2"/>
          <p:cNvSpPr>
            <a:spLocks noGrp="1"/>
          </p:cNvSpPr>
          <p:nvPr>
            <p:ph sz="quarter" idx="14"/>
          </p:nvPr>
        </p:nvSpPr>
        <p:spPr>
          <a:xfrm>
            <a:off x="5508104" y="2636912"/>
            <a:ext cx="3528392" cy="2232248"/>
          </a:xfrm>
        </p:spPr>
        <p:txBody>
          <a:bodyPr/>
          <a:lstStyle/>
          <a:p>
            <a:pPr algn="l"/>
            <a:r>
              <a:rPr lang="tr-TR" b="1" dirty="0" smtClean="0"/>
              <a:t>ŞİİR: </a:t>
            </a:r>
            <a:r>
              <a:rPr lang="tr-TR" dirty="0"/>
              <a:t>Miras, Güneşin Ölümü, Varidat-ı </a:t>
            </a:r>
            <a:r>
              <a:rPr lang="tr-TR" dirty="0" smtClean="0"/>
              <a:t>Süleyman Çelebi</a:t>
            </a:r>
          </a:p>
          <a:p>
            <a:pPr algn="l"/>
            <a:r>
              <a:rPr lang="tr-TR" b="1" dirty="0" smtClean="0"/>
              <a:t>MANZUM HİKAYE: </a:t>
            </a:r>
            <a:r>
              <a:rPr lang="tr-TR" dirty="0" smtClean="0"/>
              <a:t>Eski Korsan Hikayeleri</a:t>
            </a:r>
            <a:endParaRPr lang="tr-TR"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432158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ROMAN:</a:t>
            </a:r>
            <a:r>
              <a:rPr lang="tr-TR" b="1" dirty="0"/>
              <a:t> </a:t>
            </a:r>
            <a:r>
              <a:rPr lang="tr-TR" dirty="0" smtClean="0"/>
              <a:t>Yılanların Öcü,</a:t>
            </a:r>
            <a:r>
              <a:rPr lang="tr-TR" dirty="0"/>
              <a:t> </a:t>
            </a:r>
            <a:r>
              <a:rPr lang="tr-TR" dirty="0" err="1" smtClean="0"/>
              <a:t>Irazcanın</a:t>
            </a:r>
            <a:r>
              <a:rPr lang="tr-TR" dirty="0" smtClean="0"/>
              <a:t> Dirliği,</a:t>
            </a:r>
            <a:r>
              <a:rPr lang="tr-TR" dirty="0"/>
              <a:t> </a:t>
            </a:r>
            <a:r>
              <a:rPr lang="tr-TR" dirty="0" smtClean="0"/>
              <a:t>Onuncu Köy,</a:t>
            </a:r>
            <a:r>
              <a:rPr lang="tr-TR" dirty="0"/>
              <a:t> </a:t>
            </a:r>
            <a:r>
              <a:rPr lang="tr-TR" dirty="0" smtClean="0"/>
              <a:t>Amerikan Sargısı,</a:t>
            </a:r>
            <a:r>
              <a:rPr lang="tr-TR" dirty="0"/>
              <a:t> </a:t>
            </a:r>
            <a:r>
              <a:rPr lang="tr-TR" dirty="0" smtClean="0"/>
              <a:t>Tırpan,</a:t>
            </a:r>
            <a:r>
              <a:rPr lang="tr-TR" dirty="0"/>
              <a:t> </a:t>
            </a:r>
            <a:r>
              <a:rPr lang="tr-TR" dirty="0" smtClean="0"/>
              <a:t>Köygöçüren,</a:t>
            </a:r>
            <a:r>
              <a:rPr lang="tr-TR" dirty="0"/>
              <a:t> </a:t>
            </a:r>
            <a:r>
              <a:rPr lang="tr-TR" dirty="0" smtClean="0"/>
              <a:t>Keklik,</a:t>
            </a:r>
            <a:r>
              <a:rPr lang="tr-TR" dirty="0"/>
              <a:t> </a:t>
            </a:r>
            <a:r>
              <a:rPr lang="tr-TR" dirty="0" smtClean="0"/>
              <a:t>Kara </a:t>
            </a:r>
            <a:r>
              <a:rPr lang="tr-TR" dirty="0"/>
              <a:t>Ahmet </a:t>
            </a:r>
            <a:r>
              <a:rPr lang="tr-TR" dirty="0" smtClean="0"/>
              <a:t>Destanı,</a:t>
            </a:r>
            <a:r>
              <a:rPr lang="tr-TR" dirty="0"/>
              <a:t> </a:t>
            </a:r>
            <a:r>
              <a:rPr lang="tr-TR" dirty="0" smtClean="0"/>
              <a:t>Yayla,</a:t>
            </a:r>
            <a:r>
              <a:rPr lang="tr-TR" dirty="0"/>
              <a:t> </a:t>
            </a:r>
            <a:r>
              <a:rPr lang="tr-TR" dirty="0" smtClean="0"/>
              <a:t>Yüksek Fırınlar,</a:t>
            </a:r>
            <a:r>
              <a:rPr lang="tr-TR" dirty="0"/>
              <a:t> </a:t>
            </a:r>
            <a:r>
              <a:rPr lang="tr-TR" dirty="0" smtClean="0"/>
              <a:t>Koca Ren,</a:t>
            </a:r>
            <a:r>
              <a:rPr lang="tr-TR" dirty="0"/>
              <a:t> </a:t>
            </a:r>
            <a:r>
              <a:rPr lang="tr-TR" dirty="0" smtClean="0"/>
              <a:t>Yarım Ekmek,</a:t>
            </a:r>
            <a:r>
              <a:rPr lang="tr-TR" dirty="0"/>
              <a:t> </a:t>
            </a:r>
            <a:r>
              <a:rPr lang="tr-TR" dirty="0" smtClean="0"/>
              <a:t>Kaplumbağalar</a:t>
            </a:r>
            <a:r>
              <a:rPr lang="tr-TR" dirty="0"/>
              <a:t> </a:t>
            </a:r>
            <a:endParaRPr lang="tr-TR" dirty="0" smtClean="0"/>
          </a:p>
          <a:p>
            <a:pPr algn="l"/>
            <a:r>
              <a:rPr lang="tr-TR" b="1" dirty="0" smtClean="0"/>
              <a:t>ÖYKÜ:</a:t>
            </a:r>
            <a:r>
              <a:rPr lang="tr-TR" b="1" dirty="0"/>
              <a:t> </a:t>
            </a:r>
            <a:r>
              <a:rPr lang="tr-TR" dirty="0" smtClean="0"/>
              <a:t>Çilli,</a:t>
            </a:r>
            <a:r>
              <a:rPr lang="tr-TR" dirty="0"/>
              <a:t> </a:t>
            </a:r>
            <a:r>
              <a:rPr lang="tr-TR" dirty="0" smtClean="0"/>
              <a:t>Efendilik Savaşı, Karın Ağrısı,</a:t>
            </a:r>
            <a:r>
              <a:rPr lang="tr-TR" dirty="0"/>
              <a:t> </a:t>
            </a:r>
            <a:r>
              <a:rPr lang="tr-TR" dirty="0" smtClean="0"/>
              <a:t>Cüce Muhammet,</a:t>
            </a:r>
            <a:r>
              <a:rPr lang="tr-TR" dirty="0"/>
              <a:t> </a:t>
            </a:r>
            <a:r>
              <a:rPr lang="tr-TR" dirty="0" smtClean="0"/>
              <a:t>Anadolu Garajı,</a:t>
            </a:r>
            <a:r>
              <a:rPr lang="tr-TR" dirty="0"/>
              <a:t> </a:t>
            </a:r>
            <a:r>
              <a:rPr lang="tr-TR" dirty="0" smtClean="0"/>
              <a:t>On </a:t>
            </a:r>
            <a:r>
              <a:rPr lang="tr-TR" dirty="0"/>
              <a:t>Binlerce </a:t>
            </a:r>
            <a:r>
              <a:rPr lang="tr-TR" dirty="0" smtClean="0"/>
              <a:t>Kağnı,</a:t>
            </a:r>
            <a:r>
              <a:rPr lang="tr-TR" dirty="0"/>
              <a:t> </a:t>
            </a:r>
            <a:r>
              <a:rPr lang="tr-TR" dirty="0" smtClean="0"/>
              <a:t>Can Parası,</a:t>
            </a:r>
            <a:r>
              <a:rPr lang="tr-TR" dirty="0"/>
              <a:t> </a:t>
            </a:r>
            <a:r>
              <a:rPr lang="tr-TR" dirty="0" smtClean="0"/>
              <a:t>İçerdeki Oğul,</a:t>
            </a:r>
            <a:r>
              <a:rPr lang="tr-TR" dirty="0"/>
              <a:t> </a:t>
            </a:r>
            <a:r>
              <a:rPr lang="tr-TR" dirty="0" smtClean="0"/>
              <a:t>Sınırdaki Ölü,</a:t>
            </a:r>
            <a:r>
              <a:rPr lang="tr-TR" dirty="0"/>
              <a:t> </a:t>
            </a:r>
            <a:r>
              <a:rPr lang="tr-TR" dirty="0" smtClean="0"/>
              <a:t>Gece Vardiyası,</a:t>
            </a:r>
            <a:r>
              <a:rPr lang="tr-TR" dirty="0"/>
              <a:t> </a:t>
            </a:r>
            <a:r>
              <a:rPr lang="tr-TR" dirty="0" smtClean="0"/>
              <a:t>Barış Çöreği,</a:t>
            </a:r>
            <a:r>
              <a:rPr lang="tr-TR" dirty="0"/>
              <a:t> </a:t>
            </a:r>
            <a:r>
              <a:rPr lang="tr-TR" dirty="0" err="1" smtClean="0"/>
              <a:t>Duirsbug</a:t>
            </a:r>
            <a:r>
              <a:rPr lang="tr-TR" dirty="0" smtClean="0"/>
              <a:t> Treni,</a:t>
            </a:r>
            <a:r>
              <a:rPr lang="tr-TR" dirty="0"/>
              <a:t> </a:t>
            </a:r>
            <a:r>
              <a:rPr lang="tr-TR" dirty="0" smtClean="0"/>
              <a:t>Bizim </a:t>
            </a:r>
            <a:r>
              <a:rPr lang="tr-TR" dirty="0"/>
              <a:t>İnce </a:t>
            </a:r>
            <a:r>
              <a:rPr lang="tr-TR" dirty="0" smtClean="0"/>
              <a:t>Kızlar, Dikenli </a:t>
            </a:r>
            <a:r>
              <a:rPr lang="tr-TR" dirty="0"/>
              <a:t>Tel </a:t>
            </a:r>
            <a:endParaRPr lang="tr-TR" dirty="0" smtClean="0"/>
          </a:p>
          <a:p>
            <a:pPr algn="l"/>
            <a:r>
              <a:rPr lang="tr-TR" b="1" dirty="0" smtClean="0"/>
              <a:t>TOPLUM VE EĞİTİM YAZILARI:</a:t>
            </a:r>
            <a:r>
              <a:rPr lang="tr-TR" b="1" dirty="0"/>
              <a:t> </a:t>
            </a:r>
            <a:r>
              <a:rPr lang="tr-TR" dirty="0" smtClean="0"/>
              <a:t>Efkar Tepesi,</a:t>
            </a:r>
            <a:r>
              <a:rPr lang="tr-TR" dirty="0"/>
              <a:t> </a:t>
            </a:r>
            <a:r>
              <a:rPr lang="tr-TR" dirty="0" err="1" smtClean="0"/>
              <a:t>Şamaroğlanları</a:t>
            </a:r>
            <a:r>
              <a:rPr lang="tr-TR" dirty="0" smtClean="0"/>
              <a:t>,</a:t>
            </a:r>
            <a:r>
              <a:rPr lang="tr-TR" dirty="0"/>
              <a:t> </a:t>
            </a:r>
            <a:r>
              <a:rPr lang="tr-TR" dirty="0" smtClean="0"/>
              <a:t>Kerem </a:t>
            </a:r>
            <a:r>
              <a:rPr lang="tr-TR" dirty="0"/>
              <a:t>ile </a:t>
            </a:r>
            <a:r>
              <a:rPr lang="tr-TR" dirty="0" smtClean="0"/>
              <a:t>Aslı,</a:t>
            </a:r>
            <a:r>
              <a:rPr lang="tr-TR" dirty="0"/>
              <a:t> </a:t>
            </a:r>
            <a:r>
              <a:rPr lang="tr-TR" dirty="0" smtClean="0"/>
              <a:t>Kale </a:t>
            </a:r>
            <a:r>
              <a:rPr lang="tr-TR" dirty="0" err="1" smtClean="0"/>
              <a:t>Kale</a:t>
            </a:r>
            <a:r>
              <a:rPr lang="tr-TR" dirty="0" smtClean="0"/>
              <a:t>,</a:t>
            </a:r>
            <a:r>
              <a:rPr lang="tr-TR" dirty="0"/>
              <a:t> </a:t>
            </a:r>
            <a:r>
              <a:rPr lang="tr-TR" dirty="0" smtClean="0"/>
              <a:t>Kaplumbağalar</a:t>
            </a:r>
            <a:r>
              <a:rPr lang="tr-TR" dirty="0"/>
              <a:t> </a:t>
            </a:r>
            <a:endParaRPr lang="tr-TR" dirty="0" smtClean="0"/>
          </a:p>
          <a:p>
            <a:pPr algn="l"/>
            <a:r>
              <a:rPr lang="tr-TR" b="1" dirty="0" smtClean="0"/>
              <a:t>ÇOCUK KİTAPLARI:</a:t>
            </a:r>
            <a:r>
              <a:rPr lang="tr-TR" b="1" dirty="0"/>
              <a:t> </a:t>
            </a:r>
            <a:r>
              <a:rPr lang="tr-TR" dirty="0" smtClean="0"/>
              <a:t>Topal Arkadaş,</a:t>
            </a:r>
            <a:r>
              <a:rPr lang="tr-TR" dirty="0"/>
              <a:t> </a:t>
            </a:r>
            <a:r>
              <a:rPr lang="tr-TR" dirty="0" smtClean="0"/>
              <a:t>Yandım Ali,</a:t>
            </a:r>
            <a:r>
              <a:rPr lang="tr-TR" dirty="0"/>
              <a:t> </a:t>
            </a:r>
            <a:r>
              <a:rPr lang="tr-TR" dirty="0" smtClean="0"/>
              <a:t>Sakarca,</a:t>
            </a:r>
            <a:r>
              <a:rPr lang="tr-TR" dirty="0"/>
              <a:t> </a:t>
            </a:r>
            <a:r>
              <a:rPr lang="tr-TR" dirty="0" smtClean="0"/>
              <a:t>Sarı Köpek,</a:t>
            </a:r>
            <a:r>
              <a:rPr lang="tr-TR" dirty="0"/>
              <a:t> </a:t>
            </a:r>
            <a:r>
              <a:rPr lang="tr-TR" dirty="0" smtClean="0"/>
              <a:t>Dünya Güzeli,</a:t>
            </a:r>
            <a:r>
              <a:rPr lang="tr-TR" dirty="0"/>
              <a:t> </a:t>
            </a:r>
            <a:r>
              <a:rPr lang="tr-TR" dirty="0" smtClean="0"/>
              <a:t>Saka </a:t>
            </a:r>
            <a:r>
              <a:rPr lang="tr-TR" dirty="0"/>
              <a:t>Kuşları </a:t>
            </a:r>
            <a:endParaRPr lang="tr-TR" dirty="0" smtClean="0"/>
          </a:p>
          <a:p>
            <a:pPr algn="l"/>
            <a:r>
              <a:rPr lang="tr-TR" b="1" dirty="0" smtClean="0"/>
              <a:t>ŞİİR:</a:t>
            </a:r>
            <a:r>
              <a:rPr lang="tr-TR" b="1" dirty="0"/>
              <a:t> </a:t>
            </a:r>
            <a:r>
              <a:rPr lang="tr-TR" dirty="0" smtClean="0"/>
              <a:t>Bir </a:t>
            </a:r>
            <a:r>
              <a:rPr lang="tr-TR" dirty="0"/>
              <a:t>Uzun </a:t>
            </a:r>
            <a:r>
              <a:rPr lang="tr-TR" dirty="0" err="1" smtClean="0"/>
              <a:t>Yol,Dostluğa</a:t>
            </a:r>
            <a:r>
              <a:rPr lang="tr-TR" dirty="0" smtClean="0"/>
              <a:t> </a:t>
            </a:r>
            <a:r>
              <a:rPr lang="tr-TR" dirty="0"/>
              <a:t>Akan Şiirler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5184934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194920" cy="4005072"/>
          </a:xfrm>
        </p:spPr>
        <p:txBody>
          <a:bodyPr>
            <a:normAutofit lnSpcReduction="10000"/>
          </a:bodyPr>
          <a:lstStyle/>
          <a:p>
            <a:pPr algn="l"/>
            <a:r>
              <a:rPr lang="tr-TR" dirty="0" smtClean="0"/>
              <a:t>  Edebiyat serüvenine şiirle başladı.</a:t>
            </a:r>
          </a:p>
          <a:p>
            <a:pPr algn="l"/>
            <a:r>
              <a:rPr lang="tr-TR" dirty="0"/>
              <a:t> </a:t>
            </a:r>
            <a:r>
              <a:rPr lang="tr-TR" dirty="0" smtClean="0"/>
              <a:t> İlk kitaplarında daha çok, köy ve köylü sorunlarına eğilen sanatçı, daha sonra Türk tarihinin olaylarını ele aldı. Romanlarıyla Anadolu insanının yaşamını, sorunlarını, töre ve inançlarını toplumsal-gerçekçi bir bakış açısıyla, yerli dekor ve renkleri ustaca kullanarak sergiledi.</a:t>
            </a:r>
          </a:p>
          <a:p>
            <a:pPr algn="l"/>
            <a:r>
              <a:rPr lang="tr-TR" dirty="0"/>
              <a:t> </a:t>
            </a:r>
            <a:r>
              <a:rPr lang="tr-TR" dirty="0" smtClean="0"/>
              <a:t> Konularını Kurtuluş Savaşı’ndan, ağalık sisteminin kurduğu sömürü düzeninden, hapishane yaşamından, köy ve kent sorunlarına uzanan toplumsal psikolojik olaylardan alan romanlarıyla gerçek Anadolu romanını oluşturdu.</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KEMAL TAHİR</a:t>
            </a: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21928" y="2020888"/>
            <a:ext cx="2826536"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1232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algn="l"/>
            <a:r>
              <a:rPr lang="tr-TR" b="1" dirty="0" smtClean="0"/>
              <a:t>ROMAN:</a:t>
            </a:r>
            <a:r>
              <a:rPr lang="tr-TR" dirty="0"/>
              <a:t> </a:t>
            </a:r>
            <a:r>
              <a:rPr lang="tr-TR" dirty="0" err="1" smtClean="0"/>
              <a:t>Sağırdere</a:t>
            </a:r>
            <a:r>
              <a:rPr lang="tr-TR" dirty="0" smtClean="0"/>
              <a:t>, Esir </a:t>
            </a:r>
            <a:r>
              <a:rPr lang="tr-TR" dirty="0"/>
              <a:t>Şehrin </a:t>
            </a:r>
            <a:r>
              <a:rPr lang="tr-TR" dirty="0" smtClean="0"/>
              <a:t>İnsanları, </a:t>
            </a:r>
            <a:r>
              <a:rPr lang="tr-TR" dirty="0" err="1" smtClean="0"/>
              <a:t>Körduman</a:t>
            </a:r>
            <a:r>
              <a:rPr lang="tr-TR" dirty="0" smtClean="0"/>
              <a:t>, Rahmet </a:t>
            </a:r>
            <a:r>
              <a:rPr lang="tr-TR" dirty="0"/>
              <a:t>Yolları </a:t>
            </a:r>
            <a:r>
              <a:rPr lang="tr-TR" dirty="0" smtClean="0"/>
              <a:t>Kesti, </a:t>
            </a:r>
            <a:r>
              <a:rPr lang="tr-TR" dirty="0"/>
              <a:t/>
            </a:r>
            <a:br>
              <a:rPr lang="tr-TR" dirty="0"/>
            </a:br>
            <a:r>
              <a:rPr lang="tr-TR" dirty="0"/>
              <a:t>Yedi Çınar </a:t>
            </a:r>
            <a:r>
              <a:rPr lang="tr-TR" dirty="0" smtClean="0"/>
              <a:t>Yaylası, Köyün Kamburu, Esir </a:t>
            </a:r>
            <a:r>
              <a:rPr lang="tr-TR" dirty="0"/>
              <a:t>Şehrin Mahpusu </a:t>
            </a:r>
            <a:r>
              <a:rPr lang="tr-TR" dirty="0" smtClean="0"/>
              <a:t>Bozkırdaki Çekirdek, Kelleci </a:t>
            </a:r>
            <a:r>
              <a:rPr lang="tr-TR" dirty="0" err="1" smtClean="0"/>
              <a:t>Memet</a:t>
            </a:r>
            <a:r>
              <a:rPr lang="tr-TR" dirty="0" smtClean="0"/>
              <a:t>, Yorgun Savaşçı, Devlet Ana, Kurt Kanunu, Büyük Mal, Yol Ayrımı, </a:t>
            </a:r>
            <a:r>
              <a:rPr lang="tr-TR" dirty="0" err="1" smtClean="0"/>
              <a:t>Namusçular</a:t>
            </a:r>
            <a:r>
              <a:rPr lang="tr-TR" dirty="0" smtClean="0"/>
              <a:t>, Karılar Koğuşu, Hür </a:t>
            </a:r>
            <a:r>
              <a:rPr lang="tr-TR" dirty="0"/>
              <a:t>Şehrin </a:t>
            </a:r>
            <a:r>
              <a:rPr lang="tr-TR" dirty="0" smtClean="0"/>
              <a:t>İnsanları, </a:t>
            </a:r>
            <a:r>
              <a:rPr lang="tr-TR" dirty="0" err="1" smtClean="0"/>
              <a:t>Damağacı</a:t>
            </a:r>
            <a:r>
              <a:rPr lang="tr-TR" dirty="0" smtClean="0"/>
              <a:t>, Bir </a:t>
            </a:r>
            <a:r>
              <a:rPr lang="tr-TR" dirty="0"/>
              <a:t>Mülkiyet </a:t>
            </a:r>
            <a:r>
              <a:rPr lang="tr-TR" dirty="0" smtClean="0"/>
              <a:t>Kalesi</a:t>
            </a:r>
            <a:r>
              <a:rPr lang="tr-TR" dirty="0"/>
              <a:t/>
            </a:r>
            <a:br>
              <a:rPr lang="tr-TR" dirty="0"/>
            </a:br>
            <a:r>
              <a:rPr lang="tr-TR" b="1" dirty="0"/>
              <a:t>ÖYKÜ</a:t>
            </a:r>
            <a:r>
              <a:rPr lang="tr-TR" b="1" dirty="0" smtClean="0"/>
              <a:t>: </a:t>
            </a:r>
            <a:r>
              <a:rPr lang="tr-TR" dirty="0" smtClean="0"/>
              <a:t>Göl İnsanları</a:t>
            </a:r>
            <a:r>
              <a:rPr lang="tr-TR" dirty="0"/>
              <a:t/>
            </a:r>
            <a:br>
              <a:rPr lang="tr-TR" dirty="0"/>
            </a:br>
            <a:r>
              <a:rPr lang="tr-TR" b="1" dirty="0"/>
              <a:t>NOTLAR</a:t>
            </a:r>
            <a:r>
              <a:rPr lang="tr-TR" b="1" dirty="0" smtClean="0"/>
              <a:t>: </a:t>
            </a:r>
            <a:r>
              <a:rPr lang="tr-TR" dirty="0" smtClean="0"/>
              <a:t>Kemal </a:t>
            </a:r>
            <a:r>
              <a:rPr lang="tr-TR" dirty="0"/>
              <a:t>Tahir’in Notları</a:t>
            </a:r>
            <a:br>
              <a:rPr lang="tr-TR" dirty="0"/>
            </a:br>
            <a:r>
              <a:rPr lang="tr-TR" b="1" dirty="0"/>
              <a:t>MEKTUP</a:t>
            </a:r>
            <a:r>
              <a:rPr lang="tr-TR" b="1" dirty="0" smtClean="0"/>
              <a:t>: </a:t>
            </a:r>
            <a:r>
              <a:rPr lang="tr-TR" dirty="0" smtClean="0"/>
              <a:t>Kemal </a:t>
            </a:r>
            <a:r>
              <a:rPr lang="tr-TR" dirty="0"/>
              <a:t>Tahir’den Fatma İrfan’a  Mektuplar (1979)</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5184934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251520" y="2020824"/>
            <a:ext cx="5760640" cy="4005072"/>
          </a:xfrm>
        </p:spPr>
        <p:txBody>
          <a:bodyPr>
            <a:noAutofit/>
          </a:bodyPr>
          <a:lstStyle/>
          <a:p>
            <a:pPr algn="l"/>
            <a:r>
              <a:rPr lang="tr-TR" dirty="0"/>
              <a:t> </a:t>
            </a:r>
            <a:r>
              <a:rPr lang="tr-TR" dirty="0" smtClean="0"/>
              <a:t> Eserlerinde Anadolu’yu, Anadolu insanının yaşam biçimini anlattı. </a:t>
            </a:r>
            <a:r>
              <a:rPr lang="tr-TR" dirty="0" err="1" smtClean="0"/>
              <a:t>Toroslar’ı</a:t>
            </a:r>
            <a:r>
              <a:rPr lang="tr-TR" dirty="0" smtClean="0"/>
              <a:t>, Çukurova yöresini tarihsel kökleri, doğası, güncel sorunlarıyla yansıtırken anlatımdaki coşku, betimlemelerindeki renklilikle dikkat çekti.</a:t>
            </a:r>
          </a:p>
          <a:p>
            <a:pPr algn="l"/>
            <a:r>
              <a:rPr lang="tr-TR" dirty="0"/>
              <a:t> </a:t>
            </a:r>
            <a:r>
              <a:rPr lang="tr-TR" dirty="0" smtClean="0"/>
              <a:t> Yaşar Kemal’in kişileri; gözlem yoluyla geliştirdiği bağımsız kişilerdir. Bu kişilerin çoğu, öğrenim görmemiş, topraksız, geçim sıkıntısı çeken köylülerdir.</a:t>
            </a:r>
          </a:p>
          <a:p>
            <a:pPr algn="l"/>
            <a:r>
              <a:rPr lang="tr-TR" dirty="0"/>
              <a:t> </a:t>
            </a:r>
            <a:r>
              <a:rPr lang="tr-TR" dirty="0" smtClean="0"/>
              <a:t> Kişilerine bir öykü, roman gereci olarak değil, yaşayan, iç dünyası olan insanlar olarak baktı.</a:t>
            </a:r>
          </a:p>
          <a:p>
            <a:pPr algn="l"/>
            <a:r>
              <a:rPr lang="tr-TR" dirty="0"/>
              <a:t> </a:t>
            </a:r>
            <a:r>
              <a:rPr lang="tr-TR" dirty="0" smtClean="0"/>
              <a:t> Üsluba çok önem verdi. Dili çok işlevsel kullandı. Eserlerinin anlatımında yılların birikimi olan masal ve efsane dilini çağdaşlaştırarak kullandı.</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yaşar kemal</a:t>
            </a:r>
          </a:p>
        </p:txBody>
      </p:sp>
      <p:pic>
        <p:nvPicPr>
          <p:cNvPr id="12"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68144" y="1988840"/>
            <a:ext cx="3168352" cy="355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04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ROMAN:</a:t>
            </a:r>
            <a:r>
              <a:rPr lang="tr-TR" dirty="0"/>
              <a:t> </a:t>
            </a:r>
            <a:r>
              <a:rPr lang="tr-TR" dirty="0" smtClean="0"/>
              <a:t>Teneke, Beyaz Mendil, İnce </a:t>
            </a:r>
            <a:r>
              <a:rPr lang="tr-TR" dirty="0" err="1" smtClean="0"/>
              <a:t>Memed</a:t>
            </a:r>
            <a:r>
              <a:rPr lang="tr-TR" dirty="0" smtClean="0"/>
              <a:t>, Namus Düşmanı, Ala Geyik, Ölüm Tarlası, Yılanı Öldürseler, </a:t>
            </a:r>
            <a:r>
              <a:rPr lang="tr-TR" dirty="0" err="1" smtClean="0"/>
              <a:t>Ortadirek</a:t>
            </a:r>
            <a:r>
              <a:rPr lang="tr-TR" dirty="0" smtClean="0"/>
              <a:t>, Demirciler </a:t>
            </a:r>
            <a:r>
              <a:rPr lang="tr-TR" dirty="0"/>
              <a:t>Çarşısı </a:t>
            </a:r>
            <a:r>
              <a:rPr lang="tr-TR" dirty="0" smtClean="0"/>
              <a:t>Cinayeti, </a:t>
            </a:r>
            <a:r>
              <a:rPr lang="tr-TR" dirty="0" err="1" smtClean="0"/>
              <a:t>Yumurcuk</a:t>
            </a:r>
            <a:r>
              <a:rPr lang="tr-TR" dirty="0" smtClean="0"/>
              <a:t> Kuşu, Kale Kapısı, Yer </a:t>
            </a:r>
            <a:r>
              <a:rPr lang="tr-TR" dirty="0"/>
              <a:t>Demir </a:t>
            </a:r>
            <a:r>
              <a:rPr lang="tr-TR" dirty="0" smtClean="0"/>
              <a:t>Gök Bakır, Üç </a:t>
            </a:r>
            <a:r>
              <a:rPr lang="tr-TR" dirty="0"/>
              <a:t>Anadolu </a:t>
            </a:r>
            <a:r>
              <a:rPr lang="tr-TR" dirty="0" smtClean="0"/>
              <a:t>Efsanesi, Ölmez Otu, Ağrı </a:t>
            </a:r>
            <a:r>
              <a:rPr lang="tr-TR" dirty="0"/>
              <a:t>Dağı </a:t>
            </a:r>
            <a:r>
              <a:rPr lang="tr-TR" dirty="0" smtClean="0"/>
              <a:t>Efsanesi, Çakırcalı Efe, Yusufçuk Yusuf, Al </a:t>
            </a:r>
            <a:r>
              <a:rPr lang="tr-TR" dirty="0"/>
              <a:t>Gözüm Seyreyle </a:t>
            </a:r>
            <a:r>
              <a:rPr lang="tr-TR" dirty="0" smtClean="0"/>
              <a:t>Salih, Kuşlar </a:t>
            </a:r>
            <a:r>
              <a:rPr lang="tr-TR" dirty="0"/>
              <a:t>da </a:t>
            </a:r>
            <a:r>
              <a:rPr lang="tr-TR" dirty="0" smtClean="0"/>
              <a:t>Gitti, Deniz Küstü, </a:t>
            </a:r>
            <a:r>
              <a:rPr lang="tr-TR" dirty="0" err="1" smtClean="0"/>
              <a:t>Hüyükteki</a:t>
            </a:r>
            <a:r>
              <a:rPr lang="tr-TR" dirty="0" smtClean="0"/>
              <a:t> </a:t>
            </a:r>
            <a:r>
              <a:rPr lang="tr-TR" dirty="0"/>
              <a:t>Nar Ağacı </a:t>
            </a:r>
            <a:endParaRPr lang="tr-TR" dirty="0" smtClean="0"/>
          </a:p>
          <a:p>
            <a:pPr algn="l"/>
            <a:r>
              <a:rPr lang="tr-TR" b="1" dirty="0" smtClean="0"/>
              <a:t>ÖYKÜ:</a:t>
            </a:r>
            <a:r>
              <a:rPr lang="tr-TR" dirty="0"/>
              <a:t> </a:t>
            </a:r>
            <a:r>
              <a:rPr lang="tr-TR" dirty="0" smtClean="0"/>
              <a:t>Sarı </a:t>
            </a:r>
            <a:r>
              <a:rPr lang="tr-TR" dirty="0"/>
              <a:t>Sıcak </a:t>
            </a:r>
            <a:endParaRPr lang="tr-TR" dirty="0" smtClean="0"/>
          </a:p>
          <a:p>
            <a:pPr algn="l"/>
            <a:r>
              <a:rPr lang="tr-TR" b="1" dirty="0" smtClean="0"/>
              <a:t>RÖPORTAJ:</a:t>
            </a:r>
            <a:r>
              <a:rPr lang="tr-TR" dirty="0"/>
              <a:t> </a:t>
            </a:r>
            <a:r>
              <a:rPr lang="tr-TR" dirty="0" smtClean="0"/>
              <a:t>Yanan </a:t>
            </a:r>
            <a:r>
              <a:rPr lang="tr-TR" dirty="0"/>
              <a:t>Ormanlarda Elli </a:t>
            </a:r>
            <a:r>
              <a:rPr lang="tr-TR" dirty="0" smtClean="0"/>
              <a:t>Gün, Çukurova </a:t>
            </a:r>
            <a:r>
              <a:rPr lang="tr-TR" dirty="0"/>
              <a:t>Yana </a:t>
            </a:r>
            <a:r>
              <a:rPr lang="tr-TR" dirty="0" smtClean="0"/>
              <a:t>Yana, </a:t>
            </a:r>
            <a:r>
              <a:rPr lang="tr-TR" dirty="0"/>
              <a:t/>
            </a:r>
            <a:br>
              <a:rPr lang="tr-TR" dirty="0"/>
            </a:br>
            <a:r>
              <a:rPr lang="tr-TR" dirty="0"/>
              <a:t>Peri </a:t>
            </a:r>
            <a:r>
              <a:rPr lang="tr-TR" dirty="0" smtClean="0"/>
              <a:t>Bacaları, Bir </a:t>
            </a:r>
            <a:r>
              <a:rPr lang="tr-TR" dirty="0"/>
              <a:t>Bulut </a:t>
            </a:r>
            <a:r>
              <a:rPr lang="tr-TR" dirty="0" smtClean="0"/>
              <a:t>Kaynıyor, </a:t>
            </a:r>
            <a:r>
              <a:rPr lang="tr-TR" dirty="0" err="1" smtClean="0"/>
              <a:t>Allahın</a:t>
            </a:r>
            <a:r>
              <a:rPr lang="tr-TR" dirty="0" smtClean="0"/>
              <a:t> </a:t>
            </a:r>
            <a:r>
              <a:rPr lang="tr-TR" dirty="0"/>
              <a:t>Askerleri </a:t>
            </a:r>
            <a:endParaRPr lang="tr-TR" dirty="0" smtClean="0"/>
          </a:p>
          <a:p>
            <a:pPr algn="l"/>
            <a:r>
              <a:rPr lang="tr-TR" b="1" dirty="0" smtClean="0"/>
              <a:t>FIKRA-DENEME:</a:t>
            </a:r>
            <a:r>
              <a:rPr lang="tr-TR" dirty="0"/>
              <a:t> </a:t>
            </a:r>
            <a:r>
              <a:rPr lang="tr-TR" dirty="0" smtClean="0"/>
              <a:t>Taş Çatlasa, Baldaki Tuz, Ağacın </a:t>
            </a:r>
            <a:r>
              <a:rPr lang="tr-TR" dirty="0"/>
              <a:t>Çürüğü </a:t>
            </a:r>
          </a:p>
          <a:p>
            <a:pPr algn="l"/>
            <a:r>
              <a:rPr lang="tr-TR" b="1" dirty="0" smtClean="0"/>
              <a:t>DERLEME:</a:t>
            </a:r>
            <a:r>
              <a:rPr lang="tr-TR" dirty="0"/>
              <a:t> </a:t>
            </a:r>
            <a:r>
              <a:rPr lang="tr-TR" dirty="0" smtClean="0"/>
              <a:t>Ağıtlar </a:t>
            </a:r>
          </a:p>
          <a:p>
            <a:pPr algn="l"/>
            <a:r>
              <a:rPr lang="tr-TR" b="1" dirty="0" smtClean="0"/>
              <a:t>ÇOCUK KİTABI:</a:t>
            </a:r>
            <a:r>
              <a:rPr lang="tr-TR" dirty="0"/>
              <a:t> </a:t>
            </a:r>
            <a:r>
              <a:rPr lang="tr-TR" dirty="0" smtClean="0"/>
              <a:t>Filler Sultanı </a:t>
            </a:r>
            <a:r>
              <a:rPr lang="tr-TR" dirty="0"/>
              <a:t>ile Kırmızı Sakallı Topal </a:t>
            </a:r>
            <a:r>
              <a:rPr lang="tr-TR" dirty="0" smtClean="0"/>
              <a:t>Karınca</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5184934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6131024" cy="4005072"/>
          </a:xfrm>
        </p:spPr>
        <p:txBody>
          <a:bodyPr>
            <a:normAutofit lnSpcReduction="10000"/>
          </a:bodyPr>
          <a:lstStyle/>
          <a:p>
            <a:pPr algn="l"/>
            <a:r>
              <a:rPr lang="tr-TR" dirty="0" smtClean="0"/>
              <a:t>  Öykülerinde köy ve kasaba insanlarının sorunlarını, günlük yaşamlarını ve duygularını güçlü gözlemlerine dayanarak, yalın bir dil ve gerçekçi tutumla yansıtmıştır.</a:t>
            </a:r>
          </a:p>
          <a:p>
            <a:pPr algn="l"/>
            <a:r>
              <a:rPr lang="tr-TR" dirty="0"/>
              <a:t> </a:t>
            </a:r>
            <a:r>
              <a:rPr lang="tr-TR" dirty="0" smtClean="0"/>
              <a:t> Romanlarında köy, kasaba ve büyük şehir insanlarıyla karşılaşırız.</a:t>
            </a:r>
          </a:p>
          <a:p>
            <a:pPr algn="l"/>
            <a:r>
              <a:rPr lang="tr-TR" dirty="0"/>
              <a:t> </a:t>
            </a:r>
            <a:r>
              <a:rPr lang="tr-TR" dirty="0" smtClean="0"/>
              <a:t> Kişilerini, dönem ve çevre özelliklerinden soyutlamadan zaman ve çevre betimlemeleriyle birlikte vermiştir. Öykülerinde olduğu gibi romanlarında da yalın ve akıcı bir dil kullanmıştır.</a:t>
            </a:r>
          </a:p>
          <a:p>
            <a:pPr algn="l"/>
            <a:r>
              <a:rPr lang="tr-TR" dirty="0"/>
              <a:t> </a:t>
            </a:r>
            <a:r>
              <a:rPr lang="tr-TR" dirty="0" smtClean="0"/>
              <a:t> Romanlarında küçük ayrıntılara bile sağlam bir zincirin halkaları gibi </a:t>
            </a:r>
            <a:r>
              <a:rPr lang="tr-TR" dirty="0" err="1" smtClean="0"/>
              <a:t>örgülenmiştir</a:t>
            </a:r>
            <a:r>
              <a:rPr lang="tr-TR" dirty="0" smtClean="0"/>
              <a:t>. Olayların açıklamasını genellikle kişileri konuşturarak vermeye çalışmıştır. Romanlarında ele aldığı kişiler kişilik aşamasına ulaşamadı.</a:t>
            </a:r>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SAMİM KOCAGÖZ</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656759" y="2028582"/>
            <a:ext cx="2091705" cy="292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2117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ROMAN:</a:t>
            </a:r>
            <a:r>
              <a:rPr lang="tr-TR" dirty="0"/>
              <a:t> </a:t>
            </a:r>
            <a:r>
              <a:rPr lang="tr-TR" dirty="0" smtClean="0"/>
              <a:t>İkinci Dünya, Bir </a:t>
            </a:r>
            <a:r>
              <a:rPr lang="tr-TR" dirty="0"/>
              <a:t>Şehri İki </a:t>
            </a:r>
            <a:r>
              <a:rPr lang="tr-TR" dirty="0" smtClean="0"/>
              <a:t>Kapısı, Yılan Hikayesi, </a:t>
            </a:r>
            <a:r>
              <a:rPr lang="tr-TR" dirty="0" err="1" smtClean="0"/>
              <a:t>Onbinlerin</a:t>
            </a:r>
            <a:r>
              <a:rPr lang="tr-TR" dirty="0" smtClean="0"/>
              <a:t> Dönüşü,  Kalpaklılar, Doludizgin, Bir </a:t>
            </a:r>
            <a:r>
              <a:rPr lang="tr-TR" dirty="0"/>
              <a:t>Karış </a:t>
            </a:r>
            <a:r>
              <a:rPr lang="tr-TR" dirty="0" smtClean="0"/>
              <a:t>Toprak, Bir </a:t>
            </a:r>
            <a:r>
              <a:rPr lang="tr-TR" dirty="0"/>
              <a:t>Çift </a:t>
            </a:r>
            <a:r>
              <a:rPr lang="tr-TR" dirty="0" smtClean="0"/>
              <a:t>Öküz, İzmir’in İçinde, Tartışma, Eski </a:t>
            </a:r>
            <a:r>
              <a:rPr lang="tr-TR" dirty="0"/>
              <a:t>Toprak </a:t>
            </a:r>
            <a:endParaRPr lang="tr-TR" dirty="0" smtClean="0"/>
          </a:p>
          <a:p>
            <a:pPr algn="l"/>
            <a:r>
              <a:rPr lang="tr-TR" b="1" dirty="0" smtClean="0"/>
              <a:t>ÖYKÜ:</a:t>
            </a:r>
            <a:r>
              <a:rPr lang="tr-TR" dirty="0"/>
              <a:t> </a:t>
            </a:r>
            <a:r>
              <a:rPr lang="tr-TR" dirty="0" smtClean="0"/>
              <a:t>Telli Kavak, Sığınak, Cihan Şoförü, Ahmet’in Kuzuları, Yolun </a:t>
            </a:r>
            <a:r>
              <a:rPr lang="tr-TR" dirty="0"/>
              <a:t>Üstündeki </a:t>
            </a:r>
            <a:r>
              <a:rPr lang="tr-TR" dirty="0" smtClean="0"/>
              <a:t>Kaya, Yağmurdaki Kız, Alandaki </a:t>
            </a:r>
            <a:r>
              <a:rPr lang="tr-TR" dirty="0"/>
              <a:t>Delikanlı </a:t>
            </a:r>
            <a:endParaRPr lang="tr-TR" dirty="0" smtClean="0"/>
          </a:p>
          <a:p>
            <a:pPr algn="l"/>
            <a:r>
              <a:rPr lang="tr-TR" b="1" dirty="0" smtClean="0"/>
              <a:t>DENEME:</a:t>
            </a:r>
            <a:r>
              <a:rPr lang="tr-TR" dirty="0"/>
              <a:t> </a:t>
            </a:r>
            <a:r>
              <a:rPr lang="tr-TR" dirty="0" smtClean="0"/>
              <a:t>Roman </a:t>
            </a:r>
            <a:r>
              <a:rPr lang="tr-TR" dirty="0"/>
              <a:t>ve Yazarlık </a:t>
            </a:r>
            <a:r>
              <a:rPr lang="tr-TR" dirty="0" smtClean="0"/>
              <a:t>Onuru</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7724926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06888" cy="4005072"/>
          </a:xfrm>
        </p:spPr>
        <p:txBody>
          <a:bodyPr>
            <a:normAutofit lnSpcReduction="10000"/>
          </a:bodyPr>
          <a:lstStyle/>
          <a:p>
            <a:pPr algn="l"/>
            <a:r>
              <a:rPr lang="tr-TR" dirty="0" smtClean="0"/>
              <a:t>  Eserlerinde çoğu kez kendi duygu, düşünce ve yaşam öyküsü öne çıkmıştır.</a:t>
            </a:r>
          </a:p>
          <a:p>
            <a:pPr algn="l"/>
            <a:r>
              <a:rPr lang="tr-TR" dirty="0"/>
              <a:t> </a:t>
            </a:r>
            <a:r>
              <a:rPr lang="tr-TR" dirty="0" smtClean="0"/>
              <a:t> Öykülerinde doğal ve akıcı bir dil, lirik ve destansı bir üslup kullandı.</a:t>
            </a:r>
          </a:p>
          <a:p>
            <a:pPr algn="l"/>
            <a:r>
              <a:rPr lang="tr-TR" dirty="0" smtClean="0"/>
              <a:t>  Henüz köy-kent kavramlarının edebiyatımızda tartışılmadığı bir ortamda, toplumcu bir bakışla yalın gerçekçilik savının roman ve öyküde nasıl biçim alabileceğini gösterdi.</a:t>
            </a:r>
          </a:p>
          <a:p>
            <a:pPr algn="l"/>
            <a:r>
              <a:rPr lang="tr-TR" dirty="0"/>
              <a:t> </a:t>
            </a:r>
            <a:r>
              <a:rPr lang="tr-TR" dirty="0" smtClean="0"/>
              <a:t> Gelenekselle modern arasındaki çizginin önünü açtı, düz yazıda kendine özgü bir dil kurup biçim geliştirerek, farklı bakış açılarının edebiyatı nasıl </a:t>
            </a:r>
            <a:r>
              <a:rPr lang="tr-TR" dirty="0" err="1" smtClean="0"/>
              <a:t>zenginleştirebiliceğini</a:t>
            </a:r>
            <a:r>
              <a:rPr lang="tr-TR" dirty="0" smtClean="0"/>
              <a:t> gösterdi.</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FAİK BAYSAL</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09644" y="2020888"/>
            <a:ext cx="3482836"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7636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algn="l"/>
            <a:r>
              <a:rPr lang="tr-TR" b="1" dirty="0" smtClean="0"/>
              <a:t>ŞİİR: </a:t>
            </a:r>
            <a:r>
              <a:rPr lang="tr-TR" dirty="0" smtClean="0"/>
              <a:t>İlk Defa, </a:t>
            </a:r>
            <a:r>
              <a:rPr lang="tr-TR" dirty="0"/>
              <a:t>Ayın </a:t>
            </a:r>
            <a:r>
              <a:rPr lang="tr-TR" dirty="0" smtClean="0"/>
              <a:t>Ucunda </a:t>
            </a:r>
          </a:p>
          <a:p>
            <a:pPr algn="l"/>
            <a:r>
              <a:rPr lang="tr-TR" b="1" dirty="0" smtClean="0"/>
              <a:t>ROMAN: </a:t>
            </a:r>
            <a:r>
              <a:rPr lang="tr-TR" dirty="0" smtClean="0"/>
              <a:t>Kava­nozdaki Adam, Rezil </a:t>
            </a:r>
            <a:r>
              <a:rPr lang="tr-TR" dirty="0" err="1" smtClean="0"/>
              <a:t>Dünya,Voli</a:t>
            </a:r>
            <a:r>
              <a:rPr lang="tr-TR" dirty="0" smtClean="0"/>
              <a:t>,</a:t>
            </a:r>
            <a:r>
              <a:rPr lang="tr-TR" dirty="0"/>
              <a:t> </a:t>
            </a:r>
            <a:r>
              <a:rPr lang="tr-TR" dirty="0" err="1"/>
              <a:t>Drinada</a:t>
            </a:r>
            <a:r>
              <a:rPr lang="tr-TR" dirty="0"/>
              <a:t> Son </a:t>
            </a:r>
            <a:r>
              <a:rPr lang="tr-TR" dirty="0" smtClean="0"/>
              <a:t>Gün, </a:t>
            </a:r>
          </a:p>
          <a:p>
            <a:pPr algn="l"/>
            <a:r>
              <a:rPr lang="tr-TR" b="1" dirty="0" smtClean="0"/>
              <a:t>HİKAYE: </a:t>
            </a:r>
            <a:r>
              <a:rPr lang="tr-TR" dirty="0" smtClean="0"/>
              <a:t>Perşembe Adası, Güller Kanıyordu, </a:t>
            </a:r>
            <a:r>
              <a:rPr lang="tr-TR" dirty="0" err="1" smtClean="0"/>
              <a:t>İlgaz</a:t>
            </a:r>
            <a:r>
              <a:rPr lang="tr-TR" dirty="0" smtClean="0"/>
              <a:t> </a:t>
            </a:r>
            <a:r>
              <a:rPr lang="tr-TR" dirty="0"/>
              <a:t>Teyze </a:t>
            </a:r>
            <a:r>
              <a:rPr lang="tr-TR" dirty="0" smtClean="0"/>
              <a:t>Öldü</a:t>
            </a:r>
            <a:endParaRPr lang="tr-TR" dirty="0"/>
          </a:p>
        </p:txBody>
      </p:sp>
      <p:sp>
        <p:nvSpPr>
          <p:cNvPr id="6" name="İçerik Yer Tutucusu 5"/>
          <p:cNvSpPr>
            <a:spLocks noGrp="1"/>
          </p:cNvSpPr>
          <p:nvPr>
            <p:ph sz="quarter" idx="14"/>
          </p:nvPr>
        </p:nvSpPr>
        <p:spPr/>
        <p:txBody>
          <a:bodyPr>
            <a:noAutofit/>
          </a:bodyPr>
          <a:lstStyle/>
          <a:p>
            <a:r>
              <a:rPr lang="tr-TR" sz="1600" b="1" i="1" dirty="0" smtClean="0"/>
              <a:t>İLK DEFA</a:t>
            </a:r>
          </a:p>
          <a:p>
            <a:r>
              <a:rPr lang="tr-TR" sz="1600" i="1" dirty="0" smtClean="0"/>
              <a:t>ilk </a:t>
            </a:r>
            <a:r>
              <a:rPr lang="tr-TR" sz="1600" i="1" dirty="0"/>
              <a:t>defa başım benim bu sabah,</a:t>
            </a:r>
            <a:br>
              <a:rPr lang="tr-TR" sz="1600" i="1" dirty="0"/>
            </a:br>
            <a:r>
              <a:rPr lang="tr-TR" sz="1600" i="1" dirty="0"/>
              <a:t>ilk defa dünya varmış diyorum,</a:t>
            </a:r>
            <a:br>
              <a:rPr lang="tr-TR" sz="1600" i="1" dirty="0"/>
            </a:br>
            <a:r>
              <a:rPr lang="tr-TR" sz="1600" i="1" dirty="0"/>
              <a:t>otuz yıldan beri ilk defa</a:t>
            </a:r>
            <a:br>
              <a:rPr lang="tr-TR" sz="1600" i="1" dirty="0"/>
            </a:br>
            <a:r>
              <a:rPr lang="tr-TR" sz="1600" i="1" dirty="0"/>
              <a:t>işime gitmiyorum</a:t>
            </a:r>
            <a:br>
              <a:rPr lang="tr-TR" sz="1600" i="1" dirty="0"/>
            </a:br>
            <a:r>
              <a:rPr lang="tr-TR" sz="1600" i="1" dirty="0"/>
              <a:t>otuz yıldan beri ilk defa</a:t>
            </a:r>
            <a:br>
              <a:rPr lang="tr-TR" sz="1600" i="1" dirty="0"/>
            </a:br>
            <a:r>
              <a:rPr lang="tr-TR" sz="1600" i="1" dirty="0"/>
              <a:t>romatizmalarımdan şikayet etmiyorum.</a:t>
            </a:r>
            <a:br>
              <a:rPr lang="tr-TR" sz="1600" i="1" dirty="0"/>
            </a:br>
            <a:r>
              <a:rPr lang="tr-TR" sz="1600" i="1" dirty="0"/>
              <a:t/>
            </a:r>
            <a:br>
              <a:rPr lang="tr-TR" sz="1600" i="1" dirty="0"/>
            </a:br>
            <a:r>
              <a:rPr lang="tr-TR" sz="1600" i="1" dirty="0"/>
              <a:t>ilk defa gittiğim yer belli,</a:t>
            </a:r>
            <a:br>
              <a:rPr lang="tr-TR" sz="1600" i="1" dirty="0"/>
            </a:br>
            <a:r>
              <a:rPr lang="tr-TR" sz="1600" i="1" dirty="0"/>
              <a:t>gömleğim beyaz, gönlümde yaz,</a:t>
            </a:r>
            <a:br>
              <a:rPr lang="tr-TR" sz="1600" i="1" dirty="0"/>
            </a:br>
            <a:r>
              <a:rPr lang="tr-TR" sz="1600" i="1" dirty="0"/>
              <a:t>ilk defa sofular tekkesi </a:t>
            </a:r>
            <a:r>
              <a:rPr lang="tr-TR" sz="1600" i="1" dirty="0" err="1"/>
              <a:t>sokağı´ndan</a:t>
            </a:r>
            <a:r>
              <a:rPr lang="tr-TR" sz="1600" i="1" dirty="0"/>
              <a:t/>
            </a:r>
            <a:br>
              <a:rPr lang="tr-TR" sz="1600" i="1" dirty="0"/>
            </a:br>
            <a:r>
              <a:rPr lang="tr-TR" sz="1600" i="1" dirty="0"/>
              <a:t>geçiyorum kelli felli...</a:t>
            </a:r>
            <a:br>
              <a:rPr lang="tr-TR" sz="1600" i="1" dirty="0"/>
            </a:br>
            <a:r>
              <a:rPr lang="tr-TR" sz="1600" i="1" dirty="0"/>
              <a:t>nüfus kağıdım, adım, sanım,</a:t>
            </a:r>
            <a:br>
              <a:rPr lang="tr-TR" sz="1600" i="1" dirty="0"/>
            </a:br>
            <a:r>
              <a:rPr lang="tr-TR" sz="1600" i="1" dirty="0"/>
              <a:t>fatih nüfus memuru </a:t>
            </a:r>
            <a:r>
              <a:rPr lang="tr-TR" sz="1600" i="1" dirty="0" err="1"/>
              <a:t>sefa´da</a:t>
            </a:r>
            <a:r>
              <a:rPr lang="tr-TR" sz="1600" i="1" dirty="0"/>
              <a:t>,</a:t>
            </a:r>
            <a:br>
              <a:rPr lang="tr-TR" sz="1600" i="1" dirty="0"/>
            </a:br>
            <a:r>
              <a:rPr lang="tr-TR" sz="1600" i="1" dirty="0"/>
              <a:t>boy bosum, alın yazım</a:t>
            </a:r>
            <a:br>
              <a:rPr lang="tr-TR" sz="1600" i="1" dirty="0"/>
            </a:br>
            <a:r>
              <a:rPr lang="tr-TR" sz="1600" i="1" dirty="0" err="1"/>
              <a:t>iskenderpaşa</a:t>
            </a:r>
            <a:r>
              <a:rPr lang="tr-TR" sz="1600" i="1" dirty="0"/>
              <a:t> camii imamı</a:t>
            </a:r>
            <a:br>
              <a:rPr lang="tr-TR" sz="1600" i="1" dirty="0"/>
            </a:br>
            <a:r>
              <a:rPr lang="tr-TR" sz="1600" i="1" dirty="0"/>
              <a:t>hacı </a:t>
            </a:r>
            <a:r>
              <a:rPr lang="tr-TR" sz="1600" i="1" dirty="0" err="1"/>
              <a:t>vefa´da</a:t>
            </a:r>
            <a:r>
              <a:rPr lang="tr-TR" sz="1600" i="1" dirty="0"/>
              <a:t>.</a:t>
            </a:r>
            <a:br>
              <a:rPr lang="tr-TR" sz="1600" i="1" dirty="0"/>
            </a:br>
            <a:r>
              <a:rPr lang="tr-TR" sz="1600" i="1" dirty="0" smtClean="0"/>
              <a:t>….</a:t>
            </a:r>
            <a:r>
              <a:rPr lang="tr-TR" sz="1600" i="1" dirty="0"/>
              <a:t/>
            </a:r>
            <a:br>
              <a:rPr lang="tr-TR" sz="1600" i="1" dirty="0"/>
            </a:br>
            <a:endParaRPr lang="tr-TR" sz="1600" i="1"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7724926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22912" cy="4005072"/>
          </a:xfrm>
        </p:spPr>
        <p:txBody>
          <a:bodyPr>
            <a:normAutofit lnSpcReduction="10000"/>
          </a:bodyPr>
          <a:lstStyle/>
          <a:p>
            <a:pPr algn="l"/>
            <a:r>
              <a:rPr lang="tr-TR" dirty="0" smtClean="0"/>
              <a:t>  Geleneksel halk hikayeciğimizin dil özelliklerinden yararlanarak hikaye ve romanlar yazdı. Köy ve kasaba yaşayışını folklordan da yararlanarak masalsı bir dille anlattı.</a:t>
            </a:r>
          </a:p>
          <a:p>
            <a:pPr algn="l"/>
            <a:r>
              <a:rPr lang="tr-TR" dirty="0"/>
              <a:t> </a:t>
            </a:r>
            <a:r>
              <a:rPr lang="tr-TR" dirty="0" smtClean="0"/>
              <a:t> Öykülerinde Anadolu insanlarının ilişkilerini, yaşamlarını dile getirdi. Tek parti döneminin sorunları, aydın, tüccar, memur arasındaki çatışmaları irdeledi.</a:t>
            </a:r>
          </a:p>
          <a:p>
            <a:pPr algn="l"/>
            <a:r>
              <a:rPr lang="tr-TR" dirty="0"/>
              <a:t> </a:t>
            </a:r>
            <a:r>
              <a:rPr lang="tr-TR" dirty="0" smtClean="0"/>
              <a:t> Çok partili sisteme geçildiği yıllarda demokratik ortamın yarattığı çelişkiler üzerinde durdu.</a:t>
            </a:r>
          </a:p>
          <a:p>
            <a:pPr algn="l"/>
            <a:r>
              <a:rPr lang="tr-TR" dirty="0"/>
              <a:t> </a:t>
            </a:r>
            <a:r>
              <a:rPr lang="tr-TR" dirty="0" smtClean="0"/>
              <a:t> Romanlarında çağa ayak uyduramayan köylülerin sorunların destansı bir dille işledi.</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KEMAL BİLBAŞAR</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57089" y="2492897"/>
            <a:ext cx="3551415" cy="272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859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29052" y="3367246"/>
            <a:ext cx="4085897" cy="1141874"/>
          </a:xfrm>
        </p:spPr>
        <p:txBody>
          <a:bodyPr anchor="ctr"/>
          <a:lstStyle/>
          <a:p>
            <a:r>
              <a:rPr lang="tr-TR" dirty="0" smtClean="0"/>
              <a:t>MİLLİ EDEBİYAT ZEVK VE ANLAYIŞINI SÜRDÜREN ŞİİR</a:t>
            </a:r>
            <a:endParaRPr lang="tr-TR" dirty="0"/>
          </a:p>
        </p:txBody>
      </p:sp>
    </p:spTree>
    <p:extLst>
      <p:ext uri="{BB962C8B-B14F-4D97-AF65-F5344CB8AC3E}">
        <p14:creationId xmlns:p14="http://schemas.microsoft.com/office/powerpoint/2010/main" val="15431227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ÖYKÜ:</a:t>
            </a:r>
            <a:r>
              <a:rPr lang="tr-TR" b="1" dirty="0"/>
              <a:t> </a:t>
            </a:r>
            <a:r>
              <a:rPr lang="tr-TR" dirty="0" smtClean="0"/>
              <a:t>Anadolu'dan Hikayeler,</a:t>
            </a:r>
            <a:r>
              <a:rPr lang="tr-TR" dirty="0"/>
              <a:t> </a:t>
            </a:r>
            <a:r>
              <a:rPr lang="tr-TR" dirty="0" smtClean="0"/>
              <a:t>Cevizli Bahçe, Pembe Kurt,</a:t>
            </a:r>
            <a:r>
              <a:rPr lang="tr-TR" dirty="0"/>
              <a:t> </a:t>
            </a:r>
            <a:r>
              <a:rPr lang="tr-TR" dirty="0" smtClean="0"/>
              <a:t>Üç </a:t>
            </a:r>
            <a:r>
              <a:rPr lang="tr-TR" dirty="0"/>
              <a:t>Buutlu </a:t>
            </a:r>
            <a:r>
              <a:rPr lang="tr-TR" dirty="0" smtClean="0"/>
              <a:t>Hikayeler,</a:t>
            </a:r>
            <a:r>
              <a:rPr lang="tr-TR" dirty="0"/>
              <a:t> </a:t>
            </a:r>
            <a:r>
              <a:rPr lang="tr-TR" dirty="0" smtClean="0"/>
              <a:t>Irgatların Öfkesi,</a:t>
            </a:r>
            <a:r>
              <a:rPr lang="tr-TR" dirty="0"/>
              <a:t> </a:t>
            </a:r>
            <a:r>
              <a:rPr lang="tr-TR" dirty="0" smtClean="0"/>
              <a:t>Pazarlık,</a:t>
            </a:r>
            <a:r>
              <a:rPr lang="tr-TR" dirty="0"/>
              <a:t> </a:t>
            </a:r>
            <a:r>
              <a:rPr lang="tr-TR" dirty="0" smtClean="0"/>
              <a:t>Köyden </a:t>
            </a:r>
            <a:r>
              <a:rPr lang="tr-TR" dirty="0"/>
              <a:t>Kentten </a:t>
            </a:r>
            <a:endParaRPr lang="tr-TR" dirty="0" smtClean="0"/>
          </a:p>
          <a:p>
            <a:pPr algn="l"/>
            <a:r>
              <a:rPr lang="tr-TR" b="1" dirty="0" smtClean="0"/>
              <a:t>ROMAN:</a:t>
            </a:r>
            <a:r>
              <a:rPr lang="tr-TR" b="1" dirty="0"/>
              <a:t> </a:t>
            </a:r>
            <a:r>
              <a:rPr lang="tr-TR" dirty="0" smtClean="0"/>
              <a:t>Denizin Çağırışı,</a:t>
            </a:r>
            <a:r>
              <a:rPr lang="tr-TR" dirty="0"/>
              <a:t> </a:t>
            </a:r>
            <a:r>
              <a:rPr lang="tr-TR" dirty="0" smtClean="0"/>
              <a:t>Ay </a:t>
            </a:r>
            <a:r>
              <a:rPr lang="tr-TR" dirty="0"/>
              <a:t>Tutulduğu </a:t>
            </a:r>
            <a:r>
              <a:rPr lang="tr-TR" dirty="0" smtClean="0"/>
              <a:t>Gece, </a:t>
            </a:r>
            <a:r>
              <a:rPr lang="tr-TR" dirty="0" err="1" smtClean="0"/>
              <a:t>Cemo</a:t>
            </a:r>
            <a:r>
              <a:rPr lang="tr-TR" dirty="0" smtClean="0"/>
              <a:t>,</a:t>
            </a:r>
            <a:r>
              <a:rPr lang="tr-TR" dirty="0"/>
              <a:t> </a:t>
            </a:r>
            <a:r>
              <a:rPr lang="tr-TR" dirty="0" err="1" smtClean="0"/>
              <a:t>Memo</a:t>
            </a:r>
            <a:r>
              <a:rPr lang="tr-TR" dirty="0" smtClean="0"/>
              <a:t>,</a:t>
            </a:r>
            <a:r>
              <a:rPr lang="tr-TR" dirty="0"/>
              <a:t> </a:t>
            </a:r>
          </a:p>
          <a:p>
            <a:pPr algn="l"/>
            <a:r>
              <a:rPr lang="tr-TR" dirty="0"/>
              <a:t>Yeşil </a:t>
            </a:r>
            <a:r>
              <a:rPr lang="tr-TR" dirty="0" smtClean="0"/>
              <a:t>Gölge,</a:t>
            </a:r>
            <a:r>
              <a:rPr lang="tr-TR" dirty="0"/>
              <a:t> </a:t>
            </a:r>
            <a:r>
              <a:rPr lang="tr-TR" dirty="0" smtClean="0"/>
              <a:t>Yonca Kız,</a:t>
            </a:r>
            <a:r>
              <a:rPr lang="tr-TR" dirty="0"/>
              <a:t> </a:t>
            </a:r>
            <a:r>
              <a:rPr lang="tr-TR" dirty="0" smtClean="0"/>
              <a:t>Başka </a:t>
            </a:r>
            <a:r>
              <a:rPr lang="tr-TR" dirty="0"/>
              <a:t>Olur Ağaların </a:t>
            </a:r>
            <a:r>
              <a:rPr lang="tr-TR" dirty="0" smtClean="0"/>
              <a:t>Düğünü,</a:t>
            </a:r>
            <a:r>
              <a:rPr lang="tr-TR" dirty="0"/>
              <a:t> </a:t>
            </a:r>
            <a:r>
              <a:rPr lang="tr-TR" dirty="0" smtClean="0"/>
              <a:t>Kölelik Dönemeci,</a:t>
            </a:r>
            <a:r>
              <a:rPr lang="tr-TR" dirty="0"/>
              <a:t> </a:t>
            </a:r>
            <a:r>
              <a:rPr lang="tr-TR" dirty="0" err="1" smtClean="0"/>
              <a:t>Bedoş</a:t>
            </a:r>
            <a:r>
              <a:rPr lang="tr-TR" dirty="0" smtClean="0"/>
              <a:t>,</a:t>
            </a:r>
            <a:r>
              <a:rPr lang="tr-TR" dirty="0"/>
              <a:t> </a:t>
            </a:r>
            <a:r>
              <a:rPr lang="tr-TR" dirty="0" smtClean="0"/>
              <a:t>Zühre </a:t>
            </a:r>
            <a:r>
              <a:rPr lang="tr-TR" dirty="0"/>
              <a:t>Ninem </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209917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algn="l"/>
            <a:r>
              <a:rPr lang="tr-TR" dirty="0" smtClean="0"/>
              <a:t>  Edebiyata şiirle başlayan Apaydın, yoğun bir duygusallıkla toplumcu şiirler yazdı. Daha sonra öykü ve romana yöneldi. Öykü ve romanlarında doğa betimlemeleriyle birlikte insan ilişkilerini de kendi doğallığı içinde ele aldı.</a:t>
            </a:r>
          </a:p>
          <a:p>
            <a:pPr algn="l"/>
            <a:r>
              <a:rPr lang="tr-TR" dirty="0"/>
              <a:t> </a:t>
            </a:r>
            <a:r>
              <a:rPr lang="tr-TR" dirty="0" smtClean="0"/>
              <a:t> Eserlerinde köylü daima sömürülmüştür ve sefil durumdadır.</a:t>
            </a:r>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Talİp</a:t>
            </a:r>
            <a:r>
              <a:rPr lang="tr-TR" dirty="0" smtClean="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ApaydIn</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13436" y="2102110"/>
            <a:ext cx="2042939" cy="3064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7945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ŞİİR: </a:t>
            </a:r>
            <a:r>
              <a:rPr lang="tr-TR" dirty="0" smtClean="0"/>
              <a:t>Susuzluk</a:t>
            </a:r>
            <a:r>
              <a:rPr lang="tr-TR" dirty="0"/>
              <a:t> </a:t>
            </a:r>
            <a:endParaRPr lang="tr-TR" dirty="0" smtClean="0"/>
          </a:p>
          <a:p>
            <a:pPr algn="l"/>
            <a:r>
              <a:rPr lang="tr-TR" b="1" dirty="0" smtClean="0"/>
              <a:t>ÖYKÜ: </a:t>
            </a:r>
            <a:r>
              <a:rPr lang="tr-TR" dirty="0" smtClean="0"/>
              <a:t>Ateş Düşünce,</a:t>
            </a:r>
            <a:r>
              <a:rPr lang="tr-TR" dirty="0"/>
              <a:t> </a:t>
            </a:r>
            <a:r>
              <a:rPr lang="tr-TR" dirty="0" smtClean="0"/>
              <a:t>Öte </a:t>
            </a:r>
            <a:r>
              <a:rPr lang="tr-TR" dirty="0"/>
              <a:t>Yandaki </a:t>
            </a:r>
            <a:r>
              <a:rPr lang="tr-TR" dirty="0" smtClean="0"/>
              <a:t>Cennet,</a:t>
            </a:r>
            <a:r>
              <a:rPr lang="tr-TR" dirty="0"/>
              <a:t> </a:t>
            </a:r>
            <a:r>
              <a:rPr lang="tr-TR" dirty="0" smtClean="0"/>
              <a:t>Koca Taş,</a:t>
            </a:r>
            <a:r>
              <a:rPr lang="tr-TR" dirty="0"/>
              <a:t> </a:t>
            </a:r>
            <a:r>
              <a:rPr lang="tr-TR" dirty="0" smtClean="0"/>
              <a:t>O </a:t>
            </a:r>
            <a:r>
              <a:rPr lang="tr-TR" dirty="0"/>
              <a:t>Güzel </a:t>
            </a:r>
            <a:r>
              <a:rPr lang="tr-TR" dirty="0" smtClean="0"/>
              <a:t>İnsanlar,</a:t>
            </a:r>
            <a:r>
              <a:rPr lang="tr-TR" dirty="0"/>
              <a:t> </a:t>
            </a:r>
            <a:r>
              <a:rPr lang="tr-TR" dirty="0" smtClean="0"/>
              <a:t>Yolun </a:t>
            </a:r>
            <a:r>
              <a:rPr lang="tr-TR" dirty="0"/>
              <a:t>Kıyısındaki </a:t>
            </a:r>
            <a:r>
              <a:rPr lang="tr-TR" dirty="0" smtClean="0"/>
              <a:t>Adam,</a:t>
            </a:r>
            <a:r>
              <a:rPr lang="tr-TR" dirty="0"/>
              <a:t> </a:t>
            </a:r>
            <a:r>
              <a:rPr lang="tr-TR" dirty="0" smtClean="0"/>
              <a:t>Yangın, Çalgıcı </a:t>
            </a:r>
            <a:r>
              <a:rPr lang="tr-TR" dirty="0"/>
              <a:t>Recep</a:t>
            </a:r>
          </a:p>
          <a:p>
            <a:pPr algn="l"/>
            <a:r>
              <a:rPr lang="tr-TR" b="1" dirty="0" smtClean="0"/>
              <a:t>ROMAN: </a:t>
            </a:r>
            <a:r>
              <a:rPr lang="tr-TR" dirty="0" smtClean="0"/>
              <a:t>Sarı Traktör,</a:t>
            </a:r>
            <a:r>
              <a:rPr lang="tr-TR" dirty="0"/>
              <a:t> </a:t>
            </a:r>
            <a:r>
              <a:rPr lang="tr-TR" dirty="0" err="1" smtClean="0"/>
              <a:t>Yarbükü</a:t>
            </a:r>
            <a:r>
              <a:rPr lang="tr-TR" dirty="0" smtClean="0"/>
              <a:t>,</a:t>
            </a:r>
            <a:r>
              <a:rPr lang="tr-TR" dirty="0"/>
              <a:t> </a:t>
            </a:r>
            <a:r>
              <a:rPr lang="tr-TR" dirty="0" smtClean="0"/>
              <a:t>Emmioğlu,</a:t>
            </a:r>
            <a:r>
              <a:rPr lang="tr-TR" dirty="0"/>
              <a:t> </a:t>
            </a:r>
            <a:r>
              <a:rPr lang="tr-TR" dirty="0" smtClean="0"/>
              <a:t>Ortakçılar,</a:t>
            </a:r>
            <a:r>
              <a:rPr lang="tr-TR" dirty="0"/>
              <a:t> </a:t>
            </a:r>
            <a:r>
              <a:rPr lang="tr-TR" dirty="0" smtClean="0"/>
              <a:t>Ferhat </a:t>
            </a:r>
            <a:r>
              <a:rPr lang="tr-TR" dirty="0"/>
              <a:t>ile </a:t>
            </a:r>
            <a:r>
              <a:rPr lang="tr-TR" dirty="0" smtClean="0"/>
              <a:t>Şirin,</a:t>
            </a:r>
            <a:r>
              <a:rPr lang="tr-TR" dirty="0"/>
              <a:t> </a:t>
            </a:r>
            <a:r>
              <a:rPr lang="tr-TR" dirty="0" smtClean="0"/>
              <a:t>Toprağa Basınca,</a:t>
            </a:r>
            <a:r>
              <a:rPr lang="tr-TR" dirty="0"/>
              <a:t> </a:t>
            </a:r>
            <a:r>
              <a:rPr lang="tr-TR" dirty="0" smtClean="0"/>
              <a:t>Define,</a:t>
            </a:r>
            <a:r>
              <a:rPr lang="tr-TR" dirty="0"/>
              <a:t> </a:t>
            </a:r>
            <a:r>
              <a:rPr lang="tr-TR" dirty="0" smtClean="0"/>
              <a:t>Yoz Davar,</a:t>
            </a:r>
            <a:r>
              <a:rPr lang="tr-TR" dirty="0"/>
              <a:t> </a:t>
            </a:r>
            <a:r>
              <a:rPr lang="tr-TR" dirty="0" smtClean="0"/>
              <a:t>Toz </a:t>
            </a:r>
            <a:r>
              <a:rPr lang="tr-TR" dirty="0"/>
              <a:t>Duman </a:t>
            </a:r>
            <a:r>
              <a:rPr lang="tr-TR" dirty="0" smtClean="0"/>
              <a:t>İçinde,</a:t>
            </a:r>
            <a:r>
              <a:rPr lang="tr-TR" dirty="0"/>
              <a:t> </a:t>
            </a:r>
            <a:r>
              <a:rPr lang="tr-TR" dirty="0" smtClean="0"/>
              <a:t>Tütün Yorgunu,</a:t>
            </a:r>
            <a:r>
              <a:rPr lang="tr-TR" dirty="0"/>
              <a:t> </a:t>
            </a:r>
            <a:r>
              <a:rPr lang="tr-TR" dirty="0" smtClean="0"/>
              <a:t>Kente </a:t>
            </a:r>
            <a:r>
              <a:rPr lang="tr-TR" dirty="0"/>
              <a:t>İndi </a:t>
            </a:r>
            <a:r>
              <a:rPr lang="tr-TR" dirty="0" smtClean="0"/>
              <a:t>İdris,</a:t>
            </a:r>
            <a:r>
              <a:rPr lang="tr-TR" dirty="0"/>
              <a:t> </a:t>
            </a:r>
            <a:r>
              <a:rPr lang="tr-TR" dirty="0" smtClean="0"/>
              <a:t>Vatan </a:t>
            </a:r>
            <a:r>
              <a:rPr lang="tr-TR" dirty="0"/>
              <a:t>Dediler </a:t>
            </a:r>
            <a:endParaRPr lang="tr-TR" dirty="0" smtClean="0"/>
          </a:p>
          <a:p>
            <a:pPr algn="l"/>
            <a:r>
              <a:rPr lang="tr-TR" b="1" dirty="0" smtClean="0"/>
              <a:t>ANI: </a:t>
            </a:r>
            <a:r>
              <a:rPr lang="tr-TR" dirty="0" smtClean="0"/>
              <a:t>Bozkırdaki Günler, Karanlığın </a:t>
            </a:r>
            <a:r>
              <a:rPr lang="tr-TR" dirty="0"/>
              <a:t>Kuvveti </a:t>
            </a:r>
          </a:p>
          <a:p>
            <a:pPr algn="l"/>
            <a:r>
              <a:rPr lang="tr-TR" b="1" dirty="0" smtClean="0"/>
              <a:t>OYUN: </a:t>
            </a:r>
            <a:r>
              <a:rPr lang="tr-TR" dirty="0" smtClean="0"/>
              <a:t>Bir Yol  </a:t>
            </a:r>
          </a:p>
          <a:p>
            <a:pPr algn="l"/>
            <a:r>
              <a:rPr lang="tr-TR" b="1" dirty="0" smtClean="0"/>
              <a:t>RADYO OYUNU: </a:t>
            </a:r>
            <a:r>
              <a:rPr lang="tr-TR" dirty="0" smtClean="0"/>
              <a:t>Yapılar </a:t>
            </a:r>
            <a:r>
              <a:rPr lang="tr-TR" dirty="0" err="1" smtClean="0"/>
              <a:t>Yapılırken,Otobüs</a:t>
            </a:r>
            <a:r>
              <a:rPr lang="tr-TR" dirty="0" smtClean="0"/>
              <a:t> </a:t>
            </a:r>
            <a:r>
              <a:rPr lang="tr-TR" dirty="0"/>
              <a:t>Yarışı </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209917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78895" cy="4005072"/>
          </a:xfrm>
        </p:spPr>
        <p:txBody>
          <a:bodyPr/>
          <a:lstStyle/>
          <a:p>
            <a:pPr algn="l"/>
            <a:r>
              <a:rPr lang="tr-TR" dirty="0" smtClean="0"/>
              <a:t>  Bizdeki eski mizah geleneğini yeni bir bakış açısıyla yansıtarak geliştirmiş ve yaygınlaştırmıştır.</a:t>
            </a:r>
          </a:p>
          <a:p>
            <a:pPr algn="l"/>
            <a:r>
              <a:rPr lang="tr-TR" dirty="0"/>
              <a:t> </a:t>
            </a:r>
            <a:r>
              <a:rPr lang="tr-TR" dirty="0" smtClean="0"/>
              <a:t> Gözlem ve izlenimleriyle toplumsal ve bireysel aksamalardan gülmeceye varmıştır. Onun mizahi, içinde bulunduğu toplumun yaşamından doğan gerçekçi bir mizahtır.</a:t>
            </a:r>
          </a:p>
          <a:p>
            <a:pPr algn="l"/>
            <a:r>
              <a:rPr lang="tr-TR" dirty="0"/>
              <a:t> </a:t>
            </a:r>
            <a:r>
              <a:rPr lang="tr-TR" dirty="0" smtClean="0"/>
              <a:t> Toplumun hayatında olduğu gibi onun yapıtlarının bir yüzü komedi, bir yüzü trajedidir.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AZİZ NESİN</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97292" y="2020888"/>
            <a:ext cx="3107156"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655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Öykü ve romanlarında Türk toplumunun yaşamını, günlük olayları, toplumsal aksaklıkları en ince ayrıntılarıyla, doğal, açık ve yalın bir dille yansıtmıştır. Eksiklikleri düzeltmeyi ve toplumu bilinçlendirmeyi amaçlamıştır.</a:t>
            </a:r>
          </a:p>
          <a:p>
            <a:pPr algn="l"/>
            <a:r>
              <a:rPr lang="tr-TR" dirty="0"/>
              <a:t> </a:t>
            </a:r>
            <a:r>
              <a:rPr lang="tr-TR" dirty="0" smtClean="0"/>
              <a:t> Eserlerinde genellikle toplum ve birey yaşamını uyumsuz duruma düşüren olaylar, yöneticiler, sömürücüler, çıkarcılar, vurguncular, kendini bilmezler, cahiller… yer alır. Alay, eleştiri, yergi, taşlama gibi gülmece unsurlarıyla süslediği anlatımında halk edebiyatının ana ögelerinden sıklıkla yararlanmış, masalımsı bir dünya oluşturmuştur.</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3867736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sz="1800" b="1" dirty="0" smtClean="0"/>
              <a:t>ÖYKÜ: </a:t>
            </a:r>
            <a:r>
              <a:rPr lang="tr-TR" sz="1800" dirty="0" smtClean="0"/>
              <a:t>Parti </a:t>
            </a:r>
            <a:r>
              <a:rPr lang="tr-TR" sz="1800" dirty="0"/>
              <a:t>Kurmak ve Parti </a:t>
            </a:r>
            <a:r>
              <a:rPr lang="tr-TR" sz="1800" dirty="0" smtClean="0"/>
              <a:t>Vurmak, Geriye Kalan, İt Kuyruğu, Yedek Parça, Fil Hamdi, Damda </a:t>
            </a:r>
            <a:r>
              <a:rPr lang="tr-TR" sz="1800" dirty="0"/>
              <a:t>Deli </a:t>
            </a:r>
            <a:r>
              <a:rPr lang="tr-TR" sz="1800" dirty="0" smtClean="0"/>
              <a:t>Var, Koltuk, Kazan Töreni, Deliler Boşandı, Mahallenin Kısmeti, Ölmüş Eşek, Hangi </a:t>
            </a:r>
            <a:r>
              <a:rPr lang="tr-TR" sz="1800" dirty="0"/>
              <a:t>Parti Kazanacak</a:t>
            </a:r>
            <a:r>
              <a:rPr lang="tr-TR" sz="1800" dirty="0" smtClean="0"/>
              <a:t>?, Toros Canavarı, Memleketin Birinde, Havadan Sudan, Bay Düdük, Nazik Alet, </a:t>
            </a:r>
            <a:r>
              <a:rPr lang="tr-TR" sz="1800" dirty="0" err="1" smtClean="0"/>
              <a:t>Gıdıgıdı</a:t>
            </a:r>
            <a:r>
              <a:rPr lang="tr-TR" sz="1800" dirty="0" smtClean="0"/>
              <a:t>, Aferin, </a:t>
            </a:r>
            <a:r>
              <a:rPr lang="tr-TR" sz="1800" dirty="0" err="1" smtClean="0"/>
              <a:t>Kördöğüşü</a:t>
            </a:r>
            <a:r>
              <a:rPr lang="tr-TR" sz="1800" dirty="0" smtClean="0"/>
              <a:t>, Mahmut </a:t>
            </a:r>
            <a:r>
              <a:rPr lang="tr-TR" sz="1800" dirty="0"/>
              <a:t>ile </a:t>
            </a:r>
            <a:r>
              <a:rPr lang="tr-TR" sz="1800" dirty="0" smtClean="0"/>
              <a:t>Nigar, </a:t>
            </a:r>
            <a:r>
              <a:rPr lang="tr-TR" sz="1800" dirty="0" err="1" smtClean="0"/>
              <a:t>Hoptirinam</a:t>
            </a:r>
            <a:r>
              <a:rPr lang="tr-TR" sz="1800" dirty="0" smtClean="0"/>
              <a:t>, Gözüne Gözlük, Ah </a:t>
            </a:r>
            <a:r>
              <a:rPr lang="tr-TR" sz="1800" dirty="0"/>
              <a:t>Biz </a:t>
            </a:r>
            <a:r>
              <a:rPr lang="tr-TR" sz="1800" dirty="0" smtClean="0"/>
              <a:t>Eşekler, Yüz </a:t>
            </a:r>
            <a:r>
              <a:rPr lang="tr-TR" sz="1800" dirty="0"/>
              <a:t>Liraya Bir </a:t>
            </a:r>
            <a:r>
              <a:rPr lang="tr-TR" sz="1800" dirty="0" smtClean="0"/>
              <a:t>Deli, Bir </a:t>
            </a:r>
            <a:r>
              <a:rPr lang="tr-TR" sz="1800" dirty="0"/>
              <a:t>Koltuk Nasıl </a:t>
            </a:r>
            <a:r>
              <a:rPr lang="tr-TR" sz="1800" dirty="0" smtClean="0"/>
              <a:t>Devrilir, Biz </a:t>
            </a:r>
            <a:r>
              <a:rPr lang="tr-TR" sz="1800" dirty="0"/>
              <a:t>Adam </a:t>
            </a:r>
            <a:r>
              <a:rPr lang="tr-TR" sz="1800" dirty="0" smtClean="0"/>
              <a:t>Olmayız, Yeşil </a:t>
            </a:r>
            <a:r>
              <a:rPr lang="tr-TR" sz="1800" dirty="0"/>
              <a:t>Renkli Namus </a:t>
            </a:r>
            <a:r>
              <a:rPr lang="tr-TR" sz="1800" dirty="0" smtClean="0"/>
              <a:t>Gazı, Sosyalizm </a:t>
            </a:r>
            <a:r>
              <a:rPr lang="tr-TR" sz="1800" dirty="0"/>
              <a:t>Geliyor </a:t>
            </a:r>
            <a:r>
              <a:rPr lang="tr-TR" sz="1800" dirty="0" smtClean="0"/>
              <a:t>Savulun, İhtilali </a:t>
            </a:r>
            <a:r>
              <a:rPr lang="tr-TR" sz="1800" dirty="0"/>
              <a:t>Nasıl </a:t>
            </a:r>
            <a:r>
              <a:rPr lang="tr-TR" sz="1800" dirty="0" smtClean="0"/>
              <a:t>Yaptık, Rıfat </a:t>
            </a:r>
            <a:r>
              <a:rPr lang="tr-TR" sz="1800" dirty="0"/>
              <a:t>Bey Neden </a:t>
            </a:r>
            <a:r>
              <a:rPr lang="tr-TR" sz="1800" dirty="0" smtClean="0"/>
              <a:t>Kaşınıyor, Vatan </a:t>
            </a:r>
            <a:r>
              <a:rPr lang="tr-TR" sz="1800" dirty="0" err="1" smtClean="0"/>
              <a:t>Sağolsun</a:t>
            </a:r>
            <a:r>
              <a:rPr lang="tr-TR" sz="1800" dirty="0" smtClean="0"/>
              <a:t>, İnsanlar Uyanıyor, Hayvan </a:t>
            </a:r>
            <a:r>
              <a:rPr lang="tr-TR" sz="1800" dirty="0"/>
              <a:t>Deyip De </a:t>
            </a:r>
            <a:r>
              <a:rPr lang="tr-TR" sz="1800" dirty="0" smtClean="0"/>
              <a:t>Geçme, </a:t>
            </a:r>
            <a:r>
              <a:rPr lang="tr-TR" sz="1800" dirty="0" err="1" smtClean="0"/>
              <a:t>Seyyahatname</a:t>
            </a:r>
            <a:r>
              <a:rPr lang="tr-TR" sz="1800" dirty="0" smtClean="0"/>
              <a:t>, Büyük Grev, Benim Delilerim, Yetmiş </a:t>
            </a:r>
            <a:r>
              <a:rPr lang="tr-TR" sz="1800" dirty="0"/>
              <a:t>Yaşım </a:t>
            </a:r>
            <a:r>
              <a:rPr lang="tr-TR" sz="1800" dirty="0" smtClean="0"/>
              <a:t>Merhaba, Kalpazanlık </a:t>
            </a:r>
            <a:r>
              <a:rPr lang="tr-TR" sz="1800" dirty="0"/>
              <a:t>Bile </a:t>
            </a:r>
            <a:r>
              <a:rPr lang="tr-TR" sz="1800" dirty="0" smtClean="0"/>
              <a:t>Yapılamıyor, </a:t>
            </a:r>
            <a:r>
              <a:rPr lang="tr-TR" sz="1800" dirty="0" err="1" smtClean="0"/>
              <a:t>Maçinli</a:t>
            </a:r>
            <a:r>
              <a:rPr lang="tr-TR" sz="1800" dirty="0" smtClean="0"/>
              <a:t> </a:t>
            </a:r>
            <a:r>
              <a:rPr lang="tr-TR" sz="1800" dirty="0"/>
              <a:t>Kız için </a:t>
            </a:r>
            <a:r>
              <a:rPr lang="tr-TR" sz="1800" dirty="0" smtClean="0"/>
              <a:t>Ev, Nah Kalkınırız, Rüyalarım </a:t>
            </a:r>
            <a:r>
              <a:rPr lang="tr-TR" sz="1800" dirty="0"/>
              <a:t>Ziyan </a:t>
            </a:r>
            <a:r>
              <a:rPr lang="tr-TR" sz="1800" dirty="0" smtClean="0"/>
              <a:t>Olmasın, Aşkım Dinimdir, Gözünüz </a:t>
            </a:r>
            <a:r>
              <a:rPr lang="tr-TR" sz="1800" dirty="0"/>
              <a:t>Aydın </a:t>
            </a:r>
            <a:r>
              <a:rPr lang="tr-TR" sz="1800" dirty="0" smtClean="0"/>
              <a:t>Efendim, Herkesin </a:t>
            </a:r>
            <a:r>
              <a:rPr lang="tr-TR" sz="1800" dirty="0"/>
              <a:t>İşi Gücü </a:t>
            </a:r>
            <a:r>
              <a:rPr lang="tr-TR" sz="1800" dirty="0" smtClean="0"/>
              <a:t>Var, Bende Çocuktum, </a:t>
            </a:r>
            <a:r>
              <a:rPr lang="tr-TR" sz="1800" dirty="0" err="1" smtClean="0"/>
              <a:t>Zübüklüğün</a:t>
            </a:r>
            <a:r>
              <a:rPr lang="tr-TR" sz="1800" dirty="0" smtClean="0"/>
              <a:t> </a:t>
            </a:r>
            <a:r>
              <a:rPr lang="tr-TR" sz="1800" dirty="0"/>
              <a:t>Sonu Yok</a:t>
            </a:r>
          </a:p>
          <a:p>
            <a:pPr algn="l"/>
            <a:r>
              <a:rPr lang="tr-TR" sz="1800" b="1" dirty="0" smtClean="0"/>
              <a:t>ROMAN: </a:t>
            </a:r>
            <a:r>
              <a:rPr lang="tr-TR" sz="1800" dirty="0" smtClean="0"/>
              <a:t>Kadın </a:t>
            </a:r>
            <a:r>
              <a:rPr lang="tr-TR" sz="1800" dirty="0"/>
              <a:t>Olan </a:t>
            </a:r>
            <a:r>
              <a:rPr lang="tr-TR" sz="1800" dirty="0" smtClean="0"/>
              <a:t>Erkek, Gol Kralı, Erkek Sabahat, Saçkıran, </a:t>
            </a:r>
            <a:r>
              <a:rPr lang="tr-TR" sz="1800" dirty="0" err="1" smtClean="0"/>
              <a:t>Zübük</a:t>
            </a:r>
            <a:r>
              <a:rPr lang="tr-TR" sz="1800" dirty="0" smtClean="0"/>
              <a:t>, Şimdiki </a:t>
            </a:r>
            <a:r>
              <a:rPr lang="tr-TR" sz="1800" dirty="0"/>
              <a:t>Çocuklar </a:t>
            </a:r>
            <a:r>
              <a:rPr lang="tr-TR" sz="1800" dirty="0" smtClean="0"/>
              <a:t>Harika, Tatlı </a:t>
            </a:r>
            <a:r>
              <a:rPr lang="tr-TR" sz="1800" dirty="0" err="1" smtClean="0"/>
              <a:t>Betüş</a:t>
            </a:r>
            <a:r>
              <a:rPr lang="tr-TR" sz="1800" dirty="0" smtClean="0"/>
              <a:t>, Yaşar </a:t>
            </a:r>
            <a:r>
              <a:rPr lang="tr-TR" sz="1800" dirty="0"/>
              <a:t>Ne Yaşar Ne </a:t>
            </a:r>
            <a:r>
              <a:rPr lang="tr-TR" sz="1800" dirty="0" smtClean="0"/>
              <a:t>Yaşamaz, </a:t>
            </a:r>
            <a:r>
              <a:rPr lang="tr-TR" sz="1800" dirty="0" err="1" smtClean="0"/>
              <a:t>Surnâme</a:t>
            </a:r>
            <a:r>
              <a:rPr lang="tr-TR" sz="1800" dirty="0" smtClean="0"/>
              <a:t>, Tek Yol, Bay Düdük, </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9951785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MASAL: </a:t>
            </a:r>
            <a:r>
              <a:rPr lang="tr-TR" sz="1800" dirty="0" smtClean="0"/>
              <a:t>Memleketin Birinde, </a:t>
            </a:r>
            <a:r>
              <a:rPr lang="tr-TR" sz="1800" dirty="0" err="1" smtClean="0"/>
              <a:t>Hoptirinam</a:t>
            </a:r>
            <a:r>
              <a:rPr lang="tr-TR" sz="1800" dirty="0" smtClean="0"/>
              <a:t>, Uyusana Tosunum, Aziz </a:t>
            </a:r>
            <a:r>
              <a:rPr lang="tr-TR" sz="1800" dirty="0"/>
              <a:t>Dededen </a:t>
            </a:r>
            <a:r>
              <a:rPr lang="tr-TR" sz="1800" dirty="0" smtClean="0"/>
              <a:t>Masallar, La </a:t>
            </a:r>
            <a:r>
              <a:rPr lang="tr-TR" sz="1800" dirty="0" err="1"/>
              <a:t>Fontaine'nin</a:t>
            </a:r>
            <a:r>
              <a:rPr lang="tr-TR" sz="1800" dirty="0"/>
              <a:t> Yazamadığı </a:t>
            </a:r>
            <a:r>
              <a:rPr lang="tr-TR" sz="1800" dirty="0" smtClean="0"/>
              <a:t>Masal</a:t>
            </a:r>
            <a:endParaRPr lang="tr-TR" sz="1800" dirty="0"/>
          </a:p>
          <a:p>
            <a:pPr algn="l"/>
            <a:r>
              <a:rPr lang="tr-TR" sz="1800" b="1" dirty="0"/>
              <a:t>ANI: </a:t>
            </a:r>
            <a:r>
              <a:rPr lang="tr-TR" sz="1800" dirty="0"/>
              <a:t>Bir Sürgünün Hatıraları, Böyle Gelmiş Böyle Gitmez, Poliste, Salkım Salkım Asılacak Adamlar, Rüyalarım Ziyan Olmasın </a:t>
            </a:r>
            <a:endParaRPr lang="tr-TR" sz="1800" b="1" dirty="0" smtClean="0"/>
          </a:p>
          <a:p>
            <a:pPr algn="l"/>
            <a:r>
              <a:rPr lang="tr-TR" sz="1800" b="1" dirty="0" smtClean="0"/>
              <a:t>TAŞLAMA: </a:t>
            </a:r>
            <a:r>
              <a:rPr lang="tr-TR" sz="1800" dirty="0" err="1" smtClean="0"/>
              <a:t>Azizname</a:t>
            </a:r>
            <a:endParaRPr lang="tr-TR" sz="1800" dirty="0" smtClean="0"/>
          </a:p>
          <a:p>
            <a:pPr algn="l"/>
            <a:r>
              <a:rPr lang="tr-TR" sz="1800" b="1" dirty="0" smtClean="0"/>
              <a:t>FIKRA KİTAPLARI: </a:t>
            </a:r>
            <a:r>
              <a:rPr lang="tr-TR" sz="1800" dirty="0" smtClean="0"/>
              <a:t>Nutuk Makinası, Az </a:t>
            </a:r>
            <a:r>
              <a:rPr lang="tr-TR" sz="1800" dirty="0"/>
              <a:t>Gittik Uz </a:t>
            </a:r>
            <a:r>
              <a:rPr lang="tr-TR" sz="1800" dirty="0" smtClean="0"/>
              <a:t>Gittik, Merhaba, Suçlanan </a:t>
            </a:r>
            <a:r>
              <a:rPr lang="tr-TR" sz="1800" dirty="0"/>
              <a:t>ve Aklanan </a:t>
            </a:r>
            <a:r>
              <a:rPr lang="tr-TR" sz="1800" dirty="0" smtClean="0"/>
              <a:t>Yazılar, Ah </a:t>
            </a:r>
            <a:r>
              <a:rPr lang="tr-TR" sz="1800" dirty="0"/>
              <a:t>Biz Ödlek </a:t>
            </a:r>
            <a:r>
              <a:rPr lang="tr-TR" sz="1800" dirty="0" smtClean="0"/>
              <a:t>Aydınlar, Korkudan Korkmak </a:t>
            </a:r>
          </a:p>
          <a:p>
            <a:pPr algn="l"/>
            <a:r>
              <a:rPr lang="tr-TR" sz="1800" b="1" dirty="0" smtClean="0"/>
              <a:t>GEZİ: </a:t>
            </a:r>
            <a:r>
              <a:rPr lang="tr-TR" sz="1800" dirty="0" smtClean="0"/>
              <a:t>Duyduk </a:t>
            </a:r>
            <a:r>
              <a:rPr lang="tr-TR" sz="1800" dirty="0"/>
              <a:t>Duymadık </a:t>
            </a:r>
            <a:r>
              <a:rPr lang="tr-TR" sz="1800" dirty="0" smtClean="0"/>
              <a:t>Demeyin, Dünya </a:t>
            </a:r>
            <a:r>
              <a:rPr lang="tr-TR" sz="1800" dirty="0"/>
              <a:t>Kazan Ben Kepçe </a:t>
            </a:r>
          </a:p>
          <a:p>
            <a:pPr algn="l"/>
            <a:r>
              <a:rPr lang="tr-TR" sz="1800" b="1" dirty="0" smtClean="0"/>
              <a:t>OYUN: </a:t>
            </a:r>
            <a:r>
              <a:rPr lang="tr-TR" sz="1800" dirty="0" smtClean="0"/>
              <a:t>Biraz </a:t>
            </a:r>
            <a:r>
              <a:rPr lang="tr-TR" sz="1800" dirty="0"/>
              <a:t>Gelir </a:t>
            </a:r>
            <a:r>
              <a:rPr lang="tr-TR" sz="1800" dirty="0" smtClean="0"/>
              <a:t>misiniz, Bir </a:t>
            </a:r>
            <a:r>
              <a:rPr lang="tr-TR" sz="1800" dirty="0"/>
              <a:t>Şey Yap </a:t>
            </a:r>
            <a:r>
              <a:rPr lang="tr-TR" sz="1800" dirty="0" smtClean="0"/>
              <a:t>Met, Toros Canavarı, Düdükçülerle </a:t>
            </a:r>
            <a:r>
              <a:rPr lang="tr-TR" sz="1800" dirty="0"/>
              <a:t>Fırçacıların </a:t>
            </a:r>
            <a:r>
              <a:rPr lang="tr-TR" sz="1800" dirty="0" smtClean="0"/>
              <a:t>Savaşı, </a:t>
            </a:r>
            <a:r>
              <a:rPr lang="tr-TR" sz="1800" dirty="0" err="1" smtClean="0"/>
              <a:t>Çiçu</a:t>
            </a:r>
            <a:r>
              <a:rPr lang="tr-TR" sz="1800" dirty="0" smtClean="0"/>
              <a:t>, Tut </a:t>
            </a:r>
            <a:r>
              <a:rPr lang="tr-TR" sz="1800" dirty="0"/>
              <a:t>Elimden </a:t>
            </a:r>
            <a:r>
              <a:rPr lang="tr-TR" sz="1800" dirty="0" err="1" smtClean="0"/>
              <a:t>Rovni</a:t>
            </a:r>
            <a:r>
              <a:rPr lang="tr-TR" sz="1800" dirty="0" smtClean="0"/>
              <a:t>, Hadi </a:t>
            </a:r>
            <a:r>
              <a:rPr lang="tr-TR" sz="1800" dirty="0"/>
              <a:t>Öldürsene </a:t>
            </a:r>
            <a:r>
              <a:rPr lang="tr-TR" sz="1800" dirty="0" err="1" smtClean="0"/>
              <a:t>Canikom</a:t>
            </a:r>
            <a:r>
              <a:rPr lang="tr-TR" sz="1800" dirty="0" smtClean="0"/>
              <a:t>, Pırtlatan Bal, Beş </a:t>
            </a:r>
            <a:r>
              <a:rPr lang="tr-TR" sz="1800" dirty="0"/>
              <a:t>Kısa </a:t>
            </a:r>
            <a:r>
              <a:rPr lang="tr-TR" sz="1800" dirty="0" smtClean="0"/>
              <a:t>Oyun, </a:t>
            </a:r>
            <a:r>
              <a:rPr lang="tr-TR" sz="1800" dirty="0" err="1" smtClean="0"/>
              <a:t>Maçinli</a:t>
            </a:r>
            <a:r>
              <a:rPr lang="tr-TR" sz="1800" dirty="0" smtClean="0"/>
              <a:t> </a:t>
            </a:r>
            <a:r>
              <a:rPr lang="tr-TR" sz="1800" dirty="0"/>
              <a:t>Kızın </a:t>
            </a:r>
            <a:r>
              <a:rPr lang="tr-TR" sz="1800" dirty="0" smtClean="0"/>
              <a:t>Evi, Başarımı </a:t>
            </a:r>
            <a:r>
              <a:rPr lang="tr-TR" sz="1800" dirty="0"/>
              <a:t>Karılarıma </a:t>
            </a:r>
            <a:r>
              <a:rPr lang="tr-TR" sz="1800" dirty="0" smtClean="0"/>
              <a:t>Borçluyum </a:t>
            </a:r>
          </a:p>
          <a:p>
            <a:pPr algn="l"/>
            <a:r>
              <a:rPr lang="tr-TR" sz="1800" b="1" dirty="0" smtClean="0"/>
              <a:t>ŞİİR: </a:t>
            </a:r>
            <a:r>
              <a:rPr lang="tr-TR" sz="1800" dirty="0" smtClean="0"/>
              <a:t>Sevgiye </a:t>
            </a:r>
            <a:r>
              <a:rPr lang="tr-TR" sz="1800" dirty="0"/>
              <a:t>On Ölüme Beş </a:t>
            </a:r>
            <a:r>
              <a:rPr lang="tr-TR" sz="1800" dirty="0" smtClean="0"/>
              <a:t>kala, Sondan Başa, Bağışla, Kendini Yakalamak, </a:t>
            </a:r>
            <a:r>
              <a:rPr lang="tr-TR" sz="1800" dirty="0" err="1" smtClean="0"/>
              <a:t>Hoşçakalın</a:t>
            </a:r>
            <a:r>
              <a:rPr lang="tr-TR" sz="1800" dirty="0" smtClean="0"/>
              <a:t>, Sivas Acısı, En </a:t>
            </a:r>
            <a:r>
              <a:rPr lang="tr-TR" sz="1800" dirty="0"/>
              <a:t>Uzun </a:t>
            </a:r>
            <a:r>
              <a:rPr lang="tr-TR" sz="1800" dirty="0" smtClean="0"/>
              <a:t>Maraton, Kimin </a:t>
            </a:r>
            <a:r>
              <a:rPr lang="tr-TR" sz="1800" dirty="0"/>
              <a:t>Var </a:t>
            </a:r>
            <a:r>
              <a:rPr lang="tr-TR" sz="1800" dirty="0" smtClean="0"/>
              <a:t>ki</a:t>
            </a:r>
            <a:endParaRPr lang="tr-TR" sz="1800" dirty="0"/>
          </a:p>
          <a:p>
            <a:pPr algn="l"/>
            <a:r>
              <a:rPr lang="tr-TR" sz="1800" b="1" dirty="0" smtClean="0"/>
              <a:t>KONUŞMA: </a:t>
            </a:r>
            <a:r>
              <a:rPr lang="tr-TR" sz="1800" dirty="0" smtClean="0"/>
              <a:t>İnsanlar </a:t>
            </a:r>
            <a:r>
              <a:rPr lang="tr-TR" sz="1800" dirty="0"/>
              <a:t>Konuşa </a:t>
            </a:r>
            <a:r>
              <a:rPr lang="tr-TR" sz="1800" dirty="0" smtClean="0"/>
              <a:t>Konuşa, Çuvala </a:t>
            </a:r>
            <a:r>
              <a:rPr lang="tr-TR" sz="1800" dirty="0"/>
              <a:t>Doldurulmuş </a:t>
            </a:r>
            <a:r>
              <a:rPr lang="tr-TR" sz="1800" dirty="0" smtClean="0"/>
              <a:t>Kediler</a:t>
            </a:r>
            <a:endParaRPr lang="tr-TR" sz="1800"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9225675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algn="l"/>
            <a:r>
              <a:rPr lang="tr-TR" dirty="0"/>
              <a:t> </a:t>
            </a:r>
            <a:r>
              <a:rPr lang="tr-TR" dirty="0" smtClean="0"/>
              <a:t> Eserlerinde kırsal gerçekliklere ilişkin  gözlemlerini edebi, mizahi bir üslupla anlattı.</a:t>
            </a:r>
          </a:p>
          <a:p>
            <a:pPr algn="l"/>
            <a:r>
              <a:rPr lang="tr-TR" dirty="0"/>
              <a:t> </a:t>
            </a:r>
            <a:r>
              <a:rPr lang="tr-TR" dirty="0" smtClean="0"/>
              <a:t> Yetmişli yıllarda yazınsal çalışmalara ağırlık veren sanatçı birçok kez öğretmenlikten açığa alınmış, Anadolu’nun çeşitli yerlerine sürgünlere gönderilmiştir.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DURSUN AKÇAM</a:t>
            </a: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27687" y="2060849"/>
            <a:ext cx="2795878" cy="313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3579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ÖYKÜ: </a:t>
            </a:r>
            <a:r>
              <a:rPr lang="tr-TR" dirty="0" smtClean="0"/>
              <a:t>Maral, Ölü Ekmeği, Taş Çorbası, Köyden </a:t>
            </a:r>
            <a:r>
              <a:rPr lang="tr-TR" dirty="0"/>
              <a:t>İndim </a:t>
            </a:r>
            <a:r>
              <a:rPr lang="tr-TR" dirty="0" err="1" smtClean="0"/>
              <a:t>Şehire</a:t>
            </a:r>
            <a:r>
              <a:rPr lang="tr-TR" dirty="0" smtClean="0"/>
              <a:t>, Kafkas Kızı, </a:t>
            </a:r>
            <a:r>
              <a:rPr lang="tr-TR" dirty="0" err="1" smtClean="0"/>
              <a:t>Haley</a:t>
            </a:r>
            <a:r>
              <a:rPr lang="tr-TR" dirty="0" smtClean="0"/>
              <a:t>, Ataman Ocağı, Generaller Birleşin, Sevdam Ürktü, Öğretmeni </a:t>
            </a:r>
            <a:r>
              <a:rPr lang="tr-TR" dirty="0"/>
              <a:t>Kim Öptü</a:t>
            </a:r>
            <a:r>
              <a:rPr lang="tr-TR" dirty="0" smtClean="0"/>
              <a:t>?, Bizim Sevdamız</a:t>
            </a:r>
            <a:endParaRPr lang="tr-TR" dirty="0"/>
          </a:p>
          <a:p>
            <a:pPr algn="l"/>
            <a:r>
              <a:rPr lang="tr-TR" b="1" dirty="0" smtClean="0"/>
              <a:t>ROMAN: </a:t>
            </a:r>
            <a:r>
              <a:rPr lang="tr-TR" dirty="0" err="1" smtClean="0"/>
              <a:t>Kanlıderenin</a:t>
            </a:r>
            <a:r>
              <a:rPr lang="tr-TR" dirty="0" smtClean="0"/>
              <a:t> Kurtları, Dağların Sultanı, Ucu </a:t>
            </a:r>
            <a:r>
              <a:rPr lang="tr-TR" dirty="0"/>
              <a:t>Ucuna </a:t>
            </a:r>
            <a:r>
              <a:rPr lang="tr-TR" dirty="0" smtClean="0"/>
              <a:t>Yaşam, Kafdağı'nın Ardı</a:t>
            </a:r>
            <a:endParaRPr lang="tr-TR" dirty="0"/>
          </a:p>
          <a:p>
            <a:pPr algn="l"/>
            <a:r>
              <a:rPr lang="tr-TR" b="1" dirty="0" smtClean="0"/>
              <a:t>RÖPORTAJ: </a:t>
            </a:r>
            <a:r>
              <a:rPr lang="tr-TR" dirty="0" smtClean="0"/>
              <a:t>Analar </a:t>
            </a:r>
            <a:r>
              <a:rPr lang="tr-TR" dirty="0"/>
              <a:t>ve </a:t>
            </a:r>
            <a:r>
              <a:rPr lang="tr-TR" dirty="0" smtClean="0"/>
              <a:t>Çocuklar, Doğunun Çilesi, Kan Çiçekleri </a:t>
            </a:r>
          </a:p>
          <a:p>
            <a:pPr algn="l"/>
            <a:r>
              <a:rPr lang="tr-TR" b="1" dirty="0" smtClean="0"/>
              <a:t>GÜNCE-ANI-GEZİ: </a:t>
            </a:r>
            <a:r>
              <a:rPr lang="tr-TR" dirty="0" smtClean="0"/>
              <a:t>Altta Kalanlar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0175041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4762871" cy="4005072"/>
          </a:xfrm>
        </p:spPr>
        <p:txBody>
          <a:bodyPr/>
          <a:lstStyle/>
          <a:p>
            <a:pPr algn="l"/>
            <a:r>
              <a:rPr lang="tr-TR" dirty="0" smtClean="0"/>
              <a:t>  Eserlerinde toplum yaşamının, bireylerin iç dünyasına etkilerini duygusal bir üslupla yansıttı.</a:t>
            </a:r>
          </a:p>
          <a:p>
            <a:pPr algn="l"/>
            <a:r>
              <a:rPr lang="tr-TR" dirty="0"/>
              <a:t> </a:t>
            </a:r>
            <a:r>
              <a:rPr lang="tr-TR" dirty="0" smtClean="0"/>
              <a:t> 12 Mart döneminde hukuk dışı uygulamalarla karşılaşan tutukluların yaşamlarından kesitler verdi. Baskı karşısındaki bireylerin yalnızlığını, direncini, umudunu etkin bir duyarlılıkla işledi.</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ERDAL ÖZ</a:t>
            </a:r>
          </a:p>
        </p:txBody>
      </p:sp>
      <p:pic>
        <p:nvPicPr>
          <p:cNvPr id="9"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772860" y="2020888"/>
            <a:ext cx="2831588"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9555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marL="342900" indent="-342900" algn="l">
              <a:buClrTx/>
              <a:buFont typeface="Wingdings" pitchFamily="2" charset="2"/>
              <a:buChar char="v"/>
            </a:pPr>
            <a:r>
              <a:rPr lang="tr-TR" dirty="0" smtClean="0"/>
              <a:t>  Kurtuluş Savaşı’nın etkilerinin sürdüğü dönemde ortaya çıkmış, dünyadaki milliyetçilik akımından etkilenmiştir. </a:t>
            </a:r>
          </a:p>
          <a:p>
            <a:pPr marL="342900" indent="-342900" algn="l">
              <a:buClrTx/>
              <a:buFont typeface="Wingdings" pitchFamily="2" charset="2"/>
              <a:buChar char="v"/>
            </a:pPr>
            <a:r>
              <a:rPr lang="tr-TR" dirty="0" smtClean="0"/>
              <a:t>Yabancı sözcükler yerine mümkün olduğunca bu sözcüklerin Türkçe karşılıkları kullanılmıştır. </a:t>
            </a:r>
          </a:p>
          <a:p>
            <a:pPr marL="342900" indent="-342900" algn="l">
              <a:buClrTx/>
              <a:buFont typeface="Wingdings" pitchFamily="2" charset="2"/>
              <a:buChar char="v"/>
            </a:pPr>
            <a:r>
              <a:rPr lang="tr-TR" dirty="0" smtClean="0"/>
              <a:t>Hece veznini ve halk şiiri nazım şekillerini kullanırlar. </a:t>
            </a:r>
          </a:p>
          <a:p>
            <a:pPr marL="342900" indent="-342900" algn="l">
              <a:buClrTx/>
              <a:buFont typeface="Wingdings" pitchFamily="2" charset="2"/>
              <a:buChar char="v"/>
            </a:pPr>
            <a:r>
              <a:rPr lang="tr-TR" dirty="0" smtClean="0"/>
              <a:t>Şiirin ana konusu ‘</a:t>
            </a:r>
            <a:r>
              <a:rPr lang="tr-TR" dirty="0" err="1" smtClean="0"/>
              <a:t>memleket’tir</a:t>
            </a:r>
            <a:r>
              <a:rPr lang="tr-TR" dirty="0" smtClean="0"/>
              <a:t>. </a:t>
            </a:r>
          </a:p>
          <a:p>
            <a:pPr marL="342900" indent="-342900" algn="l">
              <a:buClrTx/>
              <a:buFont typeface="Wingdings" pitchFamily="2" charset="2"/>
              <a:buChar char="v"/>
            </a:pPr>
            <a:r>
              <a:rPr lang="tr-TR" dirty="0" smtClean="0"/>
              <a:t>Şiirlerde halk arasından seçilmiş sıradan insanlar vardır. </a:t>
            </a:r>
          </a:p>
          <a:p>
            <a:pPr marL="342900" indent="-342900" algn="l">
              <a:buClrTx/>
              <a:buFont typeface="Wingdings" pitchFamily="2" charset="2"/>
              <a:buChar char="v"/>
            </a:pPr>
            <a:r>
              <a:rPr lang="tr-TR" dirty="0" smtClean="0"/>
              <a:t>Ziya Gökalp ve Mehmet Emin Yurdakul’un yolunu izlerler.</a:t>
            </a:r>
          </a:p>
          <a:p>
            <a:pPr marL="342900" indent="-342900" algn="l">
              <a:buClrTx/>
              <a:buFont typeface="Wingdings" pitchFamily="2" charset="2"/>
              <a:buChar char="v"/>
            </a:pPr>
            <a:r>
              <a:rPr lang="tr-TR" dirty="0" smtClean="0"/>
              <a:t>Şairler şiirlerini, </a:t>
            </a:r>
            <a:r>
              <a:rPr lang="tr-TR" dirty="0" smtClean="0">
                <a:solidFill>
                  <a:srgbClr val="7030A0"/>
                </a:solidFill>
              </a:rPr>
              <a:t>Kültür Haftası, Hisar, </a:t>
            </a:r>
            <a:r>
              <a:rPr lang="tr-TR" dirty="0" err="1" smtClean="0">
                <a:solidFill>
                  <a:srgbClr val="7030A0"/>
                </a:solidFill>
              </a:rPr>
              <a:t>Çınaraltı</a:t>
            </a:r>
            <a:r>
              <a:rPr lang="tr-TR" dirty="0" smtClean="0"/>
              <a:t> gibi dergilerde yayımlamışlardır.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ÖZELLİKLERİ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4191881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ROMAN: </a:t>
            </a:r>
            <a:r>
              <a:rPr lang="tr-TR" dirty="0" smtClean="0"/>
              <a:t>Odalarda, Yaralısın, Deniz </a:t>
            </a:r>
            <a:r>
              <a:rPr lang="tr-TR" dirty="0"/>
              <a:t>Gezmiş </a:t>
            </a:r>
            <a:r>
              <a:rPr lang="tr-TR" dirty="0" smtClean="0"/>
              <a:t>Anlatıyor, Gülünün </a:t>
            </a:r>
            <a:r>
              <a:rPr lang="tr-TR" dirty="0"/>
              <a:t>Solduğu </a:t>
            </a:r>
            <a:r>
              <a:rPr lang="tr-TR" dirty="0" smtClean="0"/>
              <a:t>Akşam, Defterimde </a:t>
            </a:r>
            <a:r>
              <a:rPr lang="tr-TR" dirty="0"/>
              <a:t>Kuş Sesleri </a:t>
            </a:r>
            <a:endParaRPr lang="tr-TR" dirty="0" smtClean="0"/>
          </a:p>
          <a:p>
            <a:pPr algn="l"/>
            <a:r>
              <a:rPr lang="tr-TR" b="1" dirty="0" smtClean="0"/>
              <a:t>ÖYKÜ: </a:t>
            </a:r>
            <a:r>
              <a:rPr lang="tr-TR" dirty="0" smtClean="0"/>
              <a:t>Yorgunlar, Kanayan, Havada </a:t>
            </a:r>
            <a:r>
              <a:rPr lang="tr-TR" dirty="0"/>
              <a:t>Kar Sesi </a:t>
            </a:r>
            <a:r>
              <a:rPr lang="tr-TR" dirty="0" smtClean="0"/>
              <a:t>Var, Sular </a:t>
            </a:r>
            <a:r>
              <a:rPr lang="tr-TR" dirty="0"/>
              <a:t>Ne </a:t>
            </a:r>
            <a:r>
              <a:rPr lang="tr-TR" dirty="0" smtClean="0"/>
              <a:t>Güzelse, Cam </a:t>
            </a:r>
            <a:r>
              <a:rPr lang="tr-TR" dirty="0"/>
              <a:t>Kırıkları </a:t>
            </a:r>
          </a:p>
          <a:p>
            <a:pPr algn="l"/>
            <a:r>
              <a:rPr lang="tr-TR" b="1" dirty="0" smtClean="0"/>
              <a:t>GEZİ: </a:t>
            </a:r>
            <a:r>
              <a:rPr lang="tr-TR" dirty="0" smtClean="0"/>
              <a:t>Ihlamurlar, Allı </a:t>
            </a:r>
            <a:r>
              <a:rPr lang="tr-TR" dirty="0"/>
              <a:t>Turnam </a:t>
            </a:r>
            <a:endParaRPr lang="tr-TR" dirty="0" smtClean="0"/>
          </a:p>
          <a:p>
            <a:pPr algn="l"/>
            <a:r>
              <a:rPr lang="tr-TR" b="1" dirty="0" smtClean="0"/>
              <a:t>ÇOCUK KİTAPLARI: </a:t>
            </a:r>
            <a:r>
              <a:rPr lang="tr-TR" dirty="0" smtClean="0"/>
              <a:t>Dedem </a:t>
            </a:r>
            <a:r>
              <a:rPr lang="tr-TR" dirty="0"/>
              <a:t>Korkut </a:t>
            </a:r>
            <a:r>
              <a:rPr lang="tr-TR" dirty="0" smtClean="0"/>
              <a:t>Öyküleri, Alçacıktan </a:t>
            </a:r>
            <a:r>
              <a:rPr lang="tr-TR" dirty="0"/>
              <a:t>Kar </a:t>
            </a:r>
            <a:r>
              <a:rPr lang="tr-TR" dirty="0" smtClean="0"/>
              <a:t>Yağar, Kırmızı Balon, Babam </a:t>
            </a:r>
            <a:r>
              <a:rPr lang="tr-TR" dirty="0"/>
              <a:t>Resim Yaptı</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9627730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algn="l"/>
            <a:r>
              <a:rPr lang="tr-TR" dirty="0" smtClean="0"/>
              <a:t>  Mizahi hikaye ve romanlarıyla tanınmıştır. Romanlarında olduğu gibi, öykülerinde de toplumsal konulara ağırlık vermiştir. Konularını eski İstanbul hayatından aldığı romanları da vardır.</a:t>
            </a:r>
          </a:p>
          <a:p>
            <a:pPr algn="l"/>
            <a:r>
              <a:rPr lang="tr-TR" dirty="0"/>
              <a:t> </a:t>
            </a:r>
            <a:r>
              <a:rPr lang="tr-TR" dirty="0" smtClean="0"/>
              <a:t> Yazar, öykülerinde daha çok aileyle ilgili değişik konulara yer vermiştir. Bazı öykülerinde bireysel konulara da yer verir.</a:t>
            </a:r>
          </a:p>
          <a:p>
            <a:pPr algn="l"/>
            <a:r>
              <a:rPr lang="tr-TR" dirty="0"/>
              <a:t> </a:t>
            </a:r>
            <a:r>
              <a:rPr lang="tr-TR" dirty="0" smtClean="0"/>
              <a:t> Öykülerinde gülmeceye de yer verir.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Ercüment Ekrem Talu</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176933" y="2020888"/>
            <a:ext cx="2997008"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849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ÖYKÜ:</a:t>
            </a:r>
            <a:r>
              <a:rPr lang="tr-TR" b="1" dirty="0"/>
              <a:t> </a:t>
            </a:r>
            <a:r>
              <a:rPr lang="tr-TR" dirty="0" smtClean="0"/>
              <a:t>Teravihten Sonra, Sevgiliye Masallar, Kız Ali, Güldüren Kitap, </a:t>
            </a:r>
            <a:r>
              <a:rPr lang="tr-TR" dirty="0" err="1" smtClean="0"/>
              <a:t>Meşhedi’nin</a:t>
            </a:r>
            <a:r>
              <a:rPr lang="tr-TR" dirty="0" smtClean="0"/>
              <a:t> Hikâyeleri</a:t>
            </a:r>
            <a:endParaRPr lang="tr-TR" dirty="0"/>
          </a:p>
          <a:p>
            <a:pPr algn="l"/>
            <a:r>
              <a:rPr lang="tr-TR" b="1" dirty="0" smtClean="0"/>
              <a:t>ROMAN: </a:t>
            </a:r>
            <a:r>
              <a:rPr lang="tr-TR" dirty="0" smtClean="0"/>
              <a:t>Evliya-</a:t>
            </a:r>
            <a:r>
              <a:rPr lang="tr-TR" dirty="0" err="1" smtClean="0"/>
              <a:t>yı</a:t>
            </a:r>
            <a:r>
              <a:rPr lang="tr-TR" dirty="0" smtClean="0"/>
              <a:t> </a:t>
            </a:r>
            <a:r>
              <a:rPr lang="tr-TR" dirty="0" err="1" smtClean="0"/>
              <a:t>Cedid</a:t>
            </a:r>
            <a:r>
              <a:rPr lang="tr-TR" dirty="0" smtClean="0"/>
              <a:t>, Asriler, Gün Batarken, Kopuk, </a:t>
            </a:r>
            <a:r>
              <a:rPr lang="tr-TR" dirty="0" err="1" smtClean="0"/>
              <a:t>Sabir</a:t>
            </a:r>
            <a:r>
              <a:rPr lang="tr-TR" dirty="0" smtClean="0"/>
              <a:t> </a:t>
            </a:r>
            <a:r>
              <a:rPr lang="tr-TR" dirty="0"/>
              <a:t>Efendinin </a:t>
            </a:r>
            <a:r>
              <a:rPr lang="tr-TR" dirty="0" smtClean="0"/>
              <a:t>Gelini, Kan </a:t>
            </a:r>
            <a:r>
              <a:rPr lang="tr-TR" dirty="0"/>
              <a:t>ve </a:t>
            </a:r>
            <a:r>
              <a:rPr lang="tr-TR" dirty="0" smtClean="0"/>
              <a:t>İman, </a:t>
            </a:r>
            <a:r>
              <a:rPr lang="tr-TR" dirty="0" err="1" smtClean="0"/>
              <a:t>Şevketmeâb</a:t>
            </a:r>
            <a:r>
              <a:rPr lang="tr-TR" dirty="0" smtClean="0"/>
              <a:t>, Kundakçı, Meşhedi </a:t>
            </a:r>
            <a:r>
              <a:rPr lang="tr-TR" dirty="0"/>
              <a:t>ile </a:t>
            </a:r>
            <a:r>
              <a:rPr lang="tr-TR" dirty="0" smtClean="0"/>
              <a:t>Devrialem, Gemi </a:t>
            </a:r>
            <a:r>
              <a:rPr lang="tr-TR" dirty="0" err="1" smtClean="0"/>
              <a:t>Arslanı</a:t>
            </a:r>
            <a:r>
              <a:rPr lang="tr-TR" dirty="0" smtClean="0"/>
              <a:t>, Meşhedi </a:t>
            </a:r>
            <a:r>
              <a:rPr lang="tr-TR" dirty="0"/>
              <a:t>Aslan </a:t>
            </a:r>
            <a:r>
              <a:rPr lang="tr-TR" dirty="0" smtClean="0"/>
              <a:t>Peşinde, Kodaman, </a:t>
            </a:r>
            <a:r>
              <a:rPr lang="tr-TR" dirty="0" err="1" smtClean="0"/>
              <a:t>Pepeloğlu</a:t>
            </a:r>
            <a:r>
              <a:rPr lang="tr-TR" dirty="0" smtClean="0"/>
              <a:t>, Beyaz Şemsiyeli, Bu </a:t>
            </a:r>
            <a:r>
              <a:rPr lang="tr-TR" dirty="0"/>
              <a:t>Gönül Böyle </a:t>
            </a:r>
            <a:r>
              <a:rPr lang="tr-TR" dirty="0" smtClean="0"/>
              <a:t>Sevdi, </a:t>
            </a:r>
            <a:r>
              <a:rPr lang="tr-TR" dirty="0" err="1" smtClean="0"/>
              <a:t>Çömlekoğlu</a:t>
            </a:r>
            <a:r>
              <a:rPr lang="tr-TR" dirty="0" smtClean="0"/>
              <a:t> </a:t>
            </a:r>
            <a:r>
              <a:rPr lang="tr-TR" dirty="0"/>
              <a:t>ve Ailesi </a:t>
            </a:r>
          </a:p>
          <a:p>
            <a:pPr algn="l"/>
            <a:r>
              <a:rPr lang="tr-TR" b="1" dirty="0" smtClean="0"/>
              <a:t>ANI: </a:t>
            </a:r>
            <a:r>
              <a:rPr lang="tr-TR" dirty="0" smtClean="0"/>
              <a:t>Dünden Hatıralar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9627730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1" y="2020824"/>
            <a:ext cx="4402831" cy="4005072"/>
          </a:xfrm>
        </p:spPr>
        <p:txBody>
          <a:bodyPr/>
          <a:lstStyle/>
          <a:p>
            <a:pPr algn="l"/>
            <a:r>
              <a:rPr lang="tr-TR" dirty="0" smtClean="0"/>
              <a:t>  Romanlarında değişik toplum katlarından insanları yaşadıkları çevre ve çalışma koşullarında yansıtmayı amaçladı.</a:t>
            </a:r>
          </a:p>
          <a:p>
            <a:pPr algn="l"/>
            <a:r>
              <a:rPr lang="tr-TR" dirty="0"/>
              <a:t> </a:t>
            </a:r>
            <a:r>
              <a:rPr lang="tr-TR" dirty="0" smtClean="0"/>
              <a:t> Yalın dili, kişileştirme gücü, ustaca kurulmuş diyaloglar öne çıkan özelliğidir.</a:t>
            </a:r>
          </a:p>
          <a:p>
            <a:pPr algn="l"/>
            <a:r>
              <a:rPr lang="tr-TR" dirty="0"/>
              <a:t> </a:t>
            </a:r>
            <a:r>
              <a:rPr lang="tr-TR" dirty="0" smtClean="0"/>
              <a:t> Mahmut </a:t>
            </a:r>
            <a:r>
              <a:rPr lang="tr-TR" dirty="0" err="1" smtClean="0"/>
              <a:t>Yesari</a:t>
            </a:r>
            <a:r>
              <a:rPr lang="tr-TR" dirty="0" smtClean="0"/>
              <a:t>, toplumsal konularla birlikte duygusallığın ön plana geçtiği, daha çok, hastalığı nedeniyle yakından tanıdığı veremli hastaların acılarını, sevinçlerini duygusal bir gerçeklikle yansıtan yazar olarak görülür.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MAHMUT YESARİ</a:t>
            </a:r>
            <a:endParaRPr lang="tr-TR" dirty="0">
              <a:effectLst>
                <a:glow rad="635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06634" y="2020888"/>
            <a:ext cx="3613838"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900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ROMAN:</a:t>
            </a:r>
            <a:r>
              <a:rPr lang="tr-TR" b="1" dirty="0"/>
              <a:t> </a:t>
            </a:r>
            <a:r>
              <a:rPr lang="tr-TR" dirty="0" smtClean="0"/>
              <a:t>Çoban Yıldızı, Çulluk, Pervin Abla, Kırlangıçlar, Su Sinekleri, Bahçemde </a:t>
            </a:r>
            <a:r>
              <a:rPr lang="tr-TR" dirty="0"/>
              <a:t>Bir Gül </a:t>
            </a:r>
            <a:r>
              <a:rPr lang="tr-TR" dirty="0" smtClean="0"/>
              <a:t>Açtı, Tipi Dindi, Yakut Yüzük, Bağrı </a:t>
            </a:r>
            <a:r>
              <a:rPr lang="tr-TR" dirty="0"/>
              <a:t>Yanık </a:t>
            </a:r>
            <a:r>
              <a:rPr lang="tr-TR" dirty="0" smtClean="0"/>
              <a:t>Ömer, Geceleyin Sokaklar</a:t>
            </a:r>
            <a:endParaRPr lang="tr-TR" dirty="0"/>
          </a:p>
          <a:p>
            <a:pPr algn="l"/>
            <a:r>
              <a:rPr lang="tr-TR" b="1" dirty="0" smtClean="0"/>
              <a:t>OYUN: </a:t>
            </a:r>
            <a:r>
              <a:rPr lang="tr-TR" dirty="0" smtClean="0"/>
              <a:t>Tablo</a:t>
            </a:r>
            <a:r>
              <a:rPr lang="tr-TR" dirty="0"/>
              <a:t>, </a:t>
            </a:r>
            <a:r>
              <a:rPr lang="tr-TR" dirty="0" smtClean="0"/>
              <a:t>Asri </a:t>
            </a:r>
            <a:r>
              <a:rPr lang="tr-TR" dirty="0"/>
              <a:t>Hülyalar, </a:t>
            </a:r>
            <a:r>
              <a:rPr lang="tr-TR" dirty="0" smtClean="0"/>
              <a:t>Bekir'in </a:t>
            </a:r>
            <a:r>
              <a:rPr lang="tr-TR" dirty="0"/>
              <a:t>Rüyası, </a:t>
            </a:r>
            <a:r>
              <a:rPr lang="tr-TR" dirty="0" smtClean="0"/>
              <a:t>Ayrı </a:t>
            </a:r>
            <a:r>
              <a:rPr lang="tr-TR" dirty="0"/>
              <a:t>Oda, </a:t>
            </a:r>
            <a:r>
              <a:rPr lang="tr-TR" dirty="0" smtClean="0"/>
              <a:t>Çürük </a:t>
            </a:r>
            <a:r>
              <a:rPr lang="tr-TR" dirty="0"/>
              <a:t>Merdiven, </a:t>
            </a:r>
            <a:r>
              <a:rPr lang="tr-TR" dirty="0" smtClean="0"/>
              <a:t>Sancağın </a:t>
            </a:r>
            <a:r>
              <a:rPr lang="tr-TR" dirty="0"/>
              <a:t>Şerefi, </a:t>
            </a:r>
            <a:r>
              <a:rPr lang="tr-TR" dirty="0" smtClean="0"/>
              <a:t>Sürtük</a:t>
            </a:r>
            <a:r>
              <a:rPr lang="tr-TR" dirty="0"/>
              <a:t>, </a:t>
            </a:r>
            <a:r>
              <a:rPr lang="tr-TR" dirty="0" smtClean="0"/>
              <a:t>Telli </a:t>
            </a:r>
            <a:r>
              <a:rPr lang="tr-TR" dirty="0"/>
              <a:t>Turna, </a:t>
            </a:r>
            <a:r>
              <a:rPr lang="tr-TR" dirty="0" smtClean="0"/>
              <a:t>Hanife </a:t>
            </a:r>
            <a:r>
              <a:rPr lang="tr-TR" dirty="0"/>
              <a:t>Hanım Hizmetçi Arıyor, </a:t>
            </a:r>
            <a:r>
              <a:rPr lang="tr-TR" dirty="0" smtClean="0"/>
              <a:t>Serseri </a:t>
            </a:r>
          </a:p>
          <a:p>
            <a:pPr algn="l"/>
            <a:r>
              <a:rPr lang="tr-TR" b="1" dirty="0" smtClean="0"/>
              <a:t>HİKAYE: </a:t>
            </a:r>
            <a:r>
              <a:rPr lang="tr-TR" dirty="0" smtClean="0"/>
              <a:t>Yakacık </a:t>
            </a:r>
            <a:r>
              <a:rPr lang="tr-TR" dirty="0"/>
              <a:t>Mektupları (hikayeler, 1938), </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1710947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482952" cy="4005072"/>
          </a:xfrm>
        </p:spPr>
        <p:txBody>
          <a:bodyPr>
            <a:normAutofit fontScale="92500" lnSpcReduction="20000"/>
          </a:bodyPr>
          <a:lstStyle/>
          <a:p>
            <a:pPr algn="l"/>
            <a:r>
              <a:rPr lang="tr-TR" dirty="0" smtClean="0"/>
              <a:t>  İnsanların sevgi, sevinç, özlem gibi güncel duygularını ve çağın toplumsal sorunlarını ele alan doğal, yalın, duru anlatımlı, lirik şiirler yazdı.</a:t>
            </a:r>
          </a:p>
          <a:p>
            <a:pPr algn="l"/>
            <a:r>
              <a:rPr lang="tr-TR" dirty="0"/>
              <a:t> </a:t>
            </a:r>
            <a:r>
              <a:rPr lang="tr-TR" dirty="0" smtClean="0"/>
              <a:t> Çağdaş Türk Edebiyatının en verimli yazarlarından biri olarak kabul edilen sanatçı, özellikle roman ve öykülerle adını duyurdu.</a:t>
            </a:r>
          </a:p>
          <a:p>
            <a:pPr algn="l"/>
            <a:r>
              <a:rPr lang="tr-TR" dirty="0"/>
              <a:t> </a:t>
            </a:r>
            <a:r>
              <a:rPr lang="tr-TR" dirty="0" smtClean="0"/>
              <a:t> Roman ve öykülerinde daha çok, Ege Bölgesi’nin köy ve kasabalarında yaşayan insanların sorunlarını dile getirdi.</a:t>
            </a:r>
          </a:p>
          <a:p>
            <a:pPr algn="l"/>
            <a:r>
              <a:rPr lang="tr-TR" dirty="0"/>
              <a:t> </a:t>
            </a:r>
            <a:r>
              <a:rPr lang="tr-TR" dirty="0" smtClean="0"/>
              <a:t> Köyü, köylüyü, onların çaresizliklerini, töresel aksaklıkları süssüz, duru bir dille anlattı.</a:t>
            </a:r>
          </a:p>
          <a:p>
            <a:pPr algn="l"/>
            <a:r>
              <a:rPr lang="tr-TR" dirty="0"/>
              <a:t> </a:t>
            </a:r>
            <a:r>
              <a:rPr lang="tr-TR" dirty="0" smtClean="0"/>
              <a:t> Gözlemlerinden ve yer yer gülmeceden yararlanarak oluşturduğu öykü ve romanlarında daha çok, klasik anlatımı kullandı.</a:t>
            </a:r>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necatİ</a:t>
            </a:r>
            <a:r>
              <a:rPr lang="tr-TR" dirty="0" smtClean="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cumalI</a:t>
            </a:r>
            <a:endParaRPr lang="tr-TR" dirty="0">
              <a:effectLst>
                <a:glow rad="63500">
                  <a:schemeClr val="accent3">
                    <a:satMod val="175000"/>
                    <a:alpha val="40000"/>
                  </a:schemeClr>
                </a:glow>
              </a:effectLst>
            </a:endParaRPr>
          </a:p>
        </p:txBody>
      </p:sp>
      <p:pic>
        <p:nvPicPr>
          <p:cNvPr id="9"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31579" y="2060848"/>
            <a:ext cx="2860901"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7347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fontAlgn="t"/>
            <a:r>
              <a:rPr lang="tr-TR" sz="1800" b="1" dirty="0" smtClean="0"/>
              <a:t>ÖYKÜ: </a:t>
            </a:r>
            <a:r>
              <a:rPr lang="tr-TR" sz="1800" dirty="0" smtClean="0"/>
              <a:t>Yalnız Kadın, Değişik Gözle, Susuz Yaz, Ay </a:t>
            </a:r>
            <a:r>
              <a:rPr lang="tr-TR" sz="1800" dirty="0"/>
              <a:t>Büyürken </a:t>
            </a:r>
            <a:r>
              <a:rPr lang="tr-TR" sz="1800" dirty="0" smtClean="0"/>
              <a:t>Uyuyamam, Makedonya 1900, Kente </a:t>
            </a:r>
            <a:r>
              <a:rPr lang="tr-TR" sz="1800" dirty="0"/>
              <a:t>İnen </a:t>
            </a:r>
            <a:r>
              <a:rPr lang="tr-TR" sz="1800" dirty="0" smtClean="0"/>
              <a:t>Kaplanlar, Revizyonist, Yakup'un Koyunları, Aylı </a:t>
            </a:r>
            <a:r>
              <a:rPr lang="tr-TR" sz="1800" dirty="0"/>
              <a:t>Bıçak </a:t>
            </a:r>
            <a:r>
              <a:rPr lang="tr-TR" sz="1800" b="1" dirty="0" smtClean="0"/>
              <a:t>ROMAN:</a:t>
            </a:r>
            <a:r>
              <a:rPr lang="tr-TR" sz="1800" dirty="0"/>
              <a:t> </a:t>
            </a:r>
            <a:r>
              <a:rPr lang="tr-TR" sz="1800" dirty="0" smtClean="0"/>
              <a:t>Tütün Zamanı, Yağmurlar </a:t>
            </a:r>
            <a:r>
              <a:rPr lang="tr-TR" sz="1800" dirty="0"/>
              <a:t>ve </a:t>
            </a:r>
            <a:r>
              <a:rPr lang="tr-TR" sz="1800" dirty="0" smtClean="0"/>
              <a:t>Topraklar, Acı Tütün, Aşk </a:t>
            </a:r>
            <a:r>
              <a:rPr lang="tr-TR" sz="1800" dirty="0"/>
              <a:t>da </a:t>
            </a:r>
            <a:r>
              <a:rPr lang="tr-TR" sz="1800" dirty="0" smtClean="0"/>
              <a:t>Gezer, Üç </a:t>
            </a:r>
            <a:r>
              <a:rPr lang="tr-TR" sz="1800" dirty="0"/>
              <a:t>Minik </a:t>
            </a:r>
            <a:r>
              <a:rPr lang="tr-TR" sz="1800" dirty="0" smtClean="0"/>
              <a:t>Serçem, Viran </a:t>
            </a:r>
            <a:r>
              <a:rPr lang="tr-TR" sz="1800" dirty="0"/>
              <a:t>Dağlar </a:t>
            </a:r>
            <a:endParaRPr lang="tr-TR" sz="1800" dirty="0" smtClean="0"/>
          </a:p>
          <a:p>
            <a:pPr algn="l" fontAlgn="t"/>
            <a:r>
              <a:rPr lang="tr-TR" sz="1800" b="1" dirty="0" smtClean="0"/>
              <a:t>OYUN:</a:t>
            </a:r>
            <a:r>
              <a:rPr lang="tr-TR" sz="1800" dirty="0"/>
              <a:t> </a:t>
            </a:r>
            <a:r>
              <a:rPr lang="tr-TR" sz="1800" dirty="0" smtClean="0"/>
              <a:t>Boş Beşik, Mine, Nalınlar, Derya Gülü,</a:t>
            </a:r>
            <a:r>
              <a:rPr lang="tr-TR" sz="1800" dirty="0"/>
              <a:t> </a:t>
            </a:r>
            <a:r>
              <a:rPr lang="tr-TR" sz="1800" dirty="0" smtClean="0"/>
              <a:t>Yaralı Geyik, Dün Neredeydiniz, Vatan </a:t>
            </a:r>
            <a:r>
              <a:rPr lang="tr-TR" sz="1800" dirty="0"/>
              <a:t>Diye </a:t>
            </a:r>
            <a:r>
              <a:rPr lang="tr-TR" sz="1800" dirty="0" smtClean="0"/>
              <a:t>Diye, Devetabanı </a:t>
            </a:r>
          </a:p>
          <a:p>
            <a:pPr algn="l" fontAlgn="t"/>
            <a:r>
              <a:rPr lang="tr-TR" sz="1800" b="1" dirty="0" smtClean="0"/>
              <a:t>ŞİİR:</a:t>
            </a:r>
            <a:r>
              <a:rPr lang="tr-TR" sz="1800" dirty="0"/>
              <a:t> </a:t>
            </a:r>
            <a:r>
              <a:rPr lang="tr-TR" sz="1800" dirty="0" err="1" smtClean="0"/>
              <a:t>Kızılçullu</a:t>
            </a:r>
            <a:r>
              <a:rPr lang="tr-TR" sz="1800" dirty="0" smtClean="0"/>
              <a:t> Yolu,</a:t>
            </a:r>
            <a:r>
              <a:rPr lang="tr-TR" sz="1800" dirty="0"/>
              <a:t> </a:t>
            </a:r>
            <a:r>
              <a:rPr lang="tr-TR" sz="1800" dirty="0" smtClean="0"/>
              <a:t>Harbe </a:t>
            </a:r>
            <a:r>
              <a:rPr lang="tr-TR" sz="1800" dirty="0"/>
              <a:t>Gidenin </a:t>
            </a:r>
            <a:r>
              <a:rPr lang="tr-TR" sz="1800" dirty="0" smtClean="0"/>
              <a:t>Şarkıları,</a:t>
            </a:r>
            <a:r>
              <a:rPr lang="tr-TR" sz="1800" dirty="0"/>
              <a:t> </a:t>
            </a:r>
            <a:r>
              <a:rPr lang="tr-TR" sz="1800" dirty="0" smtClean="0"/>
              <a:t>Mayıs </a:t>
            </a:r>
            <a:r>
              <a:rPr lang="tr-TR" sz="1800" dirty="0"/>
              <a:t>Ayı </a:t>
            </a:r>
            <a:r>
              <a:rPr lang="tr-TR" sz="1800" dirty="0" smtClean="0"/>
              <a:t>Notları,</a:t>
            </a:r>
            <a:r>
              <a:rPr lang="tr-TR" sz="1800" dirty="0"/>
              <a:t> </a:t>
            </a:r>
            <a:r>
              <a:rPr lang="tr-TR" sz="1800" dirty="0" smtClean="0"/>
              <a:t>Güzel Aydınlık,</a:t>
            </a:r>
            <a:r>
              <a:rPr lang="tr-TR" sz="1800" dirty="0"/>
              <a:t> </a:t>
            </a:r>
            <a:r>
              <a:rPr lang="tr-TR" sz="1800" dirty="0" smtClean="0"/>
              <a:t>Denizin Yükselişi,</a:t>
            </a:r>
            <a:r>
              <a:rPr lang="tr-TR" sz="1800" dirty="0"/>
              <a:t> </a:t>
            </a:r>
            <a:r>
              <a:rPr lang="tr-TR" sz="1800" dirty="0" smtClean="0"/>
              <a:t>İmbatla Gelen,</a:t>
            </a:r>
            <a:r>
              <a:rPr lang="tr-TR" sz="1800" dirty="0"/>
              <a:t> </a:t>
            </a:r>
            <a:r>
              <a:rPr lang="tr-TR" sz="1800" dirty="0" smtClean="0"/>
              <a:t>Güneş Çizgisi,</a:t>
            </a:r>
            <a:r>
              <a:rPr lang="tr-TR" sz="1800" dirty="0"/>
              <a:t> </a:t>
            </a:r>
            <a:r>
              <a:rPr lang="tr-TR" sz="1800" dirty="0" smtClean="0"/>
              <a:t>Yağmurlu Deniz,</a:t>
            </a:r>
            <a:r>
              <a:rPr lang="tr-TR" sz="1800" dirty="0"/>
              <a:t> </a:t>
            </a:r>
            <a:r>
              <a:rPr lang="tr-TR" sz="1800" dirty="0" smtClean="0"/>
              <a:t>Başaklar Gebe,</a:t>
            </a:r>
            <a:r>
              <a:rPr lang="tr-TR" sz="1800" dirty="0"/>
              <a:t> </a:t>
            </a:r>
            <a:r>
              <a:rPr lang="tr-TR" sz="1800" dirty="0" smtClean="0"/>
              <a:t>Ceylan Ağıtı,</a:t>
            </a:r>
            <a:r>
              <a:rPr lang="tr-TR" sz="1800" dirty="0"/>
              <a:t> </a:t>
            </a:r>
            <a:r>
              <a:rPr lang="tr-TR" sz="1800" dirty="0" smtClean="0"/>
              <a:t>Ay Güneş,</a:t>
            </a:r>
            <a:r>
              <a:rPr lang="tr-TR" sz="1800" dirty="0"/>
              <a:t> </a:t>
            </a:r>
            <a:r>
              <a:rPr lang="tr-TR" sz="1800" dirty="0" smtClean="0"/>
              <a:t>Bozkırda </a:t>
            </a:r>
            <a:r>
              <a:rPr lang="tr-TR" sz="1800" dirty="0"/>
              <a:t>Bir </a:t>
            </a:r>
            <a:r>
              <a:rPr lang="tr-TR" sz="1800" dirty="0" smtClean="0"/>
              <a:t>Atlı,</a:t>
            </a:r>
            <a:r>
              <a:rPr lang="tr-TR" sz="1800" dirty="0"/>
              <a:t> </a:t>
            </a:r>
            <a:r>
              <a:rPr lang="tr-TR" sz="1800" dirty="0" smtClean="0"/>
              <a:t>Yarasın Beyler,</a:t>
            </a:r>
            <a:r>
              <a:rPr lang="tr-TR" sz="1800" dirty="0"/>
              <a:t> </a:t>
            </a:r>
            <a:r>
              <a:rPr lang="tr-TR" sz="1800" dirty="0" smtClean="0"/>
              <a:t>Bütün Şiirleri,</a:t>
            </a:r>
            <a:r>
              <a:rPr lang="tr-TR" sz="1800" dirty="0"/>
              <a:t> </a:t>
            </a:r>
            <a:r>
              <a:rPr lang="tr-TR" sz="1800" dirty="0" smtClean="0"/>
              <a:t>Aşklar </a:t>
            </a:r>
            <a:r>
              <a:rPr lang="tr-TR" sz="1800" dirty="0"/>
              <a:t>ve </a:t>
            </a:r>
            <a:r>
              <a:rPr lang="tr-TR" sz="1800" dirty="0" smtClean="0"/>
              <a:t>Yalnızlıklar, Kısmeti </a:t>
            </a:r>
            <a:r>
              <a:rPr lang="tr-TR" sz="1800" dirty="0"/>
              <a:t>Kapalı </a:t>
            </a:r>
            <a:r>
              <a:rPr lang="tr-TR" sz="1800" dirty="0" smtClean="0"/>
              <a:t>Gençlik</a:t>
            </a:r>
          </a:p>
          <a:p>
            <a:pPr algn="l" fontAlgn="t"/>
            <a:r>
              <a:rPr lang="tr-TR" sz="1800" b="1" dirty="0" smtClean="0"/>
              <a:t>HATIRA:</a:t>
            </a:r>
            <a:r>
              <a:rPr lang="tr-TR" sz="1800" dirty="0"/>
              <a:t> </a:t>
            </a:r>
            <a:r>
              <a:rPr lang="tr-TR" sz="1800" dirty="0" smtClean="0"/>
              <a:t>Yeşil </a:t>
            </a:r>
            <a:r>
              <a:rPr lang="tr-TR" sz="1800" dirty="0"/>
              <a:t>Bir At Sırtında </a:t>
            </a:r>
            <a:endParaRPr lang="tr-TR" sz="1800" dirty="0" smtClean="0"/>
          </a:p>
          <a:p>
            <a:pPr algn="l" fontAlgn="t"/>
            <a:r>
              <a:rPr lang="tr-TR" sz="1800" b="1" dirty="0" smtClean="0"/>
              <a:t>SENARYO: </a:t>
            </a:r>
            <a:r>
              <a:rPr lang="tr-TR" sz="1800" dirty="0" smtClean="0"/>
              <a:t>Bağımsızlı </a:t>
            </a:r>
            <a:r>
              <a:rPr lang="tr-TR" sz="1800" dirty="0"/>
              <a:t>ya da Ölüm (1990)</a:t>
            </a:r>
          </a:p>
          <a:p>
            <a:pPr algn="l" fontAlgn="t"/>
            <a:r>
              <a:rPr lang="tr-TR" sz="1800" b="1" dirty="0" smtClean="0"/>
              <a:t>DENEME: </a:t>
            </a:r>
            <a:r>
              <a:rPr lang="tr-TR" sz="1800" dirty="0" smtClean="0"/>
              <a:t>Niçin Aşk, Senin </a:t>
            </a:r>
            <a:r>
              <a:rPr lang="tr-TR" sz="1800" dirty="0"/>
              <a:t>İçin Ey </a:t>
            </a:r>
            <a:r>
              <a:rPr lang="tr-TR" sz="1800" dirty="0" smtClean="0"/>
              <a:t>Demokrasi, Etiler Mektubu, Niçin </a:t>
            </a:r>
            <a:r>
              <a:rPr lang="tr-TR" sz="1800" dirty="0"/>
              <a:t>Af</a:t>
            </a:r>
            <a:r>
              <a:rPr lang="tr-TR" sz="1800" dirty="0" smtClean="0"/>
              <a:t>?, Şiddet Ruhu, Ulus </a:t>
            </a:r>
            <a:r>
              <a:rPr lang="tr-TR" sz="1800" dirty="0"/>
              <a:t>Olmak </a:t>
            </a:r>
            <a:endParaRPr lang="tr-TR" sz="1800" b="1" dirty="0" smtClean="0"/>
          </a:p>
          <a:p>
            <a:pPr algn="l"/>
            <a:endParaRPr lang="tr-TR" sz="1800"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1067294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effectLst>
              </a:rPr>
              <a:t>BİREYİN İÇ DÜNYASINI ESAS ALAN ESERLER</a:t>
            </a:r>
          </a:p>
        </p:txBody>
      </p:sp>
    </p:spTree>
    <p:extLst>
      <p:ext uri="{BB962C8B-B14F-4D97-AF65-F5344CB8AC3E}">
        <p14:creationId xmlns:p14="http://schemas.microsoft.com/office/powerpoint/2010/main" val="1410278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lnSpcReduction="10000"/>
          </a:bodyPr>
          <a:lstStyle/>
          <a:p>
            <a:pPr algn="l"/>
            <a:r>
              <a:rPr lang="tr-TR" dirty="0" smtClean="0"/>
              <a:t>  Bireyin </a:t>
            </a:r>
            <a:r>
              <a:rPr lang="tr-TR" dirty="0"/>
              <a:t>iç dünyasını </a:t>
            </a:r>
            <a:r>
              <a:rPr lang="tr-TR" dirty="0" smtClean="0"/>
              <a:t>anlatan eserlerde ise iç gözlem, psikoloji ve empati esastır.</a:t>
            </a:r>
            <a:r>
              <a:rPr lang="tr-TR" dirty="0"/>
              <a:t> </a:t>
            </a:r>
            <a:r>
              <a:rPr lang="tr-TR" dirty="0" smtClean="0"/>
              <a:t>Bireyin </a:t>
            </a:r>
            <a:r>
              <a:rPr lang="tr-TR" dirty="0"/>
              <a:t>iç dünyasını anlatan </a:t>
            </a:r>
            <a:r>
              <a:rPr lang="tr-TR" dirty="0" smtClean="0"/>
              <a:t>eserlerde, </a:t>
            </a:r>
            <a:r>
              <a:rPr lang="tr-TR" dirty="0"/>
              <a:t>toplumcu gerçekçilerden farklı olarak insan gerçekliğini toplumsal yönüyle değil; psikolojik yönüyle anlatma gayreti içine girilmiştir. Olaylardan ve </a:t>
            </a:r>
            <a:r>
              <a:rPr lang="tr-TR" dirty="0" smtClean="0"/>
              <a:t>insanlardan </a:t>
            </a:r>
            <a:r>
              <a:rPr lang="tr-TR" dirty="0"/>
              <a:t>hareketle bireyin iç dünyasını anlatmışlardır.</a:t>
            </a:r>
          </a:p>
          <a:p>
            <a:pPr algn="l"/>
            <a:r>
              <a:rPr lang="tr-TR" dirty="0" smtClean="0"/>
              <a:t>  Psikolojik </a:t>
            </a:r>
            <a:r>
              <a:rPr lang="tr-TR" dirty="0"/>
              <a:t>roman ve öyküde yazarın dikkati, bireyin iç dönüşümlerine ve manevi olarak yeniden doğuşuna yönelmiştir. Bu yüzden olay örgüsüne bağlı merak unsuru ikinci planda kalmış bireyin ruh hali ve iç çatışmaları gerçekçi psikolojik tasvirlerle verilmiştir. Bu tür eserlerde bireyin iç </a:t>
            </a:r>
            <a:r>
              <a:rPr lang="tr-TR" dirty="0" smtClean="0"/>
              <a:t>dünyası, </a:t>
            </a:r>
            <a:r>
              <a:rPr lang="tr-TR" dirty="0"/>
              <a:t>psikolojik çözümlemesi başarıyla verilir.</a:t>
            </a:r>
          </a:p>
          <a:p>
            <a:pPr algn="l"/>
            <a:r>
              <a:rPr lang="tr-TR" dirty="0" smtClean="0"/>
              <a:t>  Bireyin </a:t>
            </a:r>
            <a:r>
              <a:rPr lang="tr-TR" dirty="0"/>
              <a:t>iç dünyasını anlatan eserlerde , olay örgüsü insana özgü bir gerçekliği anlatmak üzere düzenlenir</a:t>
            </a:r>
            <a:r>
              <a:rPr lang="tr-TR" dirty="0" smtClean="0"/>
              <a:t>. Bu </a:t>
            </a:r>
            <a:r>
              <a:rPr lang="tr-TR" dirty="0"/>
              <a:t>gruptaki yazarlar eserlerinde özellikle iç konuşma, bilinç akımı gibi teknikleri kullanırlar. </a:t>
            </a:r>
          </a:p>
          <a:p>
            <a:pPr algn="l"/>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38946786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lnSpcReduction="10000"/>
          </a:bodyPr>
          <a:lstStyle/>
          <a:p>
            <a:pPr marL="457200" indent="-457200" algn="l">
              <a:buClr>
                <a:schemeClr val="tx1"/>
              </a:buClr>
              <a:buFont typeface="Wingdings" pitchFamily="2" charset="2"/>
              <a:buChar char="Ø"/>
            </a:pPr>
            <a:r>
              <a:rPr lang="tr-TR" dirty="0"/>
              <a:t>Psikoloji ve psikiyatrideki gelişmelerden yararlanılarak insana özgü gerçeklik ifade edilmeye çalışılır.</a:t>
            </a:r>
          </a:p>
          <a:p>
            <a:pPr marL="457200" indent="-457200" algn="l">
              <a:buClr>
                <a:schemeClr val="tx1"/>
              </a:buClr>
              <a:buFont typeface="Wingdings" pitchFamily="2" charset="2"/>
              <a:buChar char="Ø"/>
            </a:pPr>
            <a:r>
              <a:rPr lang="tr-TR" dirty="0"/>
              <a:t>Olay örgüsü, insana özgü bir gerçekliği ifade etmek üzere düzenlenir.</a:t>
            </a:r>
          </a:p>
          <a:p>
            <a:pPr marL="457200" indent="-457200" algn="l">
              <a:buClr>
                <a:schemeClr val="tx1"/>
              </a:buClr>
              <a:buFont typeface="Wingdings" pitchFamily="2" charset="2"/>
              <a:buChar char="Ø"/>
            </a:pPr>
            <a:r>
              <a:rPr lang="tr-TR" dirty="0"/>
              <a:t>Bireyin iç dünyasını esas alan yazarlar, insan gerçekliğini farklı yönlerden an­latma gayreti içine girmişlerdir.</a:t>
            </a:r>
          </a:p>
          <a:p>
            <a:pPr marL="457200" indent="-457200" algn="l">
              <a:buClr>
                <a:schemeClr val="tx1"/>
              </a:buClr>
              <a:buFont typeface="Wingdings" pitchFamily="2" charset="2"/>
              <a:buChar char="Ø"/>
            </a:pPr>
            <a:r>
              <a:rPr lang="tr-TR" dirty="0"/>
              <a:t>Olaylardan ve insanlardan hareketle bireyin iç dünyası anlatılır.</a:t>
            </a:r>
          </a:p>
          <a:p>
            <a:pPr marL="457200" indent="-457200" algn="l">
              <a:buClr>
                <a:schemeClr val="tx1"/>
              </a:buClr>
              <a:buFont typeface="Wingdings" pitchFamily="2" charset="2"/>
              <a:buChar char="Ø"/>
            </a:pPr>
            <a:r>
              <a:rPr lang="tr-TR" dirty="0"/>
              <a:t>Dil ve anlatım bakımından seçkinci, mükemmeliyetçi bir anlayış hâkimdir.</a:t>
            </a:r>
          </a:p>
          <a:p>
            <a:pPr marL="457200" indent="-457200" algn="l">
              <a:buClr>
                <a:schemeClr val="tx1"/>
              </a:buClr>
              <a:buFont typeface="Wingdings" pitchFamily="2" charset="2"/>
              <a:buChar char="Ø"/>
            </a:pPr>
            <a:r>
              <a:rPr lang="tr-TR" dirty="0"/>
              <a:t>Bireyin iç dünyasını esas alan yazarlar, zaman, psikolojik sorunlar, hastalık, bi­reysel bunalım, Doğu-Batı sorunsalı, kaçış, geçmiş-şimdi, birey-toplum, değer yargıları, korku gibi bireysel konuları ele alırlar</a:t>
            </a:r>
            <a:r>
              <a:rPr lang="tr-TR" dirty="0" smtClean="0"/>
              <a:t>.</a:t>
            </a:r>
          </a:p>
          <a:p>
            <a:pPr marL="457200" indent="-457200" algn="l">
              <a:buClr>
                <a:schemeClr val="tx1"/>
              </a:buClr>
              <a:buFont typeface="Wingdings" pitchFamily="2" charset="2"/>
              <a:buChar char="Ø"/>
            </a:pPr>
            <a:r>
              <a:rPr lang="tr-TR" dirty="0"/>
              <a:t>Bu anlayışla yazan yazarlar, gerçeğin insanlar tarafından farklı şekillerde algı­lanacağı düşüncesinden hareket ederler.</a:t>
            </a:r>
          </a:p>
          <a:p>
            <a:pPr algn="l">
              <a:buClr>
                <a:schemeClr val="tx1"/>
              </a:buClr>
            </a:pPr>
            <a:endParaRPr lang="tr-TR" dirty="0"/>
          </a:p>
        </p:txBody>
      </p:sp>
      <p:sp>
        <p:nvSpPr>
          <p:cNvPr id="3" name="Başlık 2"/>
          <p:cNvSpPr>
            <a:spLocks noGrp="1"/>
          </p:cNvSpPr>
          <p:nvPr>
            <p:ph type="title"/>
          </p:nvPr>
        </p:nvSpPr>
        <p:spPr/>
        <p:txBody>
          <a:bodyPr>
            <a:normAutofit/>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8842500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050903" cy="4005072"/>
          </a:xfrm>
        </p:spPr>
        <p:txBody>
          <a:bodyPr>
            <a:normAutofit lnSpcReduction="10000"/>
          </a:bodyPr>
          <a:lstStyle/>
          <a:p>
            <a:pPr algn="l">
              <a:defRPr/>
            </a:pPr>
            <a:r>
              <a:rPr lang="tr-TR" dirty="0" smtClean="0"/>
              <a:t>  Şiirleri Milli Mecmua ve Dergah dergilerinde çıkmıştır. Şiirlerini hece ölçüsüyle yazmıştır. Anadolu halk motiflerini işleyen sanatçı duygulu şiirler yazmış ve memleket şiirleriyle tanınmıştır.</a:t>
            </a:r>
          </a:p>
          <a:p>
            <a:pPr algn="l">
              <a:defRPr/>
            </a:pPr>
            <a:r>
              <a:rPr lang="tr-TR" dirty="0"/>
              <a:t> </a:t>
            </a:r>
            <a:r>
              <a:rPr lang="tr-TR" dirty="0" smtClean="0"/>
              <a:t> Batılı şiir anlayışından aşık tarzı anlayışa yönelmiştir.</a:t>
            </a:r>
          </a:p>
          <a:p>
            <a:pPr algn="l">
              <a:defRPr/>
            </a:pPr>
            <a:r>
              <a:rPr lang="tr-TR" dirty="0"/>
              <a:t> </a:t>
            </a:r>
            <a:r>
              <a:rPr lang="tr-TR" dirty="0" smtClean="0"/>
              <a:t>Kendi deyişiyle </a:t>
            </a:r>
            <a:r>
              <a:rPr lang="tr-TR" b="1" dirty="0" smtClean="0"/>
              <a:t>«köküne kadar milli ve halkçı»</a:t>
            </a:r>
            <a:r>
              <a:rPr lang="tr-TR" dirty="0" smtClean="0"/>
              <a:t> olduğuna inandığı bir sanat görüşüne bağlandı.</a:t>
            </a:r>
          </a:p>
          <a:p>
            <a:pPr algn="l">
              <a:defRPr/>
            </a:pPr>
            <a:r>
              <a:rPr lang="tr-TR" dirty="0"/>
              <a:t> </a:t>
            </a:r>
            <a:r>
              <a:rPr lang="tr-TR" dirty="0" smtClean="0"/>
              <a:t> </a:t>
            </a:r>
            <a:r>
              <a:rPr lang="tr-TR" b="1" dirty="0" smtClean="0"/>
              <a:t>Aşık Veysel</a:t>
            </a:r>
            <a:r>
              <a:rPr lang="tr-TR" dirty="0" smtClean="0"/>
              <a:t>’i keşfedip tanınmasını sağladı.</a:t>
            </a:r>
          </a:p>
          <a:p>
            <a:pPr algn="l">
              <a:defRPr/>
            </a:pPr>
            <a:r>
              <a:rPr lang="tr-TR" dirty="0"/>
              <a:t> </a:t>
            </a:r>
            <a:r>
              <a:rPr lang="tr-TR" dirty="0" smtClean="0"/>
              <a:t> </a:t>
            </a:r>
            <a:r>
              <a:rPr lang="tr-TR" dirty="0" err="1" smtClean="0">
                <a:solidFill>
                  <a:srgbClr val="7030A0"/>
                </a:solidFill>
              </a:rPr>
              <a:t>Köşebaşı</a:t>
            </a:r>
            <a:r>
              <a:rPr lang="tr-TR" dirty="0" err="1" smtClean="0"/>
              <a:t>’nda</a:t>
            </a:r>
            <a:r>
              <a:rPr lang="tr-TR" dirty="0" smtClean="0"/>
              <a:t> Batı’ya özenenleri eleştirmiştir. </a:t>
            </a:r>
          </a:p>
          <a:p>
            <a:pPr algn="l">
              <a:defRPr/>
            </a:pPr>
            <a:endParaRPr lang="tr-TR" dirty="0" smtClean="0"/>
          </a:p>
          <a:p>
            <a:pPr algn="l"/>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AHMET KUTSİ TECER</a:t>
            </a:r>
            <a:endParaRPr lang="tr-TR" dirty="0">
              <a:effectLst>
                <a:glow rad="2286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08686" y="1987868"/>
            <a:ext cx="2319337" cy="331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676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marL="457200" indent="-457200" algn="l">
              <a:buClr>
                <a:schemeClr val="tx1"/>
              </a:buClr>
              <a:buFont typeface="Wingdings" pitchFamily="2" charset="2"/>
              <a:buChar char="Ø"/>
            </a:pPr>
            <a:r>
              <a:rPr lang="tr-TR" dirty="0" smtClean="0"/>
              <a:t>Romanların </a:t>
            </a:r>
            <a:r>
              <a:rPr lang="tr-TR" dirty="0"/>
              <a:t>bir kısmında romanın gelişim çizgisi dıştan içe, yani eşya ve olay­lardan kişilerin iç dünyasına yönelmek biçimindedir.</a:t>
            </a:r>
          </a:p>
          <a:p>
            <a:pPr marL="457200" indent="-457200" algn="l">
              <a:buClr>
                <a:schemeClr val="tx1"/>
              </a:buClr>
              <a:buFont typeface="Wingdings" pitchFamily="2" charset="2"/>
              <a:buChar char="Ø"/>
            </a:pPr>
            <a:r>
              <a:rPr lang="tr-TR" dirty="0"/>
              <a:t>Yazarlar, kişilerindeki değişimi maddi plandan, çerçeveden, manevi plana doğ­ru çizerler.</a:t>
            </a:r>
          </a:p>
          <a:p>
            <a:pPr marL="457200" indent="-457200" algn="l">
              <a:buClr>
                <a:schemeClr val="tx1"/>
              </a:buClr>
              <a:buFont typeface="Wingdings" pitchFamily="2" charset="2"/>
              <a:buChar char="Ø"/>
            </a:pPr>
            <a:r>
              <a:rPr lang="tr-TR" dirty="0"/>
              <a:t>Uygarlığın eski dönemlerinden, yaşadığımız za­mana kadar yaratılan yapıtların hemen hiçbirisi, yalnız sanat olsun diye meydana getirilmiş değil­dir. Çünkü hiçbir sanatçı toplumun bünyesinden, özellikle bağlı olduğu sınıfın psikolojisinden uzaklaşamamıştır. Bugüne kadar meydana geti­rilmiş ölmez yapıtların insanlar için belirli bir işle­vi olmuştur. Bu başarı, yaşadığı toplumla bağı ol­mayan, sıradan bir İşlev değil, duyan ve düşü­nen insanların amaçlarının ürünüdür.</a:t>
            </a:r>
          </a:p>
          <a:p>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5146877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4978896" cy="4005072"/>
          </a:xfrm>
        </p:spPr>
        <p:txBody>
          <a:bodyPr>
            <a:normAutofit/>
          </a:bodyPr>
          <a:lstStyle/>
          <a:p>
            <a:pPr algn="l" fontAlgn="base"/>
            <a:r>
              <a:rPr lang="tr-TR" dirty="0" smtClean="0"/>
              <a:t>  Toplumsal </a:t>
            </a:r>
            <a:r>
              <a:rPr lang="tr-TR" dirty="0"/>
              <a:t>değişimlerin yol açtığı bunalımları, ah­lak çöküntülerini, çatışmaları işlediği; olaydan çok ruh çözümlemelerine ağırlık verdiği romanlarıyla tanınmıştır</a:t>
            </a:r>
            <a:r>
              <a:rPr lang="tr-TR" dirty="0" smtClean="0"/>
              <a:t>.</a:t>
            </a:r>
          </a:p>
          <a:p>
            <a:pPr algn="l" fontAlgn="base"/>
            <a:r>
              <a:rPr lang="tr-TR" dirty="0" smtClean="0"/>
              <a:t>  Kendi </a:t>
            </a:r>
            <a:r>
              <a:rPr lang="tr-TR" dirty="0"/>
              <a:t>kendini yetiştirmiş, çağın düşünce akımla­rıyla ilgilenmiş, siyasal sorunlar karşısında tavır almış, bu yüzden Türk basınında derin izler bıra­kan polemiklere girişmiştir</a:t>
            </a:r>
            <a:r>
              <a:rPr lang="tr-TR" dirty="0" smtClean="0"/>
              <a:t>.</a:t>
            </a:r>
          </a:p>
          <a:p>
            <a:pPr algn="l" fontAlgn="base"/>
            <a:r>
              <a:rPr lang="tr-TR" dirty="0" smtClean="0"/>
              <a:t>  Romanlarında </a:t>
            </a:r>
            <a:r>
              <a:rPr lang="tr-TR" dirty="0"/>
              <a:t>psikolojik tahlillere önem verir</a:t>
            </a:r>
            <a:r>
              <a:rPr lang="tr-TR" dirty="0" smtClean="0"/>
              <a:t>.</a:t>
            </a:r>
          </a:p>
          <a:p>
            <a:pPr algn="l" fontAlgn="base"/>
            <a:r>
              <a:rPr lang="tr-TR" dirty="0" smtClean="0"/>
              <a:t>  Üslubu </a:t>
            </a:r>
            <a:r>
              <a:rPr lang="tr-TR" dirty="0"/>
              <a:t>kuvvetli ve eserlerini ören zengin fikir unsurları vardır.</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PEYAMİ SAFA </a:t>
            </a:r>
          </a:p>
        </p:txBody>
      </p:sp>
      <p:pic>
        <p:nvPicPr>
          <p:cNvPr id="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580894" y="2020888"/>
            <a:ext cx="2960612"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386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a:t>ROMAN: </a:t>
            </a:r>
            <a:r>
              <a:rPr lang="tr-TR" dirty="0"/>
              <a:t>Gençliğimiz, Şimşek, Sözde </a:t>
            </a:r>
            <a:r>
              <a:rPr lang="tr-TR" dirty="0" smtClean="0"/>
              <a:t>Kızlar, Mahşer</a:t>
            </a:r>
            <a:r>
              <a:rPr lang="tr-TR" dirty="0"/>
              <a:t>, Bir Akşamdı, Süngülerin Gölgesinde, Bir Genç Kız Kalbinin Cürmü, Canan, Dokuzuncu Hariciye </a:t>
            </a:r>
            <a:r>
              <a:rPr lang="tr-TR" dirty="0" smtClean="0"/>
              <a:t>Koğuşu, Fatih-Harbiye, Atilla</a:t>
            </a:r>
            <a:r>
              <a:rPr lang="tr-TR" dirty="0"/>
              <a:t>, Bir Tereddüdün Romanı, Matmazel </a:t>
            </a:r>
            <a:r>
              <a:rPr lang="tr-TR" dirty="0" err="1"/>
              <a:t>Noraliya’nın</a:t>
            </a:r>
            <a:r>
              <a:rPr lang="tr-TR" dirty="0"/>
              <a:t> Koltuğu, Yalnızız, Biz İnsanlar</a:t>
            </a:r>
          </a:p>
          <a:p>
            <a:pPr algn="l"/>
            <a:r>
              <a:rPr lang="tr-TR" b="1" dirty="0"/>
              <a:t>ÖYKÜ</a:t>
            </a:r>
            <a:r>
              <a:rPr lang="tr-TR" b="1" dirty="0" smtClean="0"/>
              <a:t>: </a:t>
            </a:r>
            <a:r>
              <a:rPr lang="tr-TR" dirty="0" smtClean="0"/>
              <a:t>Hikâyeler</a:t>
            </a:r>
            <a:endParaRPr lang="tr-TR" dirty="0"/>
          </a:p>
          <a:p>
            <a:pPr algn="l"/>
            <a:r>
              <a:rPr lang="tr-TR" b="1" dirty="0"/>
              <a:t>OYUN</a:t>
            </a:r>
            <a:r>
              <a:rPr lang="tr-TR" b="1" dirty="0" smtClean="0"/>
              <a:t>: </a:t>
            </a:r>
            <a:r>
              <a:rPr lang="tr-TR" dirty="0" smtClean="0"/>
              <a:t>Gün </a:t>
            </a:r>
            <a:r>
              <a:rPr lang="tr-TR" dirty="0"/>
              <a:t>Doğuyor</a:t>
            </a:r>
          </a:p>
          <a:p>
            <a:pPr algn="l"/>
            <a:r>
              <a:rPr lang="tr-TR" b="1" dirty="0"/>
              <a:t>İNCELEME-DENEME:</a:t>
            </a:r>
            <a:r>
              <a:rPr lang="tr-TR" dirty="0"/>
              <a:t>  Türk İnkılâbına Bakışlar, Büyük Avrupa Anketi, Felsefî Buhran, Millet ve İnsan, Mahutlar, Mistisizm, Nasyonalizm, Sosyalizm, Doğu-Batı Sentezi, Sanat- Edebiyat-</a:t>
            </a:r>
            <a:r>
              <a:rPr lang="tr-TR" dirty="0" err="1"/>
              <a:t>Tenkid</a:t>
            </a:r>
            <a:r>
              <a:rPr lang="tr-TR" dirty="0"/>
              <a:t>, Osmanlıca-Türkçe- Uydurmaca, Sosyalizm-</a:t>
            </a:r>
            <a:r>
              <a:rPr lang="tr-TR" dirty="0" err="1"/>
              <a:t>Marksizim</a:t>
            </a:r>
            <a:r>
              <a:rPr lang="tr-TR" dirty="0"/>
              <a:t>-Komünizm, Din-İnkılâp-İrtica, Kadın-Aşk-Aile, Yazarlar-Sanatçılar- Meşhurlar, Eğitim-Gençlik-Üniversite, 20. Asır- Avrupa ve Biz</a:t>
            </a:r>
          </a:p>
          <a:p>
            <a:pPr algn="l"/>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6385592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5194920" cy="4005072"/>
          </a:xfrm>
        </p:spPr>
        <p:txBody>
          <a:bodyPr>
            <a:noAutofit/>
          </a:bodyPr>
          <a:lstStyle/>
          <a:p>
            <a:pPr algn="l"/>
            <a:r>
              <a:rPr lang="tr-TR" dirty="0" smtClean="0"/>
              <a:t>  Tarık </a:t>
            </a:r>
            <a:r>
              <a:rPr lang="tr-TR" dirty="0"/>
              <a:t>Buğra; tıp, edebiyat, hukuk alanlarındaki öğrenimlerini yarım bırakmıştır; Gazetecilik, yazarlık yapmış bir sanatçımızdır.</a:t>
            </a:r>
          </a:p>
          <a:p>
            <a:pPr algn="l"/>
            <a:r>
              <a:rPr lang="tr-TR" dirty="0" smtClean="0"/>
              <a:t>  Roman </a:t>
            </a:r>
            <a:r>
              <a:rPr lang="tr-TR" dirty="0"/>
              <a:t>ve öykülerinde toplumumuzun tarihini, ortak değer yargılarını, sorunlarını işlemiştir.</a:t>
            </a:r>
          </a:p>
          <a:p>
            <a:pPr algn="l"/>
            <a:r>
              <a:rPr lang="tr-TR" dirty="0" smtClean="0"/>
              <a:t>  «Sanat</a:t>
            </a:r>
            <a:r>
              <a:rPr lang="tr-TR" dirty="0"/>
              <a:t>, insanı yüceltmeyi amaçlamalıdır</a:t>
            </a:r>
            <a:r>
              <a:rPr lang="tr-TR" dirty="0" smtClean="0"/>
              <a:t>.» görüşüyle </a:t>
            </a:r>
            <a:r>
              <a:rPr lang="tr-TR" dirty="0"/>
              <a:t>yazan sanatçı, olayların ve kişilerin içyüzlerine eğilmiş, psikolojik öğelere yer </a:t>
            </a:r>
            <a:r>
              <a:rPr lang="tr-TR" dirty="0" smtClean="0"/>
              <a:t>vermiştir</a:t>
            </a:r>
          </a:p>
          <a:p>
            <a:pPr algn="l" fontAlgn="base"/>
            <a:r>
              <a:rPr lang="tr-TR" dirty="0" smtClean="0"/>
              <a:t>  Kasaba </a:t>
            </a:r>
            <a:r>
              <a:rPr lang="tr-TR" dirty="0"/>
              <a:t>yaşantısından, orta sınıf insanların ev ve aile ortamlarından kesitler verdiği hikâyelerinde, yoğun, şiirli bir dille aşk, yalnızlık, uyumsuzluk gibi temaları işledi.</a:t>
            </a:r>
          </a:p>
          <a:p>
            <a:pPr algn="l"/>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TARIK BUĞRA </a:t>
            </a: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57243" y="2020888"/>
            <a:ext cx="303523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4886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a:t>ROMAN: </a:t>
            </a:r>
            <a:r>
              <a:rPr lang="tr-TR" dirty="0"/>
              <a:t>Siyah Kehribar, Küçük Ağa, Küçük Ağa Ankara’da, İbişin Rüyası, Firavun İmanı, Gençliğim Eyvah, Dönemeçte, Yalnızlar, Yağmur Beklerken, Osmancık,</a:t>
            </a:r>
          </a:p>
          <a:p>
            <a:pPr algn="l"/>
            <a:r>
              <a:rPr lang="tr-TR" b="1" dirty="0"/>
              <a:t>HİKÂYE: </a:t>
            </a:r>
            <a:r>
              <a:rPr lang="tr-TR" dirty="0"/>
              <a:t>Oğlumuz, Yarın Diye Bir Şey Yoktur, İki Uyku Arasında, Hikâyeler,</a:t>
            </a:r>
          </a:p>
          <a:p>
            <a:pPr algn="l"/>
            <a:r>
              <a:rPr lang="tr-TR" b="1" dirty="0"/>
              <a:t>TİYATRO: </a:t>
            </a:r>
            <a:r>
              <a:rPr lang="tr-TR" dirty="0"/>
              <a:t>Ayakta Durmak İstiyorum, </a:t>
            </a:r>
            <a:r>
              <a:rPr lang="tr-TR" dirty="0" err="1"/>
              <a:t>Akümülatörlü</a:t>
            </a:r>
            <a:r>
              <a:rPr lang="tr-TR" dirty="0"/>
              <a:t> Radyo, Yüzlerce Çiçek Birden Açtı</a:t>
            </a:r>
          </a:p>
          <a:p>
            <a:pPr algn="l"/>
            <a:r>
              <a:rPr lang="tr-TR" b="1" dirty="0"/>
              <a:t>GEZİ YAZILARI: </a:t>
            </a:r>
            <a:r>
              <a:rPr lang="tr-TR" dirty="0" err="1"/>
              <a:t>Gagaringrad</a:t>
            </a:r>
            <a:r>
              <a:rPr lang="tr-TR" dirty="0"/>
              <a:t> (Moskova Notları)</a:t>
            </a:r>
            <a:br>
              <a:rPr lang="tr-TR" dirty="0"/>
            </a:br>
            <a:r>
              <a:rPr lang="tr-TR" b="1" dirty="0" smtClean="0"/>
              <a:t>FIKRA VE</a:t>
            </a:r>
            <a:r>
              <a:rPr lang="tr-TR" b="1" dirty="0"/>
              <a:t> DENEME: </a:t>
            </a:r>
            <a:r>
              <a:rPr lang="tr-TR" dirty="0"/>
              <a:t>Gençlik Türküsü, Düşman Kazanmak Sanatı, Politika Dışı</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597719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4906887" cy="4005072"/>
          </a:xfrm>
        </p:spPr>
        <p:txBody>
          <a:bodyPr>
            <a:noAutofit/>
          </a:bodyPr>
          <a:lstStyle/>
          <a:p>
            <a:pPr algn="l" fontAlgn="base"/>
            <a:r>
              <a:rPr lang="tr-TR" dirty="0" smtClean="0"/>
              <a:t>  Dilinin </a:t>
            </a:r>
            <a:r>
              <a:rPr lang="tr-TR" dirty="0"/>
              <a:t>kudretli kalemi olarak eserlerinde imparatorluk dilinin bütün haşmetini ve güzelliğini sergiledi.</a:t>
            </a:r>
          </a:p>
          <a:p>
            <a:pPr algn="l" fontAlgn="base"/>
            <a:r>
              <a:rPr lang="tr-TR" dirty="0" smtClean="0"/>
              <a:t>  İstanbul </a:t>
            </a:r>
            <a:r>
              <a:rPr lang="tr-TR" dirty="0"/>
              <a:t>Türkçesinin bugüne kadar ulaştığı en mükemmel bir dille yazdığı ve üslûp sahibidir.</a:t>
            </a:r>
          </a:p>
          <a:p>
            <a:pPr algn="l" fontAlgn="base"/>
            <a:r>
              <a:rPr lang="tr-TR" dirty="0" smtClean="0"/>
              <a:t>  Eski </a:t>
            </a:r>
            <a:r>
              <a:rPr lang="tr-TR" dirty="0"/>
              <a:t>Türk terbiyesinin canlı bir örneği, Osmanlı medeniyetinin temsilcisi, Türk-İslam kültürünün mirasçısı ve Türk tasavvuf edebiyatının son devir mümessilidir.</a:t>
            </a:r>
          </a:p>
          <a:p>
            <a:pPr algn="l"/>
            <a:endParaRPr lang="tr-TR" dirty="0"/>
          </a:p>
        </p:txBody>
      </p:sp>
      <p:sp>
        <p:nvSpPr>
          <p:cNvPr id="3" name="Başlık 2"/>
          <p:cNvSpPr>
            <a:spLocks noGrp="1"/>
          </p:cNvSpPr>
          <p:nvPr>
            <p:ph type="title"/>
          </p:nvPr>
        </p:nvSpPr>
        <p:spPr/>
        <p:txBody>
          <a:bodyPr/>
          <a:lstStyle/>
          <a:p>
            <a:r>
              <a:rPr lang="tr-TR" dirty="0" err="1" smtClean="0">
                <a:effectLst>
                  <a:glow rad="63500">
                    <a:schemeClr val="accent3">
                      <a:satMod val="175000"/>
                      <a:alpha val="40000"/>
                    </a:schemeClr>
                  </a:glow>
                </a:effectLst>
              </a:rPr>
              <a:t>SaMİHA</a:t>
            </a:r>
            <a:r>
              <a:rPr lang="tr-TR" dirty="0" smtClean="0">
                <a:effectLst>
                  <a:glow rad="63500">
                    <a:schemeClr val="accent3">
                      <a:satMod val="175000"/>
                      <a:alpha val="40000"/>
                    </a:schemeClr>
                  </a:glow>
                </a:effectLst>
              </a:rPr>
              <a:t> </a:t>
            </a:r>
            <a:r>
              <a:rPr lang="tr-TR" dirty="0">
                <a:effectLst>
                  <a:glow rad="63500">
                    <a:schemeClr val="accent3">
                      <a:satMod val="175000"/>
                      <a:alpha val="40000"/>
                    </a:schemeClr>
                  </a:glow>
                </a:effectLst>
              </a:rPr>
              <a:t>AYVERDİ</a:t>
            </a: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64583" y="2020888"/>
            <a:ext cx="2923841"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353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dirty="0" smtClean="0"/>
              <a:t>  Mistik </a:t>
            </a:r>
            <a:r>
              <a:rPr lang="tr-TR" dirty="0"/>
              <a:t>bir yazardır.</a:t>
            </a:r>
          </a:p>
          <a:p>
            <a:pPr algn="l" fontAlgn="base"/>
            <a:r>
              <a:rPr lang="tr-TR" dirty="0" smtClean="0"/>
              <a:t>  Onun </a:t>
            </a:r>
            <a:r>
              <a:rPr lang="tr-TR" dirty="0"/>
              <a:t>hayatı bir edepli aksiyonlar manzumesidir. Ömrünü, çok sevdiği milletinin kültür ve imanına hizmetle geçirmiş olması, Türk milleti ve kültür kuruluşları tarafından şükranla karşılanır.</a:t>
            </a:r>
          </a:p>
          <a:p>
            <a:pPr algn="l" fontAlgn="base"/>
            <a:r>
              <a:rPr lang="tr-TR" dirty="0" smtClean="0"/>
              <a:t>  Mekan </a:t>
            </a:r>
            <a:r>
              <a:rPr lang="tr-TR" dirty="0"/>
              <a:t>olarak genellikle İstanbul’u seçtiği romanlarında tarih ve tasavvuftan faydalanmıştır.</a:t>
            </a:r>
          </a:p>
          <a:p>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12909643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ROMAN: </a:t>
            </a:r>
            <a:r>
              <a:rPr lang="tr-TR" dirty="0" smtClean="0"/>
              <a:t>Aşk Budur, Batmayan Gün, Ateş Ağacı, Yaşayan Ölü, İnsan </a:t>
            </a:r>
            <a:r>
              <a:rPr lang="tr-TR" dirty="0"/>
              <a:t>ve </a:t>
            </a:r>
            <a:r>
              <a:rPr lang="tr-TR" dirty="0" smtClean="0"/>
              <a:t>Şeytan, Son Menzil, Yolcu </a:t>
            </a:r>
            <a:r>
              <a:rPr lang="tr-TR" dirty="0"/>
              <a:t>Nereye </a:t>
            </a:r>
            <a:r>
              <a:rPr lang="tr-TR" dirty="0" smtClean="0"/>
              <a:t>Gidiyorsun, Mesih </a:t>
            </a:r>
            <a:r>
              <a:rPr lang="tr-TR" dirty="0"/>
              <a:t>Paşa İmamı </a:t>
            </a:r>
            <a:r>
              <a:rPr lang="tr-TR" b="1" dirty="0"/>
              <a:t> </a:t>
            </a:r>
          </a:p>
          <a:p>
            <a:pPr algn="l"/>
            <a:r>
              <a:rPr lang="tr-TR" b="1" dirty="0" smtClean="0"/>
              <a:t>HİKAYE:</a:t>
            </a:r>
            <a:r>
              <a:rPr lang="tr-TR" dirty="0"/>
              <a:t> </a:t>
            </a:r>
            <a:r>
              <a:rPr lang="tr-TR" dirty="0" err="1" smtClean="0"/>
              <a:t>Mabedde</a:t>
            </a:r>
            <a:r>
              <a:rPr lang="tr-TR" dirty="0" smtClean="0"/>
              <a:t> </a:t>
            </a:r>
            <a:r>
              <a:rPr lang="tr-TR" dirty="0"/>
              <a:t>Bir Gece </a:t>
            </a:r>
            <a:r>
              <a:rPr lang="tr-TR" b="1" dirty="0"/>
              <a:t> </a:t>
            </a:r>
            <a:endParaRPr lang="tr-TR" dirty="0"/>
          </a:p>
          <a:p>
            <a:pPr algn="l"/>
            <a:r>
              <a:rPr lang="tr-TR" b="1" dirty="0" smtClean="0"/>
              <a:t>MENSUR ŞİİR:</a:t>
            </a:r>
            <a:r>
              <a:rPr lang="tr-TR" dirty="0"/>
              <a:t> </a:t>
            </a:r>
            <a:r>
              <a:rPr lang="tr-TR" dirty="0" smtClean="0"/>
              <a:t>Yusufçuk, Hancı, Dile </a:t>
            </a:r>
            <a:r>
              <a:rPr lang="tr-TR" dirty="0"/>
              <a:t>Gelen Taş </a:t>
            </a:r>
            <a:r>
              <a:rPr lang="tr-TR" b="1" dirty="0"/>
              <a:t> </a:t>
            </a:r>
            <a:endParaRPr lang="tr-TR" dirty="0"/>
          </a:p>
          <a:p>
            <a:pPr algn="l"/>
            <a:r>
              <a:rPr lang="tr-TR" b="1" dirty="0" smtClean="0"/>
              <a:t>HATIRAT:</a:t>
            </a:r>
            <a:r>
              <a:rPr lang="tr-TR" dirty="0"/>
              <a:t> </a:t>
            </a:r>
            <a:r>
              <a:rPr lang="tr-TR" dirty="0" smtClean="0"/>
              <a:t>İbrahim </a:t>
            </a:r>
            <a:r>
              <a:rPr lang="tr-TR" dirty="0"/>
              <a:t>Efendi </a:t>
            </a:r>
            <a:r>
              <a:rPr lang="tr-TR" dirty="0" smtClean="0"/>
              <a:t>Konağı, Bir </a:t>
            </a:r>
            <a:r>
              <a:rPr lang="tr-TR" dirty="0"/>
              <a:t>Dünyadan Bir </a:t>
            </a:r>
            <a:r>
              <a:rPr lang="tr-TR" dirty="0" smtClean="0"/>
              <a:t>Dünyaya, Hatıralarla </a:t>
            </a:r>
            <a:r>
              <a:rPr lang="tr-TR" dirty="0" err="1" smtClean="0"/>
              <a:t>Başbaşa</a:t>
            </a:r>
            <a:r>
              <a:rPr lang="tr-TR" dirty="0" smtClean="0"/>
              <a:t>, Rahmet Kapısı, Hey </a:t>
            </a:r>
            <a:r>
              <a:rPr lang="tr-TR" dirty="0"/>
              <a:t>Gidi Günler </a:t>
            </a:r>
            <a:r>
              <a:rPr lang="tr-TR" dirty="0" smtClean="0"/>
              <a:t>Hey, </a:t>
            </a:r>
            <a:r>
              <a:rPr lang="tr-TR" dirty="0" err="1" smtClean="0"/>
              <a:t>Küplücedeki</a:t>
            </a:r>
            <a:r>
              <a:rPr lang="tr-TR" dirty="0" smtClean="0"/>
              <a:t> Köşk, Ah </a:t>
            </a:r>
            <a:r>
              <a:rPr lang="tr-TR" dirty="0"/>
              <a:t>Tuna Vah </a:t>
            </a:r>
            <a:r>
              <a:rPr lang="tr-TR" dirty="0" smtClean="0"/>
              <a:t>Tuna, Ne </a:t>
            </a:r>
            <a:r>
              <a:rPr lang="tr-TR" dirty="0"/>
              <a:t>İdik Ne </a:t>
            </a:r>
            <a:r>
              <a:rPr lang="tr-TR" dirty="0" smtClean="0"/>
              <a:t>Olduk, Bağ Bozumu, </a:t>
            </a:r>
            <a:r>
              <a:rPr lang="tr-TR" dirty="0" err="1" smtClean="0"/>
              <a:t>Ratibe</a:t>
            </a:r>
            <a:r>
              <a:rPr lang="tr-TR" dirty="0" smtClean="0"/>
              <a:t>, Ezeli Dostlar, İki </a:t>
            </a:r>
            <a:r>
              <a:rPr lang="tr-TR" dirty="0" err="1"/>
              <a:t>Âşinâ</a:t>
            </a:r>
            <a:r>
              <a:rPr lang="tr-TR" dirty="0"/>
              <a:t> </a:t>
            </a:r>
            <a:endParaRPr lang="tr-TR" dirty="0" smtClean="0"/>
          </a:p>
          <a:p>
            <a:pPr algn="l"/>
            <a:r>
              <a:rPr lang="tr-TR" b="1" dirty="0"/>
              <a:t>GEZİ: </a:t>
            </a:r>
            <a:r>
              <a:rPr lang="tr-TR" dirty="0"/>
              <a:t>Yeryüzünde Birkaç Adım </a:t>
            </a:r>
            <a:r>
              <a:rPr lang="tr-TR" b="1" dirty="0"/>
              <a:t> </a:t>
            </a:r>
            <a:endParaRPr lang="tr-TR" dirty="0"/>
          </a:p>
          <a:p>
            <a:pPr algn="l"/>
            <a:r>
              <a:rPr lang="tr-TR" b="1" dirty="0"/>
              <a:t>PORTRE:</a:t>
            </a:r>
            <a:r>
              <a:rPr lang="tr-TR" dirty="0"/>
              <a:t> </a:t>
            </a:r>
            <a:r>
              <a:rPr lang="tr-TR" dirty="0" err="1"/>
              <a:t>Âbide</a:t>
            </a:r>
            <a:r>
              <a:rPr lang="tr-TR" dirty="0"/>
              <a:t> Şahsiyetler </a:t>
            </a:r>
            <a:r>
              <a:rPr lang="tr-TR" b="1" dirty="0"/>
              <a:t> </a:t>
            </a:r>
            <a:endParaRPr lang="tr-TR" dirty="0"/>
          </a:p>
          <a:p>
            <a:pPr algn="l"/>
            <a:r>
              <a:rPr lang="tr-TR" b="1" dirty="0"/>
              <a:t>DENEME: </a:t>
            </a:r>
            <a:r>
              <a:rPr lang="tr-TR" dirty="0"/>
              <a:t>İstanbul Geceleri, Kölelikten Efendiliğe  </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597719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a:t>MAKALE:</a:t>
            </a:r>
            <a:r>
              <a:rPr lang="tr-TR" dirty="0"/>
              <a:t> Milli Kültür Meseleleri ve Maarif Davamız, Ne İdik Ne Olduk, Rahmet Kapısı</a:t>
            </a:r>
            <a:r>
              <a:rPr lang="tr-TR" b="1" dirty="0"/>
              <a:t> </a:t>
            </a:r>
            <a:endParaRPr lang="tr-TR" b="1" dirty="0" smtClean="0"/>
          </a:p>
          <a:p>
            <a:pPr algn="l"/>
            <a:r>
              <a:rPr lang="tr-TR" b="1" dirty="0" smtClean="0"/>
              <a:t>MEKTUP</a:t>
            </a:r>
            <a:r>
              <a:rPr lang="tr-TR" b="1" dirty="0"/>
              <a:t>:</a:t>
            </a:r>
            <a:r>
              <a:rPr lang="tr-TR" dirty="0"/>
              <a:t> Misyonerlik Karşısında Türkiye, Mektuplardan Gelen Ses </a:t>
            </a:r>
          </a:p>
          <a:p>
            <a:pPr algn="l"/>
            <a:r>
              <a:rPr lang="tr-TR" b="1" dirty="0" smtClean="0"/>
              <a:t>KÜLTÜR MEDENİYET VE TARİH:</a:t>
            </a:r>
            <a:r>
              <a:rPr lang="tr-TR" dirty="0" smtClean="0"/>
              <a:t> </a:t>
            </a:r>
            <a:r>
              <a:rPr lang="tr-TR" dirty="0" err="1" smtClean="0"/>
              <a:t>Boğaziçinde</a:t>
            </a:r>
            <a:r>
              <a:rPr lang="tr-TR" dirty="0" smtClean="0"/>
              <a:t> Tarih, Türk </a:t>
            </a:r>
            <a:r>
              <a:rPr lang="tr-TR" dirty="0"/>
              <a:t>Tarihinde Osmanlı </a:t>
            </a:r>
            <a:r>
              <a:rPr lang="tr-TR" dirty="0" smtClean="0"/>
              <a:t>Asırları, Türkiye’nin </a:t>
            </a:r>
            <a:r>
              <a:rPr lang="tr-TR" dirty="0"/>
              <a:t>Ermeni </a:t>
            </a:r>
            <a:r>
              <a:rPr lang="tr-TR" dirty="0" smtClean="0"/>
              <a:t>Meselesi, Türk-Rus </a:t>
            </a:r>
            <a:r>
              <a:rPr lang="tr-TR" dirty="0"/>
              <a:t>Münasebetleri ve Muharebeleri </a:t>
            </a:r>
            <a:r>
              <a:rPr lang="tr-TR" b="1" dirty="0"/>
              <a:t> </a:t>
            </a:r>
            <a:endParaRPr lang="tr-TR" dirty="0"/>
          </a:p>
          <a:p>
            <a:pPr algn="l"/>
            <a:r>
              <a:rPr lang="tr-TR" b="1" dirty="0" smtClean="0"/>
              <a:t>BİYOGRAFİ:</a:t>
            </a:r>
            <a:r>
              <a:rPr lang="tr-TR" dirty="0" smtClean="0"/>
              <a:t> Kenan </a:t>
            </a:r>
            <a:r>
              <a:rPr lang="tr-TR" dirty="0" err="1"/>
              <a:t>Rifai</a:t>
            </a:r>
            <a:r>
              <a:rPr lang="tr-TR" dirty="0"/>
              <a:t> ve Yirminci Asrın Işığında </a:t>
            </a:r>
            <a:r>
              <a:rPr lang="tr-TR" dirty="0" smtClean="0"/>
              <a:t>Müslümanlık, </a:t>
            </a:r>
            <a:endParaRPr lang="tr-TR" dirty="0"/>
          </a:p>
          <a:p>
            <a:pPr algn="l"/>
            <a:r>
              <a:rPr lang="tr-TR" dirty="0"/>
              <a:t>Edebî ve Manevî Dünyası İçinde Fatih </a:t>
            </a:r>
            <a:r>
              <a:rPr lang="tr-TR" b="1" dirty="0"/>
              <a:t> </a:t>
            </a:r>
            <a:endParaRPr lang="tr-TR" dirty="0"/>
          </a:p>
          <a:p>
            <a:pPr algn="l"/>
            <a:r>
              <a:rPr lang="tr-TR" b="1" dirty="0" smtClean="0"/>
              <a:t>OTOBİYOGRAFİ: </a:t>
            </a:r>
            <a:r>
              <a:rPr lang="tr-TR" dirty="0" smtClean="0"/>
              <a:t>Dost</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809447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1988840"/>
            <a:ext cx="4834880" cy="4037056"/>
          </a:xfrm>
        </p:spPr>
        <p:txBody>
          <a:bodyPr>
            <a:noAutofit/>
          </a:bodyPr>
          <a:lstStyle/>
          <a:p>
            <a:pPr algn="l"/>
            <a:r>
              <a:rPr lang="tr-TR" dirty="0" smtClean="0"/>
              <a:t>  Geçmişe </a:t>
            </a:r>
            <a:r>
              <a:rPr lang="tr-TR" dirty="0"/>
              <a:t>dönük, geleneksel yaşam ya da beğeniden etkilenen bir yazardır. Yapıtlarının ağırlık noktasını mutlulukla geçmiş gençliği ve </a:t>
            </a:r>
            <a:r>
              <a:rPr lang="tr-TR" dirty="0" smtClean="0"/>
              <a:t>20. </a:t>
            </a:r>
            <a:r>
              <a:rPr lang="tr-TR" dirty="0"/>
              <a:t>yüzyıl başlarındaki rahat İstanbul hayatı oluşturur. Roman diye nitelenen, ama roman tekniğine uymayan yapıtlarıyla yazınımıza yeni bir tür katmıştır. Bu türde yazdığı yapıtlarında çocukluk ve gençlik yıllarında İstanbul’un en seçkin yerlerinde geçen yaşamına ilişkin anılarını yansıtır. Yapıtlarında insanların alın yazgısı, kişisel düşünce ve yargılar öne çıkar</a:t>
            </a:r>
            <a:r>
              <a:rPr lang="tr-TR" dirty="0" smtClean="0"/>
              <a:t>.</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ABDÜLHAK ŞİNASİ HİSAR</a:t>
            </a: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96136" y="2060848"/>
            <a:ext cx="2900616" cy="331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8029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smtClean="0"/>
              <a:t>ŞİİR: </a:t>
            </a:r>
            <a:r>
              <a:rPr lang="tr-TR" dirty="0" smtClean="0"/>
              <a:t>Şiirler</a:t>
            </a:r>
            <a:endParaRPr lang="tr-TR" dirty="0"/>
          </a:p>
          <a:p>
            <a:pPr algn="l"/>
            <a:endParaRPr lang="tr-TR" b="1" dirty="0"/>
          </a:p>
          <a:p>
            <a:pPr algn="l"/>
            <a:r>
              <a:rPr lang="tr-TR" b="1" dirty="0" smtClean="0"/>
              <a:t>TİYATRO: </a:t>
            </a:r>
            <a:r>
              <a:rPr lang="tr-TR" dirty="0" smtClean="0"/>
              <a:t>Satılık Ev, Bir </a:t>
            </a:r>
            <a:r>
              <a:rPr lang="tr-TR" dirty="0"/>
              <a:t>Pazar  Günü </a:t>
            </a:r>
            <a:r>
              <a:rPr lang="tr-TR" dirty="0" smtClean="0"/>
              <a:t>, Koçyiğit Köroğlu, </a:t>
            </a:r>
            <a:r>
              <a:rPr lang="tr-TR" dirty="0" err="1" smtClean="0"/>
              <a:t>Köşebaşı</a:t>
            </a:r>
            <a:r>
              <a:rPr lang="tr-TR" dirty="0"/>
              <a:t>.</a:t>
            </a:r>
          </a:p>
          <a:p>
            <a:pPr algn="l"/>
            <a:endParaRPr lang="tr-TR" dirty="0"/>
          </a:p>
        </p:txBody>
      </p:sp>
      <p:sp>
        <p:nvSpPr>
          <p:cNvPr id="3" name="İçerik Yer Tutucusu 2"/>
          <p:cNvSpPr>
            <a:spLocks noGrp="1"/>
          </p:cNvSpPr>
          <p:nvPr>
            <p:ph sz="quarter" idx="14"/>
          </p:nvPr>
        </p:nvSpPr>
        <p:spPr>
          <a:xfrm>
            <a:off x="4663440" y="1772816"/>
            <a:ext cx="4229040" cy="4968552"/>
          </a:xfrm>
        </p:spPr>
        <p:txBody>
          <a:bodyPr>
            <a:normAutofit fontScale="70000" lnSpcReduction="20000"/>
          </a:bodyPr>
          <a:lstStyle/>
          <a:p>
            <a:pPr>
              <a:buClr>
                <a:schemeClr val="accent3"/>
              </a:buClr>
              <a:defRPr/>
            </a:pPr>
            <a:r>
              <a:rPr lang="tr-TR" b="1" i="1" dirty="0"/>
              <a:t>ORDA BİR KÖY VAR UZAKTA</a:t>
            </a:r>
            <a:r>
              <a:rPr lang="tr-TR" i="1" dirty="0"/>
              <a:t/>
            </a:r>
            <a:br>
              <a:rPr lang="tr-TR" i="1" dirty="0"/>
            </a:br>
            <a:r>
              <a:rPr lang="tr-TR" i="1" dirty="0"/>
              <a:t>Orda bir köy var, uzakta </a:t>
            </a:r>
            <a:br>
              <a:rPr lang="tr-TR" i="1" dirty="0"/>
            </a:br>
            <a:r>
              <a:rPr lang="tr-TR" i="1" dirty="0"/>
              <a:t>O köy bizim köyümüzdür. </a:t>
            </a:r>
            <a:br>
              <a:rPr lang="tr-TR" i="1" dirty="0"/>
            </a:br>
            <a:r>
              <a:rPr lang="tr-TR" i="1" dirty="0"/>
              <a:t>Gezmesek de, tozmasak da </a:t>
            </a:r>
            <a:br>
              <a:rPr lang="tr-TR" i="1" dirty="0"/>
            </a:br>
            <a:r>
              <a:rPr lang="tr-TR" i="1" dirty="0"/>
              <a:t>O köy bizim köyümüzdür. </a:t>
            </a:r>
            <a:br>
              <a:rPr lang="tr-TR" i="1" dirty="0"/>
            </a:br>
            <a:r>
              <a:rPr lang="tr-TR" i="1" dirty="0"/>
              <a:t/>
            </a:r>
            <a:br>
              <a:rPr lang="tr-TR" i="1" dirty="0"/>
            </a:br>
            <a:r>
              <a:rPr lang="tr-TR" i="1" dirty="0"/>
              <a:t>Orda bir ev var, uzakta </a:t>
            </a:r>
            <a:br>
              <a:rPr lang="tr-TR" i="1" dirty="0"/>
            </a:br>
            <a:r>
              <a:rPr lang="tr-TR" i="1" dirty="0"/>
              <a:t>O ev bizim evimizdir. </a:t>
            </a:r>
            <a:br>
              <a:rPr lang="tr-TR" i="1" dirty="0"/>
            </a:br>
            <a:r>
              <a:rPr lang="tr-TR" i="1" dirty="0"/>
              <a:t>Yatmasak da, kalkmasak da </a:t>
            </a:r>
            <a:br>
              <a:rPr lang="tr-TR" i="1" dirty="0"/>
            </a:br>
            <a:r>
              <a:rPr lang="tr-TR" i="1" dirty="0"/>
              <a:t>O ev bizim evimizdir. </a:t>
            </a:r>
            <a:br>
              <a:rPr lang="tr-TR" i="1" dirty="0"/>
            </a:br>
            <a:r>
              <a:rPr lang="tr-TR" i="1" dirty="0"/>
              <a:t> </a:t>
            </a:r>
          </a:p>
          <a:p>
            <a:pPr>
              <a:buClr>
                <a:schemeClr val="accent3"/>
              </a:buClr>
              <a:defRPr/>
            </a:pPr>
            <a:r>
              <a:rPr lang="tr-TR" i="1" dirty="0"/>
              <a:t>Orda bir ses var, uzakta </a:t>
            </a:r>
            <a:br>
              <a:rPr lang="tr-TR" i="1" dirty="0"/>
            </a:br>
            <a:r>
              <a:rPr lang="tr-TR" i="1" dirty="0"/>
              <a:t>O ses bizim sesimizdir. </a:t>
            </a:r>
            <a:br>
              <a:rPr lang="tr-TR" i="1" dirty="0"/>
            </a:br>
            <a:r>
              <a:rPr lang="tr-TR" i="1" dirty="0"/>
              <a:t>Duymasak da, tınmasak da </a:t>
            </a:r>
            <a:br>
              <a:rPr lang="tr-TR" i="1" dirty="0"/>
            </a:br>
            <a:r>
              <a:rPr lang="tr-TR" i="1" dirty="0"/>
              <a:t>O ses bizim sesimizdir. </a:t>
            </a:r>
          </a:p>
          <a:p>
            <a:pPr>
              <a:buClr>
                <a:schemeClr val="accent3"/>
              </a:buClr>
              <a:defRPr/>
            </a:pPr>
            <a:r>
              <a:rPr lang="tr-TR" i="1" dirty="0"/>
              <a:t>Orda bir dağ var, uzakta </a:t>
            </a:r>
            <a:br>
              <a:rPr lang="tr-TR" i="1" dirty="0"/>
            </a:br>
            <a:r>
              <a:rPr lang="tr-TR" i="1" dirty="0"/>
              <a:t>O dağ bizim dağımızdır. </a:t>
            </a:r>
            <a:br>
              <a:rPr lang="tr-TR" i="1" dirty="0"/>
            </a:br>
            <a:r>
              <a:rPr lang="tr-TR" i="1" dirty="0"/>
              <a:t>İnmesek de, çıkmasak da </a:t>
            </a:r>
            <a:br>
              <a:rPr lang="tr-TR" i="1" dirty="0"/>
            </a:br>
            <a:r>
              <a:rPr lang="tr-TR" i="1" dirty="0"/>
              <a:t>O dağ bizim dağımızdır. </a:t>
            </a:r>
            <a:br>
              <a:rPr lang="tr-TR" i="1" dirty="0"/>
            </a:br>
            <a:r>
              <a:rPr lang="tr-TR" i="1" dirty="0"/>
              <a:t/>
            </a:r>
            <a:br>
              <a:rPr lang="tr-TR" i="1" dirty="0"/>
            </a:br>
            <a:r>
              <a:rPr lang="tr-TR" i="1" dirty="0"/>
              <a:t>Orda bir yol var, uzakta </a:t>
            </a:r>
            <a:br>
              <a:rPr lang="tr-TR" i="1" dirty="0"/>
            </a:br>
            <a:r>
              <a:rPr lang="tr-TR" i="1" dirty="0"/>
              <a:t>O yol bizim yolumuzdur. </a:t>
            </a:r>
            <a:br>
              <a:rPr lang="tr-TR" i="1" dirty="0"/>
            </a:br>
            <a:r>
              <a:rPr lang="tr-TR" i="1" dirty="0"/>
              <a:t>Dönmesek de, varmasak da </a:t>
            </a:r>
            <a:br>
              <a:rPr lang="tr-TR" i="1" dirty="0"/>
            </a:br>
            <a:r>
              <a:rPr lang="tr-TR" i="1" dirty="0"/>
              <a:t>O yol bizim yolumuzdur.</a:t>
            </a:r>
            <a:br>
              <a:rPr lang="tr-TR" i="1" dirty="0"/>
            </a:br>
            <a:r>
              <a:rPr lang="tr-TR" i="1" dirty="0"/>
              <a:t/>
            </a:r>
            <a:br>
              <a:rPr lang="tr-TR" i="1" dirty="0"/>
            </a:br>
            <a:endParaRPr lang="tr-TR" i="1" dirty="0"/>
          </a:p>
          <a:p>
            <a:pPr>
              <a:buClr>
                <a:schemeClr val="accent3"/>
              </a:buClr>
              <a:defRPr/>
            </a:pPr>
            <a:endParaRPr lang="tr-TR" i="1" dirty="0"/>
          </a:p>
          <a:p>
            <a:endParaRPr lang="tr-TR" i="1"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0285922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a:r>
              <a:rPr lang="tr-TR" dirty="0" smtClean="0"/>
              <a:t>  Dil </a:t>
            </a:r>
            <a:r>
              <a:rPr lang="tr-TR" dirty="0"/>
              <a:t>ve anlatımda kendine özgü bir yol çizmiş, Osmanlıcanın konuşulan sözcükleriyle ve geçmiş zaman kipiyle yazmıştır. Yer yer uzun tümceler kullanmış; şiirsel bir söyleyişe özenen, etkileyici bir anlatım biçimine yönelmiştir</a:t>
            </a:r>
            <a:r>
              <a:rPr lang="tr-TR" dirty="0" smtClean="0"/>
              <a:t>.</a:t>
            </a:r>
          </a:p>
          <a:p>
            <a:pPr algn="l"/>
            <a:r>
              <a:rPr lang="tr-TR" dirty="0" smtClean="0"/>
              <a:t>  Fransız </a:t>
            </a:r>
            <a:r>
              <a:rPr lang="tr-TR" dirty="0"/>
              <a:t>edebiyatçılardan etkilenmiştir. Kahramanlarının hepsini dengesiz, gariplikleri olan, içine kapanık, başarısız ve hayalleriyle avunan kişiler olarak kurgular. Olaylardan çok kahramanlarının duygu ve düşüncelerine öncelik veren sanatçı, şiirsel bir dil ve özgün bir teknik kullanmıştır.</a:t>
            </a:r>
          </a:p>
          <a:p>
            <a:pPr algn="l"/>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2718641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ROMAN:</a:t>
            </a:r>
            <a:r>
              <a:rPr lang="tr-TR" dirty="0"/>
              <a:t> </a:t>
            </a:r>
            <a:r>
              <a:rPr lang="tr-TR" dirty="0" smtClean="0"/>
              <a:t>Fahim </a:t>
            </a:r>
            <a:r>
              <a:rPr lang="tr-TR" dirty="0"/>
              <a:t>Bey ve </a:t>
            </a:r>
            <a:r>
              <a:rPr lang="tr-TR" dirty="0" smtClean="0"/>
              <a:t>Biz, Çamlıca’daki Eniştemiz, Ali </a:t>
            </a:r>
            <a:r>
              <a:rPr lang="tr-TR" dirty="0"/>
              <a:t>Nizami Bey’in Alafrangalığı ve Şeyhliği </a:t>
            </a:r>
            <a:endParaRPr lang="tr-TR" dirty="0" smtClean="0"/>
          </a:p>
          <a:p>
            <a:pPr algn="l"/>
            <a:r>
              <a:rPr lang="tr-TR" b="1" dirty="0" smtClean="0"/>
              <a:t>ANI </a:t>
            </a:r>
            <a:r>
              <a:rPr lang="tr-TR" b="1" dirty="0"/>
              <a:t>VE </a:t>
            </a:r>
            <a:r>
              <a:rPr lang="tr-TR" b="1" dirty="0" smtClean="0"/>
              <a:t>DENEME:</a:t>
            </a:r>
            <a:r>
              <a:rPr lang="tr-TR" dirty="0"/>
              <a:t> </a:t>
            </a:r>
            <a:r>
              <a:rPr lang="tr-TR" dirty="0" smtClean="0"/>
              <a:t>Boğaziçi Mehtapları, Boğaziçi Yalıları, Geçmiş </a:t>
            </a:r>
            <a:r>
              <a:rPr lang="tr-TR" dirty="0"/>
              <a:t>Zaman Köşkleri </a:t>
            </a:r>
            <a:endParaRPr lang="tr-TR" dirty="0" smtClean="0"/>
          </a:p>
          <a:p>
            <a:pPr algn="l"/>
            <a:r>
              <a:rPr lang="tr-TR" b="1" dirty="0" smtClean="0"/>
              <a:t>İNCELEME-ANTOLOJİ:</a:t>
            </a:r>
            <a:r>
              <a:rPr lang="tr-TR" dirty="0"/>
              <a:t> </a:t>
            </a:r>
            <a:r>
              <a:rPr lang="tr-TR" dirty="0" smtClean="0"/>
              <a:t>İstanbul </a:t>
            </a:r>
            <a:r>
              <a:rPr lang="tr-TR" dirty="0"/>
              <a:t>ve Pierre </a:t>
            </a:r>
            <a:r>
              <a:rPr lang="tr-TR" dirty="0" err="1" smtClean="0"/>
              <a:t>Loti</a:t>
            </a:r>
            <a:r>
              <a:rPr lang="tr-TR" dirty="0" smtClean="0"/>
              <a:t>, Yahya </a:t>
            </a:r>
            <a:r>
              <a:rPr lang="tr-TR" dirty="0"/>
              <a:t>Kemal’e </a:t>
            </a:r>
            <a:r>
              <a:rPr lang="tr-TR" dirty="0" smtClean="0"/>
              <a:t>Veda, </a:t>
            </a:r>
            <a:r>
              <a:rPr lang="tr-TR" dirty="0"/>
              <a:t> </a:t>
            </a:r>
            <a:r>
              <a:rPr lang="tr-TR" dirty="0" smtClean="0"/>
              <a:t>Ahmet </a:t>
            </a:r>
            <a:r>
              <a:rPr lang="tr-TR" dirty="0"/>
              <a:t>Haşim’in Şiiri ve </a:t>
            </a:r>
            <a:r>
              <a:rPr lang="tr-TR" dirty="0" smtClean="0"/>
              <a:t>Hayatı, </a:t>
            </a:r>
            <a:r>
              <a:rPr lang="tr-TR" dirty="0"/>
              <a:t> </a:t>
            </a:r>
            <a:r>
              <a:rPr lang="tr-TR" dirty="0" smtClean="0"/>
              <a:t>Aşk </a:t>
            </a:r>
            <a:r>
              <a:rPr lang="tr-TR" dirty="0"/>
              <a:t>İmiş Her Ne Var </a:t>
            </a:r>
            <a:r>
              <a:rPr lang="tr-TR" dirty="0" smtClean="0"/>
              <a:t>Alemde, Geçmiş </a:t>
            </a:r>
            <a:r>
              <a:rPr lang="tr-TR" dirty="0"/>
              <a:t>Zaman </a:t>
            </a:r>
            <a:r>
              <a:rPr lang="tr-TR" dirty="0" smtClean="0"/>
              <a:t>Fıkraları</a:t>
            </a:r>
            <a:r>
              <a:rPr lang="tr-TR" dirty="0"/>
              <a:t/>
            </a:r>
            <a:br>
              <a:rPr lang="tr-TR" dirty="0"/>
            </a:b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597719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122911" cy="4005072"/>
          </a:xfrm>
        </p:spPr>
        <p:txBody>
          <a:bodyPr>
            <a:normAutofit/>
          </a:bodyPr>
          <a:lstStyle/>
          <a:p>
            <a:pPr algn="l" fontAlgn="base"/>
            <a:r>
              <a:rPr lang="tr-TR" dirty="0" smtClean="0"/>
              <a:t>  İnsanlığın </a:t>
            </a:r>
            <a:r>
              <a:rPr lang="tr-TR" dirty="0"/>
              <a:t>derinliğine yönelen; yarı rüya yarı gerçek, sırlarla dolu bir geçmişi arayan; hayal, gölge, ayrıntı, anı peşine düşerek zamanı sorgulayan bireyi anlatmıştır.</a:t>
            </a:r>
          </a:p>
          <a:p>
            <a:pPr algn="l" fontAlgn="base"/>
            <a:r>
              <a:rPr lang="tr-TR" dirty="0" smtClean="0"/>
              <a:t>  Geleneğe </a:t>
            </a:r>
            <a:r>
              <a:rPr lang="tr-TR" dirty="0"/>
              <a:t>dayanan hikayelerinde içten bir anlatım ve sağlam bir bütünlük </a:t>
            </a:r>
            <a:r>
              <a:rPr lang="tr-TR" dirty="0" smtClean="0"/>
              <a:t>görülür.</a:t>
            </a:r>
          </a:p>
          <a:p>
            <a:pPr algn="l" fontAlgn="base"/>
            <a:r>
              <a:rPr lang="tr-TR" dirty="0"/>
              <a:t> </a:t>
            </a:r>
            <a:r>
              <a:rPr lang="tr-TR" dirty="0" smtClean="0"/>
              <a:t> Canlı diyaloglar, iç konuşmalar, yerel sözcükler ve geleneksel anlatı unsurları yazarın üslubunu ilgi çekici hale getirir.</a:t>
            </a:r>
          </a:p>
          <a:p>
            <a:pPr algn="l" fontAlgn="base"/>
            <a:r>
              <a:rPr lang="tr-TR" dirty="0" smtClean="0"/>
              <a:t>  Hikayelerinde iç konuşmalar, diyaloglar canlıdır ve hikayeleri farklı metinlerden alınmış parçalarla zenginleştirilmiştir.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MUSTAFA KUTLU </a:t>
            </a: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12160" y="2060848"/>
            <a:ext cx="25812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2959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ÖYKÜ:</a:t>
            </a:r>
            <a:r>
              <a:rPr lang="tr-TR" sz="1800" b="1" dirty="0"/>
              <a:t> </a:t>
            </a:r>
            <a:r>
              <a:rPr lang="tr-TR" sz="1800" dirty="0" smtClean="0"/>
              <a:t>Ortadaki Adam, Gönül İşi, Yokuşa </a:t>
            </a:r>
            <a:r>
              <a:rPr lang="tr-TR" sz="1800" dirty="0"/>
              <a:t>Akan </a:t>
            </a:r>
            <a:r>
              <a:rPr lang="tr-TR" sz="1800" dirty="0" smtClean="0"/>
              <a:t>Sular, Yoksulluk İçimizde, Ya </a:t>
            </a:r>
            <a:r>
              <a:rPr lang="tr-TR" sz="1800" dirty="0"/>
              <a:t>Tahammül Ya </a:t>
            </a:r>
            <a:r>
              <a:rPr lang="tr-TR" sz="1800" dirty="0" smtClean="0"/>
              <a:t>Sefer, Bu Böyledir, Sır, Arka Kapak Yazıları, Hüzün </a:t>
            </a:r>
            <a:r>
              <a:rPr lang="tr-TR" sz="1800" dirty="0"/>
              <a:t>ve </a:t>
            </a:r>
            <a:r>
              <a:rPr lang="tr-TR" sz="1800" dirty="0" smtClean="0"/>
              <a:t>Tesadüf, Uzun Hikaye, Beyhude Ömrüm, Mavi Kuş, Tufandan Önce, Rüzgarlı Pazar, </a:t>
            </a:r>
            <a:r>
              <a:rPr lang="tr-TR" sz="1800" dirty="0" err="1" smtClean="0"/>
              <a:t>Chef</a:t>
            </a:r>
            <a:r>
              <a:rPr lang="tr-TR" sz="1800" dirty="0" smtClean="0"/>
              <a:t>, Menekşeli Mektup, Kapıları Açmak, Huzursuz Bacak, Tahir </a:t>
            </a:r>
            <a:r>
              <a:rPr lang="tr-TR" sz="1800" dirty="0"/>
              <a:t>Sami Bey'in Özel </a:t>
            </a:r>
            <a:r>
              <a:rPr lang="tr-TR" sz="1800" dirty="0" smtClean="0"/>
              <a:t>Hayatı, Zafer </a:t>
            </a:r>
            <a:r>
              <a:rPr lang="tr-TR" sz="1800" dirty="0"/>
              <a:t>yahut </a:t>
            </a:r>
            <a:r>
              <a:rPr lang="tr-TR" sz="1800" dirty="0" smtClean="0"/>
              <a:t>Hiç, Hayat Güzeldir, Anadolu </a:t>
            </a:r>
            <a:r>
              <a:rPr lang="tr-TR" sz="1800" dirty="0"/>
              <a:t>Yakası </a:t>
            </a:r>
            <a:endParaRPr lang="tr-TR" sz="1800" dirty="0" smtClean="0"/>
          </a:p>
          <a:p>
            <a:pPr algn="l"/>
            <a:r>
              <a:rPr lang="tr-TR" sz="1800" b="1" dirty="0" smtClean="0"/>
              <a:t>DENEME-İNCELEME:</a:t>
            </a:r>
            <a:r>
              <a:rPr lang="tr-TR" sz="1800" b="1" dirty="0"/>
              <a:t> </a:t>
            </a:r>
            <a:r>
              <a:rPr lang="tr-TR" sz="1800" dirty="0" smtClean="0"/>
              <a:t>Sait </a:t>
            </a:r>
            <a:r>
              <a:rPr lang="tr-TR" sz="1800" dirty="0"/>
              <a:t>Faik’in Hikaye </a:t>
            </a:r>
            <a:r>
              <a:rPr lang="tr-TR" sz="1800" dirty="0" smtClean="0"/>
              <a:t>Dünyası, Sabahattin Ali, Şehir Mektupları, Akasya </a:t>
            </a:r>
            <a:r>
              <a:rPr lang="tr-TR" sz="1800" dirty="0"/>
              <a:t>İle </a:t>
            </a:r>
            <a:r>
              <a:rPr lang="tr-TR" sz="1800" dirty="0" smtClean="0"/>
              <a:t>Mandolin, Yoksulluk </a:t>
            </a:r>
            <a:r>
              <a:rPr lang="tr-TR" sz="1800" dirty="0"/>
              <a:t>Kitabı </a:t>
            </a:r>
            <a:endParaRPr lang="tr-TR" sz="1800" dirty="0" smtClean="0"/>
          </a:p>
          <a:p>
            <a:pPr algn="l"/>
            <a:r>
              <a:rPr lang="tr-TR" sz="1800" b="1" dirty="0" smtClean="0"/>
              <a:t>ÇOCUK KİTABI: </a:t>
            </a:r>
            <a:r>
              <a:rPr lang="tr-TR" sz="1800" dirty="0" smtClean="0"/>
              <a:t>Yıldız Tozu</a:t>
            </a:r>
            <a:endParaRPr lang="tr-TR" sz="1800"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597719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199" y="2020824"/>
            <a:ext cx="5915001" cy="4005072"/>
          </a:xfrm>
        </p:spPr>
        <p:txBody>
          <a:bodyPr>
            <a:noAutofit/>
          </a:bodyPr>
          <a:lstStyle/>
          <a:p>
            <a:pPr algn="l"/>
            <a:r>
              <a:rPr lang="tr-TR" dirty="0"/>
              <a:t> </a:t>
            </a:r>
            <a:r>
              <a:rPr lang="tr-TR" dirty="0" smtClean="0"/>
              <a:t> Bir </a:t>
            </a:r>
            <a:r>
              <a:rPr lang="tr-TR" dirty="0"/>
              <a:t>hikâyesinde halkı savaş aleyhine kışkırttığı gerekçesiyle Bodrum’a sürülmüş cezasını çektikten sonra da burada yaşamıştır.</a:t>
            </a:r>
          </a:p>
          <a:p>
            <a:pPr algn="l"/>
            <a:r>
              <a:rPr lang="tr-TR" dirty="0" smtClean="0"/>
              <a:t>  Hikâye </a:t>
            </a:r>
            <a:r>
              <a:rPr lang="tr-TR" dirty="0"/>
              <a:t>ve romancılığımızda deniz çığırını açan sanatçımızdır.</a:t>
            </a:r>
          </a:p>
          <a:p>
            <a:pPr algn="l"/>
            <a:r>
              <a:rPr lang="tr-TR" dirty="0" smtClean="0"/>
              <a:t>  Eserlerinde </a:t>
            </a:r>
            <a:r>
              <a:rPr lang="tr-TR" dirty="0"/>
              <a:t>tam bir denizci gibi yaşayarak denizi, deniz insanlarını, ömrünü verdiği Bodrum’u, kıyıları, Ege Denizi’nin efsanelerini başarıyla anlatmıştır.</a:t>
            </a:r>
          </a:p>
          <a:p>
            <a:pPr algn="l"/>
            <a:r>
              <a:rPr lang="tr-TR" dirty="0" smtClean="0"/>
              <a:t>  Sosyal </a:t>
            </a:r>
            <a:r>
              <a:rPr lang="tr-TR" dirty="0"/>
              <a:t>konulu romanlarının anında konusunu tarihten alan romanları da vardır.</a:t>
            </a:r>
          </a:p>
          <a:p>
            <a:pPr algn="l"/>
            <a:r>
              <a:rPr lang="tr-TR" dirty="0" smtClean="0"/>
              <a:t>  Anadolu’yu </a:t>
            </a:r>
            <a:r>
              <a:rPr lang="tr-TR" dirty="0"/>
              <a:t>ve mitolojiyi iyi bilir.</a:t>
            </a:r>
          </a:p>
          <a:p>
            <a:pPr algn="l"/>
            <a:r>
              <a:rPr lang="tr-TR" dirty="0" smtClean="0"/>
              <a:t>  Coşkulu </a:t>
            </a:r>
            <a:r>
              <a:rPr lang="tr-TR" dirty="0"/>
              <a:t>şiirli diline güvenerek üslup ve tekniğe pek önem vermemiş yer yer konu dışı bilgiler vermiştir.</a:t>
            </a:r>
          </a:p>
          <a:p>
            <a:pPr algn="l"/>
            <a:endParaRPr lang="tr-TR" dirty="0"/>
          </a:p>
        </p:txBody>
      </p:sp>
      <p:sp>
        <p:nvSpPr>
          <p:cNvPr id="4" name="Başlık 3"/>
          <p:cNvSpPr>
            <a:spLocks noGrp="1"/>
          </p:cNvSpPr>
          <p:nvPr>
            <p:ph type="title"/>
          </p:nvPr>
        </p:nvSpPr>
        <p:spPr/>
        <p:txBody>
          <a:bodyPr>
            <a:normAutofit/>
          </a:bodyPr>
          <a:lstStyle/>
          <a:p>
            <a:r>
              <a:rPr lang="tr-TR" dirty="0">
                <a:solidFill>
                  <a:schemeClr val="bg1"/>
                </a:solidFill>
                <a:effectLst>
                  <a:glow rad="63500">
                    <a:schemeClr val="accent3">
                      <a:satMod val="175000"/>
                      <a:alpha val="40000"/>
                    </a:schemeClr>
                  </a:glow>
                </a:effectLst>
              </a:rPr>
              <a:t>HALİKARNAS BALIKÇISI </a:t>
            </a:r>
            <a:r>
              <a:rPr lang="tr-TR" dirty="0" smtClean="0">
                <a:solidFill>
                  <a:schemeClr val="bg1"/>
                </a:solidFill>
                <a:effectLst>
                  <a:glow rad="63500">
                    <a:schemeClr val="accent3">
                      <a:satMod val="175000"/>
                      <a:alpha val="40000"/>
                    </a:schemeClr>
                  </a:glow>
                </a:effectLst>
              </a:rPr>
              <a:t>(</a:t>
            </a:r>
            <a:r>
              <a:rPr lang="tr-TR" dirty="0">
                <a:solidFill>
                  <a:schemeClr val="bg1"/>
                </a:solidFill>
                <a:effectLst>
                  <a:glow rad="63500">
                    <a:schemeClr val="accent3">
                      <a:satMod val="175000"/>
                      <a:alpha val="40000"/>
                    </a:schemeClr>
                  </a:glow>
                </a:effectLst>
              </a:rPr>
              <a:t>Cevat </a:t>
            </a:r>
            <a:r>
              <a:rPr lang="tr-TR" dirty="0" err="1" smtClean="0">
                <a:solidFill>
                  <a:schemeClr val="bg1"/>
                </a:solidFill>
                <a:effectLst>
                  <a:glow rad="63500">
                    <a:schemeClr val="accent3">
                      <a:satMod val="175000"/>
                      <a:alpha val="40000"/>
                    </a:schemeClr>
                  </a:glow>
                </a:effectLst>
              </a:rPr>
              <a:t>Şakİr</a:t>
            </a:r>
            <a:r>
              <a:rPr lang="tr-TR" dirty="0" smtClean="0">
                <a:solidFill>
                  <a:schemeClr val="bg1"/>
                </a:solidFill>
                <a:effectLst>
                  <a:glow rad="63500">
                    <a:schemeClr val="accent3">
                      <a:satMod val="175000"/>
                      <a:alpha val="40000"/>
                    </a:schemeClr>
                  </a:glow>
                </a:effectLst>
              </a:rPr>
              <a:t> </a:t>
            </a:r>
            <a:r>
              <a:rPr lang="tr-TR" dirty="0" err="1" smtClean="0">
                <a:solidFill>
                  <a:schemeClr val="bg1"/>
                </a:solidFill>
                <a:effectLst>
                  <a:glow rad="63500">
                    <a:schemeClr val="accent3">
                      <a:satMod val="175000"/>
                      <a:alpha val="40000"/>
                    </a:schemeClr>
                  </a:glow>
                </a:effectLst>
              </a:rPr>
              <a:t>KabaağaçlI</a:t>
            </a:r>
            <a:r>
              <a:rPr lang="tr-TR" dirty="0" smtClean="0">
                <a:solidFill>
                  <a:schemeClr val="bg1"/>
                </a:solidFill>
                <a:effectLst>
                  <a:glow rad="63500">
                    <a:schemeClr val="accent3">
                      <a:satMod val="175000"/>
                      <a:alpha val="40000"/>
                    </a:schemeClr>
                  </a:glow>
                </a:effectLst>
              </a:rPr>
              <a:t>)</a:t>
            </a:r>
            <a:endParaRPr lang="tr-TR" dirty="0">
              <a:solidFill>
                <a:schemeClr val="bg1"/>
              </a:solidFill>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07105" y="1988840"/>
            <a:ext cx="2341359" cy="3430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4019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ÖYKÜ: </a:t>
            </a:r>
            <a:r>
              <a:rPr lang="tr-TR" sz="1800" dirty="0" smtClean="0"/>
              <a:t>Ege Kıyılarından,</a:t>
            </a:r>
            <a:r>
              <a:rPr lang="tr-TR" sz="1800" dirty="0"/>
              <a:t> </a:t>
            </a:r>
            <a:r>
              <a:rPr lang="tr-TR" sz="1800" dirty="0" smtClean="0"/>
              <a:t>Merhaba Akdeniz,</a:t>
            </a:r>
            <a:r>
              <a:rPr lang="tr-TR" sz="1800" dirty="0"/>
              <a:t> </a:t>
            </a:r>
            <a:r>
              <a:rPr lang="tr-TR" sz="1800" dirty="0" smtClean="0"/>
              <a:t>Ege'nin Dibi, Yaşasın Deniz,</a:t>
            </a:r>
            <a:r>
              <a:rPr lang="tr-TR" sz="1800" dirty="0"/>
              <a:t> </a:t>
            </a:r>
            <a:r>
              <a:rPr lang="tr-TR" sz="1800" dirty="0" smtClean="0"/>
              <a:t>Gülen Ada,</a:t>
            </a:r>
            <a:r>
              <a:rPr lang="tr-TR" sz="1800" dirty="0"/>
              <a:t> </a:t>
            </a:r>
            <a:r>
              <a:rPr lang="tr-TR" sz="1800" dirty="0" smtClean="0"/>
              <a:t>Ege'den,</a:t>
            </a:r>
            <a:r>
              <a:rPr lang="tr-TR" sz="1800" dirty="0"/>
              <a:t> </a:t>
            </a:r>
            <a:r>
              <a:rPr lang="tr-TR" sz="1800" dirty="0" smtClean="0"/>
              <a:t>Gençlik Denizlerinde,</a:t>
            </a:r>
            <a:r>
              <a:rPr lang="tr-TR" sz="1800" dirty="0"/>
              <a:t> </a:t>
            </a:r>
            <a:r>
              <a:rPr lang="tr-TR" sz="1800" dirty="0" smtClean="0"/>
              <a:t>Parmak Damgası,</a:t>
            </a:r>
            <a:r>
              <a:rPr lang="tr-TR" sz="1800" dirty="0"/>
              <a:t> </a:t>
            </a:r>
            <a:r>
              <a:rPr lang="tr-TR" sz="1800" dirty="0" smtClean="0"/>
              <a:t>Dalgıçlar,</a:t>
            </a:r>
            <a:r>
              <a:rPr lang="tr-TR" sz="1800" dirty="0"/>
              <a:t> </a:t>
            </a:r>
            <a:r>
              <a:rPr lang="tr-TR" sz="1800" dirty="0" smtClean="0"/>
              <a:t>Çiçeklerin Düğünü,</a:t>
            </a:r>
            <a:r>
              <a:rPr lang="tr-TR" sz="1800" dirty="0"/>
              <a:t> </a:t>
            </a:r>
            <a:r>
              <a:rPr lang="tr-TR" sz="1800" dirty="0" smtClean="0"/>
              <a:t>Ege'den </a:t>
            </a:r>
            <a:r>
              <a:rPr lang="tr-TR" sz="1800" dirty="0"/>
              <a:t>Denize Bırakılmış Bir </a:t>
            </a:r>
            <a:r>
              <a:rPr lang="tr-TR" sz="1800" dirty="0" smtClean="0"/>
              <a:t>Çiçek,</a:t>
            </a:r>
            <a:r>
              <a:rPr lang="tr-TR" sz="1800" dirty="0"/>
              <a:t> </a:t>
            </a:r>
            <a:r>
              <a:rPr lang="tr-TR" sz="1800" dirty="0" smtClean="0"/>
              <a:t>Mavi </a:t>
            </a:r>
            <a:r>
              <a:rPr lang="tr-TR" sz="1800" dirty="0"/>
              <a:t>Zamanlar</a:t>
            </a:r>
          </a:p>
          <a:p>
            <a:pPr algn="l"/>
            <a:r>
              <a:rPr lang="tr-TR" sz="1800" dirty="0" smtClean="0"/>
              <a:t>ROMAN: Aganta </a:t>
            </a:r>
            <a:r>
              <a:rPr lang="tr-TR" sz="1800" dirty="0" err="1"/>
              <a:t>Burina</a:t>
            </a:r>
            <a:r>
              <a:rPr lang="tr-TR" sz="1800" dirty="0"/>
              <a:t> </a:t>
            </a:r>
            <a:r>
              <a:rPr lang="tr-TR" sz="1800" dirty="0" err="1" smtClean="0"/>
              <a:t>Burinata</a:t>
            </a:r>
            <a:r>
              <a:rPr lang="tr-TR" sz="1800" dirty="0" smtClean="0"/>
              <a:t>,</a:t>
            </a:r>
            <a:r>
              <a:rPr lang="tr-TR" sz="1800" dirty="0"/>
              <a:t> </a:t>
            </a:r>
            <a:r>
              <a:rPr lang="tr-TR" sz="1800" dirty="0" smtClean="0"/>
              <a:t>Ötelerin Çocukları,</a:t>
            </a:r>
            <a:r>
              <a:rPr lang="tr-TR" sz="1800" dirty="0"/>
              <a:t> </a:t>
            </a:r>
            <a:r>
              <a:rPr lang="tr-TR" sz="1800" dirty="0" smtClean="0"/>
              <a:t>Uluç Reis,</a:t>
            </a:r>
            <a:r>
              <a:rPr lang="tr-TR" sz="1800" dirty="0"/>
              <a:t> </a:t>
            </a:r>
            <a:r>
              <a:rPr lang="tr-TR" sz="1800" dirty="0" smtClean="0"/>
              <a:t>Turgut Reis,</a:t>
            </a:r>
            <a:r>
              <a:rPr lang="tr-TR" sz="1800" dirty="0"/>
              <a:t> </a:t>
            </a:r>
            <a:r>
              <a:rPr lang="tr-TR" sz="1800" dirty="0" smtClean="0"/>
              <a:t>Deniz Gurbetçileri,</a:t>
            </a:r>
            <a:r>
              <a:rPr lang="tr-TR" sz="1800" dirty="0"/>
              <a:t> </a:t>
            </a:r>
            <a:r>
              <a:rPr lang="tr-TR" sz="1800" dirty="0" smtClean="0"/>
              <a:t>Bulamaç</a:t>
            </a:r>
            <a:endParaRPr lang="tr-TR" sz="1800" dirty="0"/>
          </a:p>
          <a:p>
            <a:pPr algn="l"/>
            <a:r>
              <a:rPr lang="tr-TR" sz="1800" b="1" dirty="0" smtClean="0"/>
              <a:t>OTOBİYOGRAFİ: </a:t>
            </a:r>
            <a:r>
              <a:rPr lang="tr-TR" sz="1800" dirty="0" smtClean="0"/>
              <a:t>Mavi </a:t>
            </a:r>
            <a:r>
              <a:rPr lang="tr-TR" sz="1800" dirty="0"/>
              <a:t>Sürgün </a:t>
            </a:r>
          </a:p>
          <a:p>
            <a:pPr algn="l"/>
            <a:r>
              <a:rPr lang="tr-TR" sz="1800" b="1" dirty="0" smtClean="0"/>
              <a:t>DENEME: </a:t>
            </a:r>
            <a:r>
              <a:rPr lang="tr-TR" sz="1800" dirty="0" smtClean="0"/>
              <a:t>Anadolu Efsaneleri,</a:t>
            </a:r>
            <a:r>
              <a:rPr lang="tr-TR" sz="1800" dirty="0"/>
              <a:t> </a:t>
            </a:r>
            <a:r>
              <a:rPr lang="tr-TR" sz="1800" dirty="0" smtClean="0"/>
              <a:t>Anadolu Tanrıları,</a:t>
            </a:r>
            <a:r>
              <a:rPr lang="tr-TR" sz="1800" dirty="0"/>
              <a:t> </a:t>
            </a:r>
            <a:r>
              <a:rPr lang="tr-TR" sz="1800" dirty="0" smtClean="0"/>
              <a:t>Anadolu'nun Sesi,</a:t>
            </a:r>
            <a:r>
              <a:rPr lang="tr-TR" sz="1800" dirty="0"/>
              <a:t> </a:t>
            </a:r>
            <a:r>
              <a:rPr lang="tr-TR" sz="1800" dirty="0" smtClean="0"/>
              <a:t>Hey </a:t>
            </a:r>
            <a:r>
              <a:rPr lang="tr-TR" sz="1800" dirty="0"/>
              <a:t>Koca </a:t>
            </a:r>
            <a:r>
              <a:rPr lang="tr-TR" sz="1800" dirty="0" smtClean="0"/>
              <a:t>Yurt,</a:t>
            </a:r>
            <a:r>
              <a:rPr lang="tr-TR" sz="1800" dirty="0"/>
              <a:t> </a:t>
            </a:r>
            <a:r>
              <a:rPr lang="tr-TR" sz="1800" dirty="0" smtClean="0"/>
              <a:t>Merhaba Anadolu,</a:t>
            </a:r>
            <a:r>
              <a:rPr lang="tr-TR" sz="1800" dirty="0"/>
              <a:t> Düşün </a:t>
            </a:r>
            <a:r>
              <a:rPr lang="tr-TR" sz="1800" dirty="0" smtClean="0"/>
              <a:t>Yazıları,</a:t>
            </a:r>
            <a:r>
              <a:rPr lang="tr-TR" sz="1800" dirty="0"/>
              <a:t> </a:t>
            </a:r>
            <a:r>
              <a:rPr lang="tr-TR" sz="1800" dirty="0" smtClean="0"/>
              <a:t>Altıncı </a:t>
            </a:r>
            <a:r>
              <a:rPr lang="tr-TR" sz="1800" dirty="0"/>
              <a:t>Kıta </a:t>
            </a:r>
            <a:r>
              <a:rPr lang="tr-TR" sz="1800" dirty="0" smtClean="0"/>
              <a:t>Akdeniz,</a:t>
            </a:r>
            <a:r>
              <a:rPr lang="tr-TR" sz="1800" dirty="0"/>
              <a:t> </a:t>
            </a:r>
            <a:r>
              <a:rPr lang="tr-TR" sz="1800" dirty="0" smtClean="0"/>
              <a:t>Sonsuzluk </a:t>
            </a:r>
            <a:r>
              <a:rPr lang="tr-TR" sz="1800" dirty="0"/>
              <a:t>Sessiz </a:t>
            </a:r>
            <a:r>
              <a:rPr lang="tr-TR" sz="1800" dirty="0" smtClean="0"/>
              <a:t>Büyür,</a:t>
            </a:r>
            <a:r>
              <a:rPr lang="tr-TR" sz="1800" dirty="0"/>
              <a:t> </a:t>
            </a:r>
            <a:r>
              <a:rPr lang="tr-TR" sz="1800" dirty="0" err="1" smtClean="0"/>
              <a:t>Arşipel</a:t>
            </a:r>
            <a:r>
              <a:rPr lang="tr-TR" sz="1800" dirty="0"/>
              <a:t> </a:t>
            </a:r>
          </a:p>
          <a:p>
            <a:pPr algn="l"/>
            <a:r>
              <a:rPr lang="tr-TR" sz="1800" b="1" dirty="0" smtClean="0"/>
              <a:t>ÇOCUK KİTABI: </a:t>
            </a:r>
            <a:r>
              <a:rPr lang="tr-TR" sz="1800" dirty="0" smtClean="0"/>
              <a:t>Yol </a:t>
            </a:r>
            <a:r>
              <a:rPr lang="tr-TR" sz="1800" dirty="0"/>
              <a:t>Ver </a:t>
            </a:r>
            <a:r>
              <a:rPr lang="tr-TR" sz="1800" dirty="0" smtClean="0"/>
              <a:t>Deniz,</a:t>
            </a:r>
            <a:r>
              <a:rPr lang="tr-TR" sz="1800" dirty="0"/>
              <a:t> </a:t>
            </a:r>
            <a:r>
              <a:rPr lang="tr-TR" sz="1800" dirty="0" smtClean="0"/>
              <a:t>Denizin Çağrısı,</a:t>
            </a:r>
            <a:r>
              <a:rPr lang="tr-TR" sz="1800" dirty="0"/>
              <a:t> </a:t>
            </a:r>
            <a:r>
              <a:rPr lang="tr-TR" sz="1800" dirty="0" smtClean="0"/>
              <a:t>İmbat Serinliği,</a:t>
            </a:r>
            <a:r>
              <a:rPr lang="tr-TR" sz="1800" dirty="0"/>
              <a:t> </a:t>
            </a:r>
            <a:r>
              <a:rPr lang="tr-TR" sz="1800" dirty="0" smtClean="0"/>
              <a:t>Nasrettin Hoca,</a:t>
            </a:r>
            <a:r>
              <a:rPr lang="tr-TR" sz="1800" dirty="0"/>
              <a:t> </a:t>
            </a:r>
            <a:r>
              <a:rPr lang="tr-TR" sz="1800" dirty="0" smtClean="0"/>
              <a:t>Gündüzünü </a:t>
            </a:r>
            <a:r>
              <a:rPr lang="tr-TR" sz="1800" dirty="0"/>
              <a:t>Kaybeden </a:t>
            </a:r>
            <a:r>
              <a:rPr lang="tr-TR" sz="1800" dirty="0" smtClean="0"/>
              <a:t>Kuş,</a:t>
            </a:r>
            <a:r>
              <a:rPr lang="tr-TR" sz="1800" dirty="0"/>
              <a:t> </a:t>
            </a:r>
            <a:r>
              <a:rPr lang="tr-TR" sz="1800" dirty="0" smtClean="0"/>
              <a:t>Deniz Gurbetçileri,</a:t>
            </a:r>
            <a:r>
              <a:rPr lang="tr-TR" sz="1800" dirty="0"/>
              <a:t> </a:t>
            </a:r>
            <a:r>
              <a:rPr lang="tr-TR" sz="1800" dirty="0" smtClean="0"/>
              <a:t>Define Adası</a:t>
            </a:r>
            <a:endParaRPr lang="tr-TR" sz="1800" dirty="0"/>
          </a:p>
          <a:p>
            <a:pPr algn="l"/>
            <a:endParaRPr lang="tr-TR" sz="1800"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1040040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5626968" cy="4005072"/>
          </a:xfrm>
        </p:spPr>
        <p:txBody>
          <a:bodyPr>
            <a:normAutofit lnSpcReduction="10000"/>
          </a:bodyPr>
          <a:lstStyle/>
          <a:p>
            <a:pPr algn="l"/>
            <a:r>
              <a:rPr lang="tr-TR" dirty="0" smtClean="0"/>
              <a:t>  Edebiyatımızda </a:t>
            </a:r>
            <a:r>
              <a:rPr lang="tr-TR" dirty="0"/>
              <a:t>Çehov tarzı hikâyenin </a:t>
            </a:r>
            <a:r>
              <a:rPr lang="tr-TR" dirty="0" smtClean="0"/>
              <a:t>temsilcilerindendir. Hikâyelerine </a:t>
            </a:r>
            <a:r>
              <a:rPr lang="tr-TR" dirty="0"/>
              <a:t>konu olarak halkın içinde ilgi çekmeyen kişileri ve onların önemsiz görünen davranışlarını </a:t>
            </a:r>
            <a:r>
              <a:rPr lang="tr-TR" dirty="0" smtClean="0"/>
              <a:t>alır. Bunların </a:t>
            </a:r>
            <a:r>
              <a:rPr lang="tr-TR" dirty="0"/>
              <a:t>gülünç, iyi ve kötü yanlarını sevdirerek </a:t>
            </a:r>
            <a:r>
              <a:rPr lang="tr-TR" dirty="0" smtClean="0"/>
              <a:t>tanıtır. Hikâyelerdeki </a:t>
            </a:r>
            <a:r>
              <a:rPr lang="tr-TR" dirty="0"/>
              <a:t>kişileri çevremizde görür gibi, tanır gibi oluruz.</a:t>
            </a:r>
          </a:p>
          <a:p>
            <a:pPr algn="l"/>
            <a:r>
              <a:rPr lang="tr-TR" dirty="0" smtClean="0"/>
              <a:t>  Hikâye </a:t>
            </a:r>
            <a:r>
              <a:rPr lang="tr-TR" dirty="0"/>
              <a:t>türüne yalınlık getirmiş, onu gereksiz süslemelerden kurtararak halktan kişilere ve basit görünüşlü gerçek olaylara </a:t>
            </a:r>
            <a:r>
              <a:rPr lang="tr-TR" dirty="0" smtClean="0"/>
              <a:t>yöneltmiştir. Kahramanlarının </a:t>
            </a:r>
            <a:r>
              <a:rPr lang="tr-TR" dirty="0"/>
              <a:t>ruhsal durumlarını basitçe anlatmıştır.</a:t>
            </a:r>
          </a:p>
          <a:p>
            <a:pPr algn="l"/>
            <a:r>
              <a:rPr lang="tr-TR" dirty="0" smtClean="0"/>
              <a:t>  Eserlerinde </a:t>
            </a:r>
            <a:r>
              <a:rPr lang="tr-TR" dirty="0"/>
              <a:t>konuşma dilini kullanır.</a:t>
            </a:r>
          </a:p>
          <a:p>
            <a:pPr algn="l"/>
            <a:r>
              <a:rPr lang="tr-TR" dirty="0" smtClean="0"/>
              <a:t>  Hikâyelerinde </a:t>
            </a:r>
            <a:r>
              <a:rPr lang="tr-TR" dirty="0"/>
              <a:t>gözlem gücü son derece kuvvetlidir.</a:t>
            </a:r>
          </a:p>
          <a:p>
            <a:pPr algn="l"/>
            <a:endParaRPr lang="tr-TR" dirty="0"/>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157664" y="2113756"/>
            <a:ext cx="259080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MEMDUH ŞEVKET ESENDAL</a:t>
            </a:r>
          </a:p>
        </p:txBody>
      </p:sp>
    </p:spTree>
    <p:extLst>
      <p:ext uri="{BB962C8B-B14F-4D97-AF65-F5344CB8AC3E}">
        <p14:creationId xmlns:p14="http://schemas.microsoft.com/office/powerpoint/2010/main" val="313588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ROMAN: </a:t>
            </a:r>
            <a:r>
              <a:rPr lang="tr-TR" dirty="0" smtClean="0"/>
              <a:t>Ayaşlı </a:t>
            </a:r>
            <a:r>
              <a:rPr lang="tr-TR" dirty="0"/>
              <a:t>ile </a:t>
            </a:r>
            <a:r>
              <a:rPr lang="tr-TR" dirty="0" smtClean="0"/>
              <a:t>Kiracıları, Miras, </a:t>
            </a:r>
            <a:r>
              <a:rPr lang="tr-TR" dirty="0" err="1" smtClean="0"/>
              <a:t>Vassaf</a:t>
            </a:r>
            <a:r>
              <a:rPr lang="tr-TR" dirty="0" smtClean="0"/>
              <a:t> Bey</a:t>
            </a:r>
            <a:endParaRPr lang="tr-TR" dirty="0"/>
          </a:p>
          <a:p>
            <a:pPr algn="l"/>
            <a:r>
              <a:rPr lang="tr-TR" b="1" dirty="0" smtClean="0"/>
              <a:t>ÖYKÜ: </a:t>
            </a:r>
            <a:r>
              <a:rPr lang="tr-TR" dirty="0" smtClean="0"/>
              <a:t>Bir </a:t>
            </a:r>
            <a:r>
              <a:rPr lang="tr-TR" dirty="0"/>
              <a:t>Kucak </a:t>
            </a:r>
            <a:r>
              <a:rPr lang="tr-TR" dirty="0" smtClean="0"/>
              <a:t>Çiçek, Bizim Nesibe, </a:t>
            </a:r>
            <a:r>
              <a:rPr lang="tr-TR" dirty="0" err="1" smtClean="0"/>
              <a:t>Gödeli</a:t>
            </a:r>
            <a:r>
              <a:rPr lang="tr-TR" dirty="0" smtClean="0"/>
              <a:t> Mehmet, Güllüce </a:t>
            </a:r>
            <a:r>
              <a:rPr lang="tr-TR" dirty="0"/>
              <a:t>Bağları </a:t>
            </a:r>
            <a:r>
              <a:rPr lang="tr-TR" dirty="0" smtClean="0"/>
              <a:t>Yolunda, Hava Parası, İhtiyar Çilingir, Kelepir, Mendil Altında, Otlakçı, Sahan Külbastısı, Veysel Çavuş, Gönül Kaçanı Kovalar, Mutlu </a:t>
            </a:r>
            <a:r>
              <a:rPr lang="tr-TR" dirty="0"/>
              <a:t>Bir </a:t>
            </a:r>
            <a:r>
              <a:rPr lang="tr-TR" dirty="0" smtClean="0"/>
              <a:t>Son</a:t>
            </a:r>
          </a:p>
          <a:p>
            <a:pPr algn="l"/>
            <a:r>
              <a:rPr lang="tr-TR" b="1" dirty="0" smtClean="0"/>
              <a:t>HATIRA: </a:t>
            </a:r>
            <a:r>
              <a:rPr lang="tr-TR" dirty="0" smtClean="0"/>
              <a:t>Tahran </a:t>
            </a:r>
            <a:r>
              <a:rPr lang="tr-TR" dirty="0"/>
              <a:t>Anıları ve Düşsel </a:t>
            </a:r>
            <a:r>
              <a:rPr lang="tr-TR" dirty="0" smtClean="0"/>
              <a:t>Yazılar,</a:t>
            </a:r>
            <a:endParaRPr lang="tr-TR" dirty="0"/>
          </a:p>
          <a:p>
            <a:pPr algn="l"/>
            <a:r>
              <a:rPr lang="tr-TR" b="1" dirty="0" smtClean="0"/>
              <a:t>MEKTUP: </a:t>
            </a:r>
            <a:r>
              <a:rPr lang="tr-TR" dirty="0" smtClean="0"/>
              <a:t>Kızıma Mektuplar, Oğullarıma </a:t>
            </a:r>
            <a:r>
              <a:rPr lang="tr-TR" dirty="0"/>
              <a:t>Mektuplar</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664592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smtClean="0">
                <a:effectLst>
                  <a:glow rad="63500">
                    <a:schemeClr val="accent3">
                      <a:satMod val="175000"/>
                      <a:alpha val="40000"/>
                    </a:schemeClr>
                  </a:glow>
                </a:effectLst>
              </a:rPr>
              <a:t>MODERNİZMİ ESAS ALAN ESERLER</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306420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marL="457200" indent="-457200" algn="l">
              <a:buClrTx/>
              <a:buFont typeface="Wingdings" pitchFamily="2" charset="2"/>
              <a:buChar char="Ø"/>
            </a:pPr>
            <a:r>
              <a:rPr lang="tr-TR" sz="1800" dirty="0" smtClean="0"/>
              <a:t>Romanların </a:t>
            </a:r>
            <a:r>
              <a:rPr lang="tr-TR" sz="1800" dirty="0"/>
              <a:t>bir kısmında romanın gelişim çizgisi dıştan içe, yani eşya ve olay­lardan kişilerin iç dünyasına yönelmek biçimindedir.</a:t>
            </a:r>
          </a:p>
          <a:p>
            <a:pPr marL="457200" indent="-457200" algn="l">
              <a:buClrTx/>
              <a:buFont typeface="Wingdings" pitchFamily="2" charset="2"/>
              <a:buChar char="Ø"/>
            </a:pPr>
            <a:r>
              <a:rPr lang="tr-TR" sz="1800" dirty="0"/>
              <a:t>Yazarlar, kişilerindeki değişimi maddi plandan, çerçeveden, manevi plana doğ­ru </a:t>
            </a:r>
            <a:r>
              <a:rPr lang="tr-TR" sz="1800" dirty="0" smtClean="0"/>
              <a:t>çizerler.</a:t>
            </a:r>
          </a:p>
          <a:p>
            <a:pPr marL="457200" indent="-457200" algn="l">
              <a:buClrTx/>
              <a:buFont typeface="Wingdings" pitchFamily="2" charset="2"/>
              <a:buChar char="Ø"/>
            </a:pPr>
            <a:r>
              <a:rPr lang="tr-TR" sz="1800" dirty="0" smtClean="0"/>
              <a:t>Uygarlığın </a:t>
            </a:r>
            <a:r>
              <a:rPr lang="tr-TR" sz="1800" dirty="0"/>
              <a:t>eski dönemlerinden, yaşadığımız za­mana kadar yaratılan yapıtların hemen hiçbirisi, yalnız sanat olsun diye meydana getirilmiş değil­dir. Çünkü hiçbir sanatçı toplumun bünyesinden, özellikle bağlı olduğu sınıfın psikolojisinden uzaklaşamamıştır. Bugüne kadar meydana geti­rilmiş ölmez yapıtların insanlar için belirli bir işle­vi olmuştur. Bu başarı, yaşadığı toplumla bağı ol­mayan, sıradan bir İşlev değil, duyan ve düşü­nen insanların amaçlarının </a:t>
            </a:r>
            <a:r>
              <a:rPr lang="tr-TR" sz="1800" dirty="0" smtClean="0"/>
              <a:t>ürünüdür.</a:t>
            </a:r>
          </a:p>
          <a:p>
            <a:pPr marL="457200" indent="-457200" algn="l">
              <a:buClrTx/>
              <a:buFont typeface="Wingdings" pitchFamily="2" charset="2"/>
              <a:buChar char="Ø"/>
            </a:pPr>
            <a:r>
              <a:rPr lang="tr-TR" sz="1800" dirty="0" smtClean="0"/>
              <a:t>Anlatıcı «</a:t>
            </a:r>
            <a:r>
              <a:rPr lang="tr-TR" sz="1800" dirty="0" err="1" smtClean="0"/>
              <a:t>ben»i</a:t>
            </a:r>
            <a:r>
              <a:rPr lang="tr-TR" sz="1800" dirty="0" smtClean="0"/>
              <a:t> </a:t>
            </a:r>
            <a:r>
              <a:rPr lang="tr-TR" sz="1800" dirty="0"/>
              <a:t>ortaya </a:t>
            </a:r>
            <a:r>
              <a:rPr lang="tr-TR" sz="1800" dirty="0" smtClean="0"/>
              <a:t>çıkarır.</a:t>
            </a:r>
          </a:p>
          <a:p>
            <a:pPr marL="457200" indent="-457200" algn="l">
              <a:buClrTx/>
              <a:buFont typeface="Wingdings" pitchFamily="2" charset="2"/>
              <a:buChar char="Ø"/>
            </a:pPr>
            <a:r>
              <a:rPr lang="tr-TR" sz="1800" dirty="0" smtClean="0"/>
              <a:t>Topluma </a:t>
            </a:r>
            <a:r>
              <a:rPr lang="tr-TR" sz="1800" dirty="0"/>
              <a:t>ait değerler </a:t>
            </a:r>
            <a:r>
              <a:rPr lang="tr-TR" sz="1800" dirty="0" smtClean="0"/>
              <a:t>yansıtılmaz.</a:t>
            </a:r>
          </a:p>
          <a:p>
            <a:pPr marL="457200" indent="-457200" algn="l">
              <a:buClrTx/>
              <a:buFont typeface="Wingdings" pitchFamily="2" charset="2"/>
              <a:buChar char="Ø"/>
            </a:pPr>
            <a:r>
              <a:rPr lang="tr-TR" sz="1800" dirty="0" smtClean="0"/>
              <a:t>Okuyucunun </a:t>
            </a:r>
            <a:r>
              <a:rPr lang="tr-TR" sz="1800" dirty="0"/>
              <a:t>merak duygusu kamçılanmaz.</a:t>
            </a:r>
          </a:p>
          <a:p>
            <a:pPr marL="457200" indent="-457200" algn="l">
              <a:buClrTx/>
              <a:buFont typeface="Wingdings" pitchFamily="2" charset="2"/>
              <a:buChar char="Ø"/>
            </a:pPr>
            <a:endParaRPr lang="tr-TR" sz="1800" dirty="0"/>
          </a:p>
          <a:p>
            <a:pPr marL="342900" indent="-342900" algn="l">
              <a:buClrTx/>
              <a:buFont typeface="Wingdings" pitchFamily="2" charset="2"/>
              <a:buChar char="Ø"/>
            </a:pPr>
            <a:endParaRPr lang="tr-TR" sz="1800"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3925191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762871" cy="4005072"/>
          </a:xfrm>
        </p:spPr>
        <p:txBody>
          <a:bodyPr/>
          <a:lstStyle/>
          <a:p>
            <a:pPr algn="l"/>
            <a:r>
              <a:rPr lang="tr-TR" dirty="0" smtClean="0"/>
              <a:t>  </a:t>
            </a:r>
            <a:r>
              <a:rPr lang="tr-TR" b="1" dirty="0" smtClean="0"/>
              <a:t>‘Bayrak Şairi’ </a:t>
            </a:r>
            <a:r>
              <a:rPr lang="tr-TR" dirty="0" smtClean="0"/>
              <a:t>olarak tanınmıştır. Halk ve Divan şiiri biçimlerinin yanında modern şiir biçimlerini de kullanmıştır.</a:t>
            </a:r>
          </a:p>
          <a:p>
            <a:pPr algn="l"/>
            <a:r>
              <a:rPr lang="tr-TR" dirty="0"/>
              <a:t> </a:t>
            </a:r>
            <a:r>
              <a:rPr lang="tr-TR" dirty="0" smtClean="0"/>
              <a:t> Şiir yaşamına aruzla başlamış, rubai ve gazeller yazmıştır. Daha sonra hece vezniyle ve serbest tarzda şiirler de yazmıştır.</a:t>
            </a:r>
          </a:p>
          <a:p>
            <a:pPr algn="l"/>
            <a:r>
              <a:rPr lang="tr-TR" dirty="0" smtClean="0"/>
              <a:t>  Türklüğü yücelten şiirleriyle tanınır.</a:t>
            </a:r>
            <a:endParaRPr lang="tr-TR"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ARİF NİHAT ASYA</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40152" y="1988840"/>
            <a:ext cx="275361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3820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050903" cy="4005072"/>
          </a:xfrm>
        </p:spPr>
        <p:txBody>
          <a:bodyPr>
            <a:noAutofit/>
          </a:bodyPr>
          <a:lstStyle/>
          <a:p>
            <a:pPr algn="l" fontAlgn="base"/>
            <a:r>
              <a:rPr lang="tr-TR" dirty="0" smtClean="0"/>
              <a:t>  Toplum </a:t>
            </a:r>
            <a:r>
              <a:rPr lang="tr-TR" dirty="0"/>
              <a:t>içinde savrulmuş belirli bir ilgi bulamayan insanları eserlerine </a:t>
            </a:r>
            <a:r>
              <a:rPr lang="tr-TR" dirty="0" smtClean="0"/>
              <a:t>aldı. Özellikle </a:t>
            </a:r>
            <a:r>
              <a:rPr lang="tr-TR" dirty="0"/>
              <a:t>romanlarının içine oyun masal gibi türleri ekleyerek yeni bir roman tarzı </a:t>
            </a:r>
            <a:r>
              <a:rPr lang="tr-TR" dirty="0" smtClean="0"/>
              <a:t>geliştirdi. Anlatımın </a:t>
            </a:r>
            <a:r>
              <a:rPr lang="tr-TR" dirty="0"/>
              <a:t>biçimini amaç konuyu araç olarak kullanmıştır.</a:t>
            </a:r>
          </a:p>
          <a:p>
            <a:pPr algn="l" fontAlgn="base"/>
            <a:r>
              <a:rPr lang="tr-TR" dirty="0" smtClean="0"/>
              <a:t>  Burjuva </a:t>
            </a:r>
            <a:r>
              <a:rPr lang="tr-TR" dirty="0"/>
              <a:t>yaşama ayak uydurmayıp yalnızlaşan bireyi </a:t>
            </a:r>
            <a:r>
              <a:rPr lang="tr-TR" dirty="0" smtClean="0"/>
              <a:t>işlemiştir. Post-modern </a:t>
            </a:r>
            <a:r>
              <a:rPr lang="tr-TR" dirty="0"/>
              <a:t>anlayışla romanlarını kaleme aldı.</a:t>
            </a:r>
          </a:p>
          <a:p>
            <a:pPr algn="l" fontAlgn="base"/>
            <a:r>
              <a:rPr lang="tr-TR" dirty="0" smtClean="0"/>
              <a:t>  Bazı eserlerinde psikolojik çözümlemelere yer verdi.</a:t>
            </a:r>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OĞUZ ATAY</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61012" y="2050503"/>
            <a:ext cx="2539380" cy="3516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1523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fontAlgn="base"/>
            <a:r>
              <a:rPr lang="tr-TR" dirty="0" smtClean="0"/>
              <a:t>  Genel </a:t>
            </a:r>
            <a:r>
              <a:rPr lang="tr-TR" dirty="0"/>
              <a:t>olarak, aydın bireyin sorunlarına eğilmiş, egemen burjuva zihniyeti karşısında bireyin bunalımlarını ve başkaldırısını dile getirmiştir</a:t>
            </a:r>
            <a:r>
              <a:rPr lang="tr-TR" dirty="0" smtClean="0"/>
              <a:t>.</a:t>
            </a:r>
          </a:p>
          <a:p>
            <a:pPr algn="l" fontAlgn="base"/>
            <a:r>
              <a:rPr lang="tr-TR" dirty="0" smtClean="0"/>
              <a:t>  İlk </a:t>
            </a:r>
            <a:r>
              <a:rPr lang="tr-TR" dirty="0"/>
              <a:t>romanı “</a:t>
            </a:r>
            <a:r>
              <a:rPr lang="tr-TR" dirty="0" err="1"/>
              <a:t>Tutunamayanlar“da</a:t>
            </a:r>
            <a:r>
              <a:rPr lang="tr-TR" dirty="0"/>
              <a:t> küçük burjuva dünyasına ironiyle yaklaştı. Bu eserinde yenilikçi ve çağdaş Batı romanının bazı tekniklerinden ustaca yararlandı. İç konuşma, bilinç akışı, düşler ve değişik söylemlerden oluşan metinler düzleminde karmaşık bir gerçeklik kurdu. Romanın içinde dağılmış ayrıntı, gözlem ve çağrışımlar, bütüne egemen olan bilinçli bir kurgunun öğeleridir.</a:t>
            </a:r>
          </a:p>
          <a:p>
            <a:pPr algn="l" fontAlgn="base"/>
            <a:r>
              <a:rPr lang="tr-TR" dirty="0" smtClean="0"/>
              <a:t>  Öykü </a:t>
            </a:r>
            <a:r>
              <a:rPr lang="tr-TR" dirty="0"/>
              <a:t>kitabı “Korkuyu </a:t>
            </a:r>
            <a:r>
              <a:rPr lang="tr-TR" dirty="0" err="1"/>
              <a:t>Beklerken”de</a:t>
            </a:r>
            <a:r>
              <a:rPr lang="tr-TR" dirty="0"/>
              <a:t> de psikolojik çözümlemelere ağırlık verdi.</a:t>
            </a:r>
          </a:p>
          <a:p>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39815551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ROMAN: </a:t>
            </a:r>
            <a:r>
              <a:rPr lang="tr-TR" dirty="0" smtClean="0"/>
              <a:t>Tutunamayanlar, Tehlikeli Oyunlar, Bir </a:t>
            </a:r>
            <a:r>
              <a:rPr lang="tr-TR" dirty="0"/>
              <a:t>Bilim Adamının </a:t>
            </a:r>
            <a:r>
              <a:rPr lang="tr-TR" dirty="0" smtClean="0"/>
              <a:t>Romanı, </a:t>
            </a:r>
            <a:r>
              <a:rPr lang="tr-TR" dirty="0" err="1" smtClean="0"/>
              <a:t>Eylembilim</a:t>
            </a:r>
            <a:endParaRPr lang="tr-TR" dirty="0"/>
          </a:p>
          <a:p>
            <a:pPr algn="l"/>
            <a:r>
              <a:rPr lang="tr-TR" b="1" dirty="0" smtClean="0"/>
              <a:t>ÖYKÜ: </a:t>
            </a:r>
            <a:r>
              <a:rPr lang="tr-TR" dirty="0" smtClean="0"/>
              <a:t>Korkuyu Beklerken</a:t>
            </a:r>
            <a:endParaRPr lang="tr-TR" dirty="0"/>
          </a:p>
          <a:p>
            <a:pPr algn="l"/>
            <a:r>
              <a:rPr lang="tr-TR" b="1" dirty="0" smtClean="0"/>
              <a:t>OYUN: </a:t>
            </a:r>
            <a:r>
              <a:rPr lang="tr-TR" dirty="0" smtClean="0"/>
              <a:t>Oyunlarla Yaşayanlar</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1040040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050904" cy="4005072"/>
          </a:xfrm>
        </p:spPr>
        <p:txBody>
          <a:bodyPr>
            <a:noAutofit/>
          </a:bodyPr>
          <a:lstStyle/>
          <a:p>
            <a:pPr algn="l"/>
            <a:r>
              <a:rPr lang="tr-TR" dirty="0" smtClean="0"/>
              <a:t>  </a:t>
            </a:r>
            <a:r>
              <a:rPr lang="tr-TR" dirty="0" err="1" smtClean="0"/>
              <a:t>Postmodern</a:t>
            </a:r>
            <a:r>
              <a:rPr lang="tr-TR" dirty="0" smtClean="0"/>
              <a:t> </a:t>
            </a:r>
            <a:r>
              <a:rPr lang="tr-TR" dirty="0"/>
              <a:t>anlayışla romanlarını kaleme </a:t>
            </a:r>
            <a:r>
              <a:rPr lang="tr-TR" dirty="0" smtClean="0"/>
              <a:t>aldı. Romanlarında </a:t>
            </a:r>
            <a:r>
              <a:rPr lang="tr-TR" dirty="0"/>
              <a:t>Doğu – Batı sorunlarını felsefi ve kültürel bir açıdan ele almıştır</a:t>
            </a:r>
            <a:r>
              <a:rPr lang="tr-TR" dirty="0" smtClean="0"/>
              <a:t>.</a:t>
            </a:r>
          </a:p>
          <a:p>
            <a:pPr algn="l"/>
            <a:r>
              <a:rPr lang="tr-TR" dirty="0" smtClean="0"/>
              <a:t>  İstanbullu</a:t>
            </a:r>
            <a:r>
              <a:rPr lang="tr-TR" dirty="0"/>
              <a:t>, zengin ve Orhan Pamuk gibi Nişantaşı’nda yaşayan bir ailenin üç kuşaklık hikâyesi olan “Cevdet Bey ve Oğulları” ilk romanıdır. </a:t>
            </a:r>
            <a:br>
              <a:rPr lang="tr-TR" dirty="0"/>
            </a:br>
            <a:r>
              <a:rPr lang="tr-TR" dirty="0"/>
              <a:t> </a:t>
            </a:r>
            <a:r>
              <a:rPr lang="tr-TR" dirty="0" smtClean="0"/>
              <a:t> Simgesel </a:t>
            </a:r>
            <a:r>
              <a:rPr lang="tr-TR" dirty="0"/>
              <a:t>değerlerle yüklü </a:t>
            </a:r>
            <a:r>
              <a:rPr lang="tr-TR" dirty="0" smtClean="0">
                <a:solidFill>
                  <a:srgbClr val="7030A0"/>
                </a:solidFill>
              </a:rPr>
              <a:t>«Kara Kitap»</a:t>
            </a:r>
            <a:r>
              <a:rPr lang="tr-TR" dirty="0" smtClean="0"/>
              <a:t>, </a:t>
            </a:r>
            <a:r>
              <a:rPr lang="tr-TR" dirty="0"/>
              <a:t>çağdaş Türk edebiyatının en fazla tartışılan romanlardan biri oldu</a:t>
            </a:r>
            <a:r>
              <a:rPr lang="tr-TR" dirty="0" smtClean="0"/>
              <a:t>.</a:t>
            </a:r>
            <a:endParaRPr lang="tr-TR" dirty="0"/>
          </a:p>
          <a:p>
            <a:pPr algn="l"/>
            <a:r>
              <a:rPr lang="tr-TR" dirty="0"/>
              <a:t> </a:t>
            </a:r>
            <a:r>
              <a:rPr lang="tr-TR" dirty="0" smtClean="0"/>
              <a:t> </a:t>
            </a:r>
            <a:r>
              <a:rPr lang="tr-TR" dirty="0" smtClean="0">
                <a:solidFill>
                  <a:srgbClr val="7030A0"/>
                </a:solidFill>
              </a:rPr>
              <a:t>«Yeni Hayat» </a:t>
            </a:r>
            <a:r>
              <a:rPr lang="tr-TR" dirty="0"/>
              <a:t>romanında başkahramanının okuduğu bir kitaptan etkilenerek daha önceki değerlerinden uzaklaşması anlatılır.</a:t>
            </a:r>
          </a:p>
          <a:p>
            <a:pPr algn="l"/>
            <a:endParaRPr lang="tr-TR" dirty="0"/>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ORHAN PAMUK</a:t>
            </a:r>
          </a:p>
        </p:txBody>
      </p:sp>
      <p:pic>
        <p:nvPicPr>
          <p:cNvPr id="9219" name="Picture 3"/>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399497" y="2020888"/>
            <a:ext cx="3204951"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2207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smtClean="0"/>
              <a:t>ROMAN:</a:t>
            </a:r>
            <a:r>
              <a:rPr lang="tr-TR" dirty="0" smtClean="0"/>
              <a:t> Cevdet </a:t>
            </a:r>
            <a:r>
              <a:rPr lang="tr-TR" dirty="0"/>
              <a:t>Bey ve </a:t>
            </a:r>
            <a:r>
              <a:rPr lang="tr-TR" dirty="0" smtClean="0"/>
              <a:t>Oğulları, Sessiz Ev, Beyaz Kale, Kara Kitap, Yeni Hayat, Benim </a:t>
            </a:r>
            <a:r>
              <a:rPr lang="tr-TR" dirty="0"/>
              <a:t>Adım </a:t>
            </a:r>
            <a:r>
              <a:rPr lang="tr-TR" dirty="0" smtClean="0"/>
              <a:t>Kırmızı, Kar</a:t>
            </a:r>
            <a:r>
              <a:rPr lang="tr-TR" dirty="0"/>
              <a:t/>
            </a:r>
            <a:br>
              <a:rPr lang="tr-TR" dirty="0"/>
            </a:br>
            <a:r>
              <a:rPr lang="tr-TR" b="1" dirty="0" smtClean="0"/>
              <a:t>ÖYKÜ:</a:t>
            </a:r>
            <a:r>
              <a:rPr lang="tr-TR" dirty="0" smtClean="0"/>
              <a:t> Öteki Renkler</a:t>
            </a:r>
            <a:r>
              <a:rPr lang="tr-TR" dirty="0"/>
              <a:t/>
            </a:r>
            <a:br>
              <a:rPr lang="tr-TR" dirty="0"/>
            </a:br>
            <a:r>
              <a:rPr lang="tr-TR" b="1" dirty="0" smtClean="0"/>
              <a:t>SENARYO:</a:t>
            </a:r>
            <a:r>
              <a:rPr lang="tr-TR" dirty="0" smtClean="0"/>
              <a:t> Gizli Yüz</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0395961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338936" cy="4005072"/>
          </a:xfrm>
        </p:spPr>
        <p:txBody>
          <a:bodyPr>
            <a:normAutofit lnSpcReduction="10000"/>
          </a:bodyPr>
          <a:lstStyle/>
          <a:p>
            <a:pPr algn="l" fontAlgn="base"/>
            <a:r>
              <a:rPr lang="tr-TR" dirty="0" smtClean="0"/>
              <a:t>  Romanlarında </a:t>
            </a:r>
            <a:r>
              <a:rPr lang="tr-TR" dirty="0"/>
              <a:t>psikolojik yabancılaşa ve yalnızlık temasını başarıyla işlemiş </a:t>
            </a:r>
            <a:r>
              <a:rPr lang="tr-TR" dirty="0" smtClean="0"/>
              <a:t>ve modern </a:t>
            </a:r>
            <a:r>
              <a:rPr lang="tr-TR" dirty="0"/>
              <a:t>Türk edebiyatının önde gelen ustaları arasında yer </a:t>
            </a:r>
            <a:r>
              <a:rPr lang="tr-TR" dirty="0" smtClean="0"/>
              <a:t>almıştır.</a:t>
            </a:r>
          </a:p>
          <a:p>
            <a:pPr algn="l" fontAlgn="base"/>
            <a:r>
              <a:rPr lang="tr-TR" dirty="0"/>
              <a:t> </a:t>
            </a:r>
            <a:r>
              <a:rPr lang="tr-TR" dirty="0" smtClean="0"/>
              <a:t> Psikolojik </a:t>
            </a:r>
            <a:r>
              <a:rPr lang="tr-TR" dirty="0"/>
              <a:t>yabancılaşma ve yalnızlık temasını başarıyla işleyen bir yazar olarak </a:t>
            </a:r>
            <a:r>
              <a:rPr lang="tr-TR" dirty="0" smtClean="0"/>
              <a:t>tanındı.</a:t>
            </a:r>
          </a:p>
          <a:p>
            <a:pPr algn="l" fontAlgn="base"/>
            <a:r>
              <a:rPr lang="tr-TR" dirty="0" smtClean="0"/>
              <a:t>  Modern </a:t>
            </a:r>
            <a:r>
              <a:rPr lang="tr-TR" dirty="0"/>
              <a:t>anlatım tekniklerini, bilinçaltı ve </a:t>
            </a:r>
            <a:r>
              <a:rPr lang="tr-TR" dirty="0" err="1"/>
              <a:t>psikanalitik</a:t>
            </a:r>
            <a:r>
              <a:rPr lang="tr-TR" dirty="0"/>
              <a:t> öğeleri başarıyla kullanmış; varoluşçu felsefeden </a:t>
            </a:r>
            <a:r>
              <a:rPr lang="tr-TR" dirty="0" smtClean="0"/>
              <a:t>etkilenmiştir.</a:t>
            </a:r>
          </a:p>
          <a:p>
            <a:pPr algn="l" fontAlgn="base"/>
            <a:r>
              <a:rPr lang="tr-TR" dirty="0"/>
              <a:t> </a:t>
            </a:r>
            <a:r>
              <a:rPr lang="tr-TR" dirty="0" smtClean="0"/>
              <a:t> Bazı </a:t>
            </a:r>
            <a:r>
              <a:rPr lang="tr-TR" dirty="0"/>
              <a:t>eserlerinde kırsal kesimin yaşantısından bahseder; şehri anlatan eserlerinde ise bıkkınlık ve düzene uyumsuzluk anlatılır</a:t>
            </a:r>
            <a:r>
              <a:rPr lang="tr-TR" dirty="0" smtClean="0"/>
              <a:t>.</a:t>
            </a:r>
            <a:endParaRPr lang="tr-TR" dirty="0"/>
          </a:p>
          <a:p>
            <a:pPr algn="l" fontAlgn="base"/>
            <a:r>
              <a:rPr lang="tr-TR" dirty="0" smtClean="0"/>
              <a:t>  </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YUSUF ATILGAN</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84397" y="2020888"/>
            <a:ext cx="3108083"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2955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ROMAN:</a:t>
            </a:r>
            <a:r>
              <a:rPr lang="tr-TR" b="1" dirty="0"/>
              <a:t> </a:t>
            </a:r>
            <a:r>
              <a:rPr lang="tr-TR" dirty="0" smtClean="0"/>
              <a:t>Aylak Adam,</a:t>
            </a:r>
            <a:r>
              <a:rPr lang="tr-TR" dirty="0"/>
              <a:t> </a:t>
            </a:r>
            <a:r>
              <a:rPr lang="tr-TR" dirty="0" smtClean="0"/>
              <a:t>Anayurt Oteli,</a:t>
            </a:r>
            <a:r>
              <a:rPr lang="tr-TR" dirty="0"/>
              <a:t> </a:t>
            </a:r>
            <a:r>
              <a:rPr lang="tr-TR" dirty="0" smtClean="0"/>
              <a:t>Canistan</a:t>
            </a:r>
            <a:r>
              <a:rPr lang="tr-TR" dirty="0"/>
              <a:t> </a:t>
            </a:r>
            <a:endParaRPr lang="tr-TR" dirty="0" smtClean="0"/>
          </a:p>
          <a:p>
            <a:pPr algn="l"/>
            <a:r>
              <a:rPr lang="tr-TR" b="1" dirty="0" smtClean="0"/>
              <a:t>ÖYKÜ: </a:t>
            </a:r>
            <a:r>
              <a:rPr lang="tr-TR" dirty="0" smtClean="0"/>
              <a:t>Bodur </a:t>
            </a:r>
            <a:r>
              <a:rPr lang="tr-TR" dirty="0"/>
              <a:t>Minareden </a:t>
            </a:r>
            <a:r>
              <a:rPr lang="tr-TR" dirty="0" smtClean="0"/>
              <a:t>Öte, Eylemci</a:t>
            </a:r>
            <a:endParaRPr lang="tr-TR" dirty="0"/>
          </a:p>
          <a:p>
            <a:pPr algn="l"/>
            <a:r>
              <a:rPr lang="tr-TR" b="1" dirty="0" smtClean="0"/>
              <a:t>ÇOCUK KİTABI: </a:t>
            </a:r>
            <a:r>
              <a:rPr lang="tr-TR" dirty="0" smtClean="0"/>
              <a:t>Ekmek </a:t>
            </a:r>
            <a:r>
              <a:rPr lang="tr-TR" dirty="0"/>
              <a:t>Elden Süt Memeden (1981)</a:t>
            </a:r>
          </a:p>
          <a:p>
            <a:pPr algn="l"/>
            <a:r>
              <a:rPr lang="tr-TR" b="1" dirty="0" smtClean="0"/>
              <a:t>OYUN:</a:t>
            </a:r>
            <a:r>
              <a:rPr lang="tr-TR" b="1" dirty="0"/>
              <a:t> </a:t>
            </a:r>
            <a:r>
              <a:rPr lang="tr-TR" dirty="0" smtClean="0"/>
              <a:t>Çıkış </a:t>
            </a:r>
            <a:r>
              <a:rPr lang="tr-TR" dirty="0"/>
              <a:t>Gecesi </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6454503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22912" cy="4005072"/>
          </a:xfrm>
        </p:spPr>
        <p:txBody>
          <a:bodyPr>
            <a:noAutofit/>
          </a:bodyPr>
          <a:lstStyle/>
          <a:p>
            <a:pPr algn="l"/>
            <a:r>
              <a:rPr lang="tr-TR" dirty="0" smtClean="0"/>
              <a:t>  Bireyin </a:t>
            </a:r>
            <a:r>
              <a:rPr lang="tr-TR" dirty="0"/>
              <a:t>yalnızlığını, yabancılaşmasını, kuşak çatışmasını, </a:t>
            </a:r>
            <a:r>
              <a:rPr lang="tr-TR" dirty="0" smtClean="0"/>
              <a:t>modernlik</a:t>
            </a:r>
            <a:r>
              <a:rPr lang="tr-TR" dirty="0"/>
              <a:t>, gelenek gibi sorunları, değerlerinden koparılmış ve modern kentlerin varoşlarında kıstırılmış bireyin veya ailenin acılarını yerli-İslami bir duyarlılık ve bakış açısıyla öykülerine taşımıştır. </a:t>
            </a:r>
            <a:endParaRPr lang="tr-TR" dirty="0" smtClean="0"/>
          </a:p>
          <a:p>
            <a:pPr algn="l"/>
            <a:r>
              <a:rPr lang="tr-TR" dirty="0" smtClean="0"/>
              <a:t>  Hikâyelerinde </a:t>
            </a:r>
            <a:r>
              <a:rPr lang="tr-TR" dirty="0"/>
              <a:t>varoluşçu felsefeden izler görülür, bireyin bilinçaltına iner, ruhsal çözümlemelerde </a:t>
            </a:r>
            <a:r>
              <a:rPr lang="tr-TR" dirty="0" smtClean="0"/>
              <a:t>bulunur.</a:t>
            </a:r>
          </a:p>
          <a:p>
            <a:pPr algn="l"/>
            <a:r>
              <a:rPr lang="tr-TR" dirty="0" smtClean="0"/>
              <a:t>Anadolu’nun </a:t>
            </a:r>
            <a:r>
              <a:rPr lang="tr-TR" dirty="0"/>
              <a:t>birçok yöresini gezerek güçlü bir tasvir yeteneğiyle, insanın evrensel yanlarını öne çıkararak yazmıştır öykülerini</a:t>
            </a:r>
            <a:r>
              <a:rPr lang="tr-TR" dirty="0" smtClean="0"/>
              <a:t>.</a:t>
            </a:r>
            <a:r>
              <a:rPr lang="tr-TR" dirty="0"/>
              <a:t/>
            </a:r>
            <a:br>
              <a:rPr lang="tr-TR" dirty="0"/>
            </a:br>
            <a:r>
              <a:rPr lang="tr-TR" dirty="0"/>
              <a:t/>
            </a:r>
            <a:br>
              <a:rPr lang="tr-TR" dirty="0"/>
            </a:br>
            <a:endParaRPr lang="tr-TR" dirty="0"/>
          </a:p>
        </p:txBody>
      </p:sp>
      <p:sp>
        <p:nvSpPr>
          <p:cNvPr id="4" name="Başlık 3"/>
          <p:cNvSpPr>
            <a:spLocks noGrp="1"/>
          </p:cNvSpPr>
          <p:nvPr>
            <p:ph type="title"/>
          </p:nvPr>
        </p:nvSpPr>
        <p:spPr/>
        <p:txBody>
          <a:bodyPr>
            <a:normAutofit/>
          </a:bodyPr>
          <a:lstStyle/>
          <a:p>
            <a:r>
              <a:rPr lang="tr-TR" dirty="0">
                <a:effectLst>
                  <a:glow rad="63500">
                    <a:schemeClr val="accent3">
                      <a:satMod val="175000"/>
                      <a:alpha val="40000"/>
                    </a:schemeClr>
                  </a:glow>
                </a:effectLst>
              </a:rPr>
              <a:t>RASİM ÖZDENÖREN </a:t>
            </a:r>
          </a:p>
        </p:txBody>
      </p:sp>
      <p:pic>
        <p:nvPicPr>
          <p:cNvPr id="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020888"/>
            <a:ext cx="3003946"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2743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ROMAN: </a:t>
            </a:r>
            <a:r>
              <a:rPr lang="tr-TR" sz="1800" dirty="0"/>
              <a:t>Gül Yetiştiren Adam </a:t>
            </a:r>
          </a:p>
          <a:p>
            <a:pPr algn="l"/>
            <a:r>
              <a:rPr lang="tr-TR" sz="1800" b="1" dirty="0" smtClean="0"/>
              <a:t>HİKAYE: </a:t>
            </a:r>
            <a:r>
              <a:rPr lang="tr-TR" sz="1800" dirty="0" smtClean="0"/>
              <a:t>Hastalar </a:t>
            </a:r>
            <a:r>
              <a:rPr lang="tr-TR" sz="1800" dirty="0"/>
              <a:t>ve </a:t>
            </a:r>
            <a:r>
              <a:rPr lang="tr-TR" sz="1800" dirty="0" smtClean="0"/>
              <a:t>Işıklar, </a:t>
            </a:r>
            <a:r>
              <a:rPr lang="tr-TR" sz="1800" dirty="0"/>
              <a:t>Çarpılmışlar, </a:t>
            </a:r>
            <a:r>
              <a:rPr lang="tr-TR" sz="1800" dirty="0" smtClean="0"/>
              <a:t>Çözülme,  Çok </a:t>
            </a:r>
            <a:r>
              <a:rPr lang="tr-TR" sz="1800" dirty="0" err="1"/>
              <a:t>Seseli</a:t>
            </a:r>
            <a:r>
              <a:rPr lang="tr-TR" sz="1800" dirty="0"/>
              <a:t> Bir </a:t>
            </a:r>
            <a:r>
              <a:rPr lang="tr-TR" sz="1800" dirty="0" smtClean="0"/>
              <a:t>Ölüm, </a:t>
            </a:r>
            <a:r>
              <a:rPr lang="tr-TR" sz="1800" dirty="0"/>
              <a:t>Denize Açılan </a:t>
            </a:r>
            <a:r>
              <a:rPr lang="tr-TR" sz="1800" dirty="0" smtClean="0"/>
              <a:t>Kapı, Kuyu, </a:t>
            </a:r>
            <a:r>
              <a:rPr lang="tr-TR" sz="1800" dirty="0"/>
              <a:t>Ansızın Yola Çıkmak </a:t>
            </a:r>
          </a:p>
          <a:p>
            <a:pPr algn="l"/>
            <a:r>
              <a:rPr lang="tr-TR" sz="1800" b="1" dirty="0" smtClean="0"/>
              <a:t>DENEME: </a:t>
            </a:r>
            <a:r>
              <a:rPr lang="tr-TR" sz="1800" dirty="0" smtClean="0"/>
              <a:t>Müslümanca </a:t>
            </a:r>
            <a:r>
              <a:rPr lang="tr-TR" sz="1800" dirty="0"/>
              <a:t>Düşünme Üzerine </a:t>
            </a:r>
            <a:r>
              <a:rPr lang="tr-TR" sz="1800" dirty="0" smtClean="0"/>
              <a:t>Denemeler, Kafa </a:t>
            </a:r>
            <a:r>
              <a:rPr lang="tr-TR" sz="1800" dirty="0"/>
              <a:t>Karıştıran </a:t>
            </a:r>
            <a:r>
              <a:rPr lang="tr-TR" sz="1800" dirty="0" smtClean="0"/>
              <a:t>Kelimeler, Müslümanca Yaşamak, Yaşadığımız Günler, Yumurtayı </a:t>
            </a:r>
            <a:r>
              <a:rPr lang="tr-TR" sz="1800" dirty="0"/>
              <a:t>Hangi Ucundan </a:t>
            </a:r>
            <a:r>
              <a:rPr lang="tr-TR" sz="1800" dirty="0" smtClean="0"/>
              <a:t>Kırmalı, Yeni Dünya </a:t>
            </a:r>
            <a:r>
              <a:rPr lang="tr-TR" sz="1800" dirty="0"/>
              <a:t>Düzeninin </a:t>
            </a:r>
            <a:r>
              <a:rPr lang="tr-TR" sz="1800" dirty="0" smtClean="0"/>
              <a:t>Sefaleti,  Ruhun Malzemeleri, Ben </a:t>
            </a:r>
            <a:r>
              <a:rPr lang="tr-TR" sz="1800" dirty="0"/>
              <a:t>ve Hayat ve </a:t>
            </a:r>
            <a:r>
              <a:rPr lang="tr-TR" sz="1800" dirty="0" smtClean="0"/>
              <a:t>Ölüm,  Yeniden İnanmak, </a:t>
            </a:r>
            <a:r>
              <a:rPr lang="tr-TR" sz="1800" dirty="0" err="1" smtClean="0"/>
              <a:t>Red</a:t>
            </a:r>
            <a:r>
              <a:rPr lang="tr-TR" sz="1800" dirty="0" smtClean="0"/>
              <a:t> Yazıları, Acemi Yolcu, İpin Ucu, Çapraz İlişkiler, Kent İlişkileri, Yüzler, Köpekçe Düşünceler, Düşünsel Duruş, Toz, Aşkın Diyalektiği, Eşikte </a:t>
            </a:r>
            <a:r>
              <a:rPr lang="tr-TR" sz="1800" dirty="0"/>
              <a:t>Duran </a:t>
            </a:r>
            <a:r>
              <a:rPr lang="tr-TR" sz="1800" dirty="0" smtClean="0"/>
              <a:t>İnsan, Yazı</a:t>
            </a:r>
            <a:r>
              <a:rPr lang="tr-TR" sz="1800" dirty="0"/>
              <a:t>, İmge ve </a:t>
            </a:r>
            <a:r>
              <a:rPr lang="tr-TR" sz="1800" dirty="0" smtClean="0"/>
              <a:t>Gerçeklik, Hışırtı, İki Dünya, </a:t>
            </a:r>
            <a:endParaRPr lang="tr-TR" sz="1800"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6454503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Yapıtlarında</a:t>
            </a:r>
            <a:r>
              <a:rPr lang="tr-TR" dirty="0"/>
              <a:t>, sıradan insanların dramını, gelenek ve görenekler karşısındaki tutumlarını, sosyal ve ekonomik sebeplerden dolayı düştükleri ümitsizlikleri dile getirmiştir.</a:t>
            </a:r>
          </a:p>
          <a:p>
            <a:pPr algn="l"/>
            <a:r>
              <a:rPr lang="tr-TR" dirty="0" smtClean="0"/>
              <a:t>  Öyküleri</a:t>
            </a:r>
            <a:r>
              <a:rPr lang="tr-TR" dirty="0"/>
              <a:t>, ince duygulu, aydın bir orta sınıf insanının toplum törelerine uymazlık ve bireysel ümitsizliklerini belirten; bu yönüyle birinci ve üçüncü kişilerin iç monologları görünümündedir.</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OKTAY AKBAL</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84850" y="1943238"/>
            <a:ext cx="2315542" cy="338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387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ŞİİR: </a:t>
            </a:r>
            <a:r>
              <a:rPr lang="tr-TR" dirty="0" smtClean="0"/>
              <a:t>Heykeltıraş, Yastığımın Rüyası, Ayetler, Bir </a:t>
            </a:r>
            <a:r>
              <a:rPr lang="tr-TR" dirty="0"/>
              <a:t>Bayrak Rüzgar </a:t>
            </a:r>
            <a:r>
              <a:rPr lang="tr-TR" dirty="0" smtClean="0"/>
              <a:t>Bekliyor, </a:t>
            </a:r>
            <a:r>
              <a:rPr lang="tr-TR" dirty="0" err="1" smtClean="0"/>
              <a:t>Rubaiyyat</a:t>
            </a:r>
            <a:r>
              <a:rPr lang="tr-TR" dirty="0" smtClean="0"/>
              <a:t>-ı Arif, Kubbe-i </a:t>
            </a:r>
            <a:r>
              <a:rPr lang="tr-TR" dirty="0" err="1" smtClean="0"/>
              <a:t>Hadrâ</a:t>
            </a:r>
            <a:r>
              <a:rPr lang="tr-TR" dirty="0" smtClean="0"/>
              <a:t>, Kökler </a:t>
            </a:r>
            <a:r>
              <a:rPr lang="tr-TR" dirty="0"/>
              <a:t>ve </a:t>
            </a:r>
            <a:r>
              <a:rPr lang="tr-TR" dirty="0" smtClean="0"/>
              <a:t>Dallar, Emzikler, Dualar </a:t>
            </a:r>
            <a:r>
              <a:rPr lang="tr-TR" dirty="0"/>
              <a:t>ve </a:t>
            </a:r>
            <a:r>
              <a:rPr lang="tr-TR" dirty="0" smtClean="0"/>
              <a:t>Aminler, Aynalarda Kalan, Kıbrıs Rubaileri, Basamaklar, Avrupa'dan Rubailer, Kova Burcu, Nisan, Kova Burcu</a:t>
            </a:r>
            <a:endParaRPr lang="tr-TR" dirty="0"/>
          </a:p>
          <a:p>
            <a:pPr algn="l"/>
            <a:r>
              <a:rPr lang="tr-TR" b="1" dirty="0" smtClean="0"/>
              <a:t>DÜZ YAZI: </a:t>
            </a:r>
            <a:r>
              <a:rPr lang="tr-TR" dirty="0" smtClean="0"/>
              <a:t>Kanatlar ve Gagalar, </a:t>
            </a:r>
            <a:r>
              <a:rPr lang="tr-TR" dirty="0" err="1"/>
              <a:t>Enikli</a:t>
            </a:r>
            <a:r>
              <a:rPr lang="tr-TR" dirty="0"/>
              <a:t> Kapı</a:t>
            </a:r>
            <a:endParaRPr lang="tr-TR" b="1" dirty="0"/>
          </a:p>
        </p:txBody>
      </p:sp>
      <p:sp>
        <p:nvSpPr>
          <p:cNvPr id="3" name="İçerik Yer Tutucusu 2"/>
          <p:cNvSpPr>
            <a:spLocks noGrp="1"/>
          </p:cNvSpPr>
          <p:nvPr>
            <p:ph sz="quarter" idx="14"/>
          </p:nvPr>
        </p:nvSpPr>
        <p:spPr>
          <a:xfrm>
            <a:off x="4663440" y="2020824"/>
            <a:ext cx="4023360" cy="4144480"/>
          </a:xfrm>
        </p:spPr>
        <p:txBody>
          <a:bodyPr>
            <a:noAutofit/>
          </a:bodyPr>
          <a:lstStyle/>
          <a:p>
            <a:r>
              <a:rPr lang="tr-TR" sz="1400" b="1" i="1" dirty="0"/>
              <a:t>FETİH MARŞI </a:t>
            </a:r>
            <a:endParaRPr lang="tr-TR" sz="1400" b="1" i="1" dirty="0" smtClean="0"/>
          </a:p>
          <a:p>
            <a:r>
              <a:rPr lang="tr-TR" sz="1400" i="1" dirty="0" smtClean="0"/>
              <a:t>Yelkenler </a:t>
            </a:r>
            <a:r>
              <a:rPr lang="tr-TR" sz="1400" i="1" dirty="0"/>
              <a:t>biçilecek, yelkenler dikilecek; </a:t>
            </a:r>
          </a:p>
          <a:p>
            <a:r>
              <a:rPr lang="tr-TR" sz="1400" i="1" dirty="0"/>
              <a:t>Dağlardan çektiriler, kalyonlar çekilecek; </a:t>
            </a:r>
          </a:p>
          <a:p>
            <a:r>
              <a:rPr lang="tr-TR" sz="1400" i="1" dirty="0"/>
              <a:t>Kerpetenlerle surun dişleri sökülecek </a:t>
            </a:r>
          </a:p>
          <a:p>
            <a:endParaRPr lang="tr-TR" sz="1400" i="1" dirty="0"/>
          </a:p>
          <a:p>
            <a:r>
              <a:rPr lang="tr-TR" sz="1400" i="1" dirty="0"/>
              <a:t>Yürü, hala ne diye oyunda oynaştasın? </a:t>
            </a:r>
          </a:p>
          <a:p>
            <a:r>
              <a:rPr lang="tr-TR" sz="1400" i="1" dirty="0"/>
              <a:t>Fatihin </a:t>
            </a:r>
            <a:r>
              <a:rPr lang="tr-TR" sz="1400" i="1" dirty="0" err="1"/>
              <a:t>İstanbulu</a:t>
            </a:r>
            <a:r>
              <a:rPr lang="tr-TR" sz="1400" i="1" dirty="0"/>
              <a:t> fethettiği yaştasın.! </a:t>
            </a:r>
          </a:p>
          <a:p>
            <a:endParaRPr lang="tr-TR" sz="1400" i="1" dirty="0"/>
          </a:p>
          <a:p>
            <a:r>
              <a:rPr lang="tr-TR" sz="1400" i="1" dirty="0"/>
              <a:t>Sen de geçebilirsin yardan, anadan, serden.... </a:t>
            </a:r>
          </a:p>
          <a:p>
            <a:r>
              <a:rPr lang="tr-TR" sz="1400" i="1" dirty="0"/>
              <a:t>Senin de destanını okuyalım ezberden... </a:t>
            </a:r>
          </a:p>
          <a:p>
            <a:r>
              <a:rPr lang="tr-TR" sz="1400" i="1" dirty="0"/>
              <a:t>Haberin yok gibidir taşıdığın değerden... </a:t>
            </a:r>
          </a:p>
          <a:p>
            <a:endParaRPr lang="tr-TR" sz="1400" i="1" dirty="0"/>
          </a:p>
          <a:p>
            <a:r>
              <a:rPr lang="tr-TR" sz="1400" i="1" dirty="0"/>
              <a:t>Elde sensin, dilde sen, gönüldesin baştasın... </a:t>
            </a:r>
          </a:p>
          <a:p>
            <a:r>
              <a:rPr lang="tr-TR" sz="1400" i="1" dirty="0"/>
              <a:t>Fatihin </a:t>
            </a:r>
            <a:r>
              <a:rPr lang="tr-TR" sz="1400" i="1" dirty="0" err="1"/>
              <a:t>İstanbulu</a:t>
            </a:r>
            <a:r>
              <a:rPr lang="tr-TR" sz="1400" i="1" dirty="0"/>
              <a:t> fethettiği yaştasın.! </a:t>
            </a:r>
          </a:p>
          <a:p>
            <a:endParaRPr lang="tr-TR" sz="1400" i="1" dirty="0"/>
          </a:p>
          <a:p>
            <a:endParaRPr lang="tr-TR" sz="1400" i="1" dirty="0"/>
          </a:p>
          <a:p>
            <a:endParaRPr lang="tr-TR" sz="1400" i="1"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7074066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ÖYKÜ: </a:t>
            </a:r>
            <a:r>
              <a:rPr lang="tr-TR" sz="1800" dirty="0" smtClean="0"/>
              <a:t>Önce </a:t>
            </a:r>
            <a:r>
              <a:rPr lang="tr-TR" sz="1800" dirty="0"/>
              <a:t>Ekmekler </a:t>
            </a:r>
            <a:r>
              <a:rPr lang="tr-TR" sz="1800" dirty="0" smtClean="0"/>
              <a:t>Bozuldu, </a:t>
            </a:r>
            <a:r>
              <a:rPr lang="tr-TR" sz="1800" dirty="0"/>
              <a:t>Aşksız </a:t>
            </a:r>
            <a:r>
              <a:rPr lang="tr-TR" sz="1800" dirty="0" smtClean="0"/>
              <a:t>İnsanlar, Bizans Definesi, Bulutun Rengi, Berber Aynası, Yalnızlık </a:t>
            </a:r>
            <a:r>
              <a:rPr lang="tr-TR" sz="1800" dirty="0"/>
              <a:t>Bana </a:t>
            </a:r>
            <a:r>
              <a:rPr lang="tr-TR" sz="1800" dirty="0" smtClean="0"/>
              <a:t>Yasak, Tarzan Öldü, İstinye Suları, </a:t>
            </a:r>
            <a:r>
              <a:rPr lang="tr-TR" sz="1800" dirty="0" err="1" smtClean="0"/>
              <a:t>İkyaz</a:t>
            </a:r>
            <a:r>
              <a:rPr lang="tr-TR" sz="1800" dirty="0" smtClean="0"/>
              <a:t> Devrimi, İki Çocuk, Karşı Kıyılar, Hey </a:t>
            </a:r>
            <a:r>
              <a:rPr lang="tr-TR" sz="1800" dirty="0"/>
              <a:t>Vapurlar </a:t>
            </a:r>
            <a:r>
              <a:rPr lang="tr-TR" sz="1800" dirty="0" smtClean="0"/>
              <a:t>Trenler, Lunapark, </a:t>
            </a:r>
            <a:r>
              <a:rPr lang="tr-TR" sz="1800" dirty="0"/>
              <a:t>(1983), Ey Gece Kapını Üstüme Kapat </a:t>
            </a:r>
            <a:br>
              <a:rPr lang="tr-TR" sz="1800" dirty="0"/>
            </a:br>
            <a:r>
              <a:rPr lang="tr-TR" sz="1800" b="1" dirty="0" smtClean="0"/>
              <a:t>ROMAN: </a:t>
            </a:r>
            <a:r>
              <a:rPr lang="tr-TR" sz="1800" dirty="0" smtClean="0"/>
              <a:t>Garipler Sokağı, Suçumuz </a:t>
            </a:r>
            <a:r>
              <a:rPr lang="tr-TR" sz="1800" dirty="0"/>
              <a:t>İnsan </a:t>
            </a:r>
            <a:r>
              <a:rPr lang="tr-TR" sz="1800" dirty="0" smtClean="0"/>
              <a:t>Olmak, İnsan </a:t>
            </a:r>
            <a:r>
              <a:rPr lang="tr-TR" sz="1800" dirty="0"/>
              <a:t>Bir </a:t>
            </a:r>
            <a:r>
              <a:rPr lang="tr-TR" sz="1800" dirty="0" smtClean="0"/>
              <a:t>Ormandır, Düş Ekmeği, Yeşil Ev</a:t>
            </a:r>
            <a:r>
              <a:rPr lang="tr-TR" sz="1800" dirty="0"/>
              <a:t/>
            </a:r>
            <a:br>
              <a:rPr lang="tr-TR" sz="1800" dirty="0"/>
            </a:br>
            <a:r>
              <a:rPr lang="tr-TR" sz="1800" b="1" dirty="0" smtClean="0"/>
              <a:t>ANI:</a:t>
            </a:r>
            <a:r>
              <a:rPr lang="tr-TR" sz="1800" b="1" dirty="0"/>
              <a:t> </a:t>
            </a:r>
            <a:r>
              <a:rPr lang="tr-TR" sz="1800" dirty="0" smtClean="0"/>
              <a:t>Şair Dostlarım, Anı Değil Yaşam</a:t>
            </a:r>
            <a:r>
              <a:rPr lang="tr-TR" sz="1800" dirty="0"/>
              <a:t/>
            </a:r>
            <a:br>
              <a:rPr lang="tr-TR" sz="1800" dirty="0"/>
            </a:br>
            <a:r>
              <a:rPr lang="tr-TR" sz="1800" b="1" dirty="0" smtClean="0"/>
              <a:t>GÜNCE:</a:t>
            </a:r>
            <a:r>
              <a:rPr lang="tr-TR" sz="1800" b="1" dirty="0"/>
              <a:t> </a:t>
            </a:r>
            <a:r>
              <a:rPr lang="tr-TR" sz="1800" dirty="0" smtClean="0"/>
              <a:t>Günlerden 1, Anılarda Görmek, Yeryüzü Korkusu, Yüzyıldır Umutsuzluk</a:t>
            </a:r>
            <a:r>
              <a:rPr lang="tr-TR" sz="1800" dirty="0"/>
              <a:t/>
            </a:r>
            <a:br>
              <a:rPr lang="tr-TR" sz="1800" dirty="0"/>
            </a:br>
            <a:r>
              <a:rPr lang="tr-TR" sz="1800" b="1" dirty="0" smtClean="0"/>
              <a:t>DENEME:</a:t>
            </a:r>
            <a:r>
              <a:rPr lang="tr-TR" sz="1800" dirty="0" smtClean="0"/>
              <a:t> Konumuz Edebiyat, Dost Kitapları, Yaşasın Edebiyat, Temmuz Serçesi, Önce </a:t>
            </a:r>
            <a:r>
              <a:rPr lang="tr-TR" sz="1800" dirty="0"/>
              <a:t>Şiir </a:t>
            </a:r>
            <a:r>
              <a:rPr lang="tr-TR" sz="1800" dirty="0" smtClean="0"/>
              <a:t>Vardı, Geçmişin İçinden, Birde </a:t>
            </a:r>
            <a:r>
              <a:rPr lang="tr-TR" sz="1800" dirty="0"/>
              <a:t>Simit Ağacı </a:t>
            </a:r>
            <a:r>
              <a:rPr lang="tr-TR" sz="1800" dirty="0" smtClean="0"/>
              <a:t>Olsaydı</a:t>
            </a:r>
            <a:r>
              <a:rPr lang="tr-TR" sz="1800" dirty="0"/>
              <a:t/>
            </a:r>
            <a:br>
              <a:rPr lang="tr-TR" sz="1800" dirty="0"/>
            </a:br>
            <a:r>
              <a:rPr lang="tr-TR" sz="1800" b="1" dirty="0" smtClean="0"/>
              <a:t>KÖŞE YAZILARI:</a:t>
            </a:r>
            <a:r>
              <a:rPr lang="tr-TR" sz="1800" b="1" dirty="0"/>
              <a:t> </a:t>
            </a:r>
            <a:r>
              <a:rPr lang="tr-TR" sz="1800" dirty="0" smtClean="0"/>
              <a:t>Yazmak Yaşamak, Ölümsüz Oyun, Atatürk </a:t>
            </a:r>
            <a:r>
              <a:rPr lang="tr-TR" sz="1800" dirty="0"/>
              <a:t>Yaşadı mı</a:t>
            </a:r>
            <a:r>
              <a:rPr lang="tr-TR" sz="1800" dirty="0" smtClean="0"/>
              <a:t>?, Zaman Sensin</a:t>
            </a:r>
            <a:r>
              <a:rPr lang="tr-TR" sz="1800" dirty="0"/>
              <a:t/>
            </a:r>
            <a:br>
              <a:rPr lang="tr-TR" sz="1800" dirty="0"/>
            </a:br>
            <a:r>
              <a:rPr lang="tr-TR" sz="1800" b="1" dirty="0" smtClean="0"/>
              <a:t>GEZİ:</a:t>
            </a:r>
            <a:r>
              <a:rPr lang="tr-TR" sz="1800" dirty="0" smtClean="0"/>
              <a:t> Hiroşima’lar Olmasın</a:t>
            </a:r>
            <a:r>
              <a:rPr lang="tr-TR" sz="1800" dirty="0"/>
              <a:t/>
            </a:r>
            <a:br>
              <a:rPr lang="tr-TR" sz="1800" dirty="0"/>
            </a:br>
            <a:r>
              <a:rPr lang="tr-TR" sz="1800" b="1" dirty="0" smtClean="0"/>
              <a:t>İNCELEME:</a:t>
            </a:r>
            <a:r>
              <a:rPr lang="tr-TR" sz="1800" dirty="0" smtClean="0"/>
              <a:t> Çağdaş </a:t>
            </a:r>
            <a:r>
              <a:rPr lang="tr-TR" sz="1800" dirty="0"/>
              <a:t>Dünya Edebiyatçıları Sözlüğü</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0834992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22911" cy="4005072"/>
          </a:xfrm>
        </p:spPr>
        <p:txBody>
          <a:bodyPr>
            <a:noAutofit/>
          </a:bodyPr>
          <a:lstStyle/>
          <a:p>
            <a:pPr algn="l" fontAlgn="base"/>
            <a:r>
              <a:rPr lang="tr-TR" dirty="0" smtClean="0"/>
              <a:t>Çehov </a:t>
            </a:r>
            <a:r>
              <a:rPr lang="tr-TR" dirty="0"/>
              <a:t>tarzı durum öykücülüğünün </a:t>
            </a:r>
            <a:r>
              <a:rPr lang="tr-TR" dirty="0" smtClean="0"/>
              <a:t>temsilcilerindendir. Öykücülüğümüzde </a:t>
            </a:r>
            <a:r>
              <a:rPr lang="tr-TR" dirty="0"/>
              <a:t>yeni bir dönemin </a:t>
            </a:r>
            <a:r>
              <a:rPr lang="tr-TR" dirty="0" smtClean="0"/>
              <a:t>başlatıcısıdır.</a:t>
            </a:r>
            <a:r>
              <a:rPr lang="tr-TR" dirty="0"/>
              <a:t> </a:t>
            </a:r>
            <a:r>
              <a:rPr lang="tr-TR" dirty="0" smtClean="0"/>
              <a:t>İstanbul </a:t>
            </a:r>
            <a:r>
              <a:rPr lang="tr-TR" dirty="0"/>
              <a:t>öykücüsü olarak tanınmıştır.</a:t>
            </a:r>
          </a:p>
          <a:p>
            <a:pPr algn="l" fontAlgn="base"/>
            <a:r>
              <a:rPr lang="tr-TR" dirty="0"/>
              <a:t>İşitilmemiş, okunmamış sözler, yadırganan bir üslup, konu sayılamayacak kadar aykırı karşılanan konular yapıtlarının başlıca özelliklerindendir.</a:t>
            </a:r>
          </a:p>
          <a:p>
            <a:pPr algn="l" fontAlgn="base"/>
            <a:r>
              <a:rPr lang="tr-TR" dirty="0"/>
              <a:t>Yazmanın kendisi için bir ihtiyaç olduğuna </a:t>
            </a:r>
            <a:r>
              <a:rPr lang="tr-TR" dirty="0" smtClean="0"/>
              <a:t>inanmıştır. Gözlemci </a:t>
            </a:r>
            <a:r>
              <a:rPr lang="tr-TR" dirty="0"/>
              <a:t>ve gerçekçi bir yazardır.</a:t>
            </a:r>
          </a:p>
          <a:p>
            <a:pPr algn="l" fontAlgn="base"/>
            <a:r>
              <a:rPr lang="tr-TR" dirty="0"/>
              <a:t>Kişileri, yaşadıkları çevreye ve karakterlerine uygun olarak ele alır ve anlatır.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SAİT FAİK ABASIYANIK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82249" y="2020888"/>
            <a:ext cx="2938223"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4377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fontAlgn="base"/>
            <a:r>
              <a:rPr lang="tr-TR" dirty="0"/>
              <a:t>Öykülerinde genellikle İstanbul’un kenar mahallelerini, Burgazada’yı, balıkçıları, sefil çocukları ve aylak insanları anlatmıştır. Özlem ve acılarıyla toplum içindeki bireyi şiirsel bir söyleyişle dile getirmiştir.</a:t>
            </a:r>
          </a:p>
          <a:p>
            <a:pPr algn="l" fontAlgn="base"/>
            <a:r>
              <a:rPr lang="tr-TR" dirty="0"/>
              <a:t>Toplumu konu alan öykülerinde, toplumdaki bazı problemleri gerçekçi bir yaklaşımla ele alır.</a:t>
            </a:r>
          </a:p>
          <a:p>
            <a:pPr algn="l" fontAlgn="base"/>
            <a:r>
              <a:rPr lang="tr-TR" dirty="0"/>
              <a:t>Öykülerini yapmacıklıktan ve sanat kaygısından uzak bir dille yazmıştır.</a:t>
            </a:r>
          </a:p>
          <a:p>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18134814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HİKAYE: </a:t>
            </a:r>
            <a:r>
              <a:rPr lang="tr-TR" dirty="0" smtClean="0"/>
              <a:t>Semaver, Sarnıç, Şahmerdan, Lüzumsuz Adam, Mahalle Kahvesi, Havada Bulut, Kumpanya, Havuz Başı, Son Kuşlar, Alemdağ'da </a:t>
            </a:r>
            <a:r>
              <a:rPr lang="tr-TR" dirty="0"/>
              <a:t>Var Bir </a:t>
            </a:r>
            <a:r>
              <a:rPr lang="tr-TR" dirty="0" smtClean="0"/>
              <a:t>Yılan, Az Şekerli, Tüneldeki </a:t>
            </a:r>
            <a:r>
              <a:rPr lang="tr-TR" dirty="0"/>
              <a:t>Çocuk </a:t>
            </a:r>
            <a:endParaRPr lang="tr-TR" dirty="0" smtClean="0"/>
          </a:p>
          <a:p>
            <a:pPr algn="l"/>
            <a:r>
              <a:rPr lang="tr-TR" b="1" dirty="0" smtClean="0"/>
              <a:t>ŞİİR: </a:t>
            </a:r>
            <a:r>
              <a:rPr lang="tr-TR" dirty="0" smtClean="0"/>
              <a:t>Şimdi </a:t>
            </a:r>
            <a:r>
              <a:rPr lang="tr-TR" dirty="0"/>
              <a:t>Sevişme Vakti </a:t>
            </a:r>
            <a:endParaRPr lang="tr-TR" dirty="0" smtClean="0"/>
          </a:p>
          <a:p>
            <a:pPr algn="l"/>
            <a:r>
              <a:rPr lang="tr-TR" b="1" dirty="0" smtClean="0"/>
              <a:t>ROMAN: </a:t>
            </a:r>
            <a:r>
              <a:rPr lang="tr-TR" dirty="0" smtClean="0"/>
              <a:t>Medarı </a:t>
            </a:r>
            <a:r>
              <a:rPr lang="tr-TR" dirty="0"/>
              <a:t>Maişet </a:t>
            </a:r>
            <a:r>
              <a:rPr lang="tr-TR" dirty="0" smtClean="0"/>
              <a:t>Motoru, Kayıp </a:t>
            </a:r>
            <a:r>
              <a:rPr lang="tr-TR" dirty="0"/>
              <a:t>Aranıyor </a:t>
            </a:r>
            <a:endParaRPr lang="tr-TR" dirty="0" smtClean="0"/>
          </a:p>
          <a:p>
            <a:pPr algn="l"/>
            <a:r>
              <a:rPr lang="tr-TR" b="1" dirty="0" smtClean="0"/>
              <a:t>ÇEVİRİ: </a:t>
            </a:r>
            <a:r>
              <a:rPr lang="tr-TR" dirty="0" smtClean="0"/>
              <a:t>Yaşamak </a:t>
            </a:r>
            <a:r>
              <a:rPr lang="tr-TR" dirty="0"/>
              <a:t>Hırsı, Georges </a:t>
            </a:r>
            <a:r>
              <a:rPr lang="tr-TR" dirty="0" err="1"/>
              <a:t>Simenon</a:t>
            </a:r>
            <a:r>
              <a:rPr lang="tr-TR" dirty="0"/>
              <a:t> </a:t>
            </a:r>
            <a:endParaRPr lang="tr-TR" dirty="0" smtClean="0"/>
          </a:p>
          <a:p>
            <a:pPr algn="l"/>
            <a:r>
              <a:rPr lang="tr-TR" b="1" dirty="0" smtClean="0"/>
              <a:t>RÖPORTAJ: </a:t>
            </a:r>
            <a:r>
              <a:rPr lang="tr-TR" dirty="0" smtClean="0"/>
              <a:t>Mahkeme Kapısı</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0834992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770984" cy="4005072"/>
          </a:xfrm>
        </p:spPr>
        <p:txBody>
          <a:bodyPr>
            <a:noAutofit/>
          </a:bodyPr>
          <a:lstStyle/>
          <a:p>
            <a:pPr algn="l" fontAlgn="base"/>
            <a:r>
              <a:rPr lang="tr-TR" dirty="0"/>
              <a:t> </a:t>
            </a:r>
            <a:r>
              <a:rPr lang="tr-TR" dirty="0" smtClean="0"/>
              <a:t> </a:t>
            </a:r>
            <a:r>
              <a:rPr lang="tr-TR" dirty="0" err="1" smtClean="0"/>
              <a:t>Postmodern</a:t>
            </a:r>
            <a:r>
              <a:rPr lang="tr-TR" dirty="0" smtClean="0"/>
              <a:t> </a:t>
            </a:r>
            <a:r>
              <a:rPr lang="tr-TR" dirty="0"/>
              <a:t>romanın Türkiye’deki önemli isimleri arasında değerlendirilmektedir.</a:t>
            </a:r>
          </a:p>
          <a:p>
            <a:pPr algn="l" fontAlgn="base"/>
            <a:r>
              <a:rPr lang="tr-TR" dirty="0" smtClean="0"/>
              <a:t>  Bireyin </a:t>
            </a:r>
            <a:r>
              <a:rPr lang="tr-TR" dirty="0"/>
              <a:t>sorunlarına ağırlık veren, onun günlük hayatındaki açmazlarını işleyen bir yazardır.</a:t>
            </a:r>
          </a:p>
          <a:p>
            <a:pPr algn="l" fontAlgn="base"/>
            <a:r>
              <a:rPr lang="tr-TR" dirty="0" smtClean="0"/>
              <a:t>  Sevgi</a:t>
            </a:r>
            <a:r>
              <a:rPr lang="tr-TR" dirty="0"/>
              <a:t>, dostluk, yalnızlık, tutku, inanç-inançsızlık, korku ve ölüm gibi kavramları imgesel bir dille anlatır.</a:t>
            </a:r>
          </a:p>
          <a:p>
            <a:pPr algn="l"/>
            <a:r>
              <a:rPr lang="tr-TR" dirty="0" smtClean="0"/>
              <a:t>  </a:t>
            </a:r>
            <a:r>
              <a:rPr lang="tr-TR" dirty="0"/>
              <a:t> Uyanıklık hâli yerine rüya hâli daha ön plandadır. Mitolojiye, masallara, tarihsel dönemlere, efsanelere ve fanteziye fazlasıyla yer verir</a:t>
            </a:r>
            <a:r>
              <a:rPr lang="tr-TR" dirty="0" smtClean="0"/>
              <a:t>.</a:t>
            </a:r>
          </a:p>
          <a:p>
            <a:pPr algn="l"/>
            <a:r>
              <a:rPr lang="tr-TR" dirty="0"/>
              <a:t> </a:t>
            </a:r>
            <a:r>
              <a:rPr lang="tr-TR" dirty="0" smtClean="0"/>
              <a:t> Öykülerinde </a:t>
            </a:r>
            <a:r>
              <a:rPr lang="tr-TR" dirty="0"/>
              <a:t>zamanı içinde bulunulandan geriye dönüşler yaparak kullanan yazar, geri dönüşlerde kısa, devrik ya da yarım bırakılmış cümlelerden oluşan anlatımıyla vermiştir.</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BİLGE KARASU</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87787" y="2020888"/>
            <a:ext cx="2748709"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4377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ÖYKÜ: </a:t>
            </a:r>
            <a:r>
              <a:rPr lang="tr-TR" dirty="0" err="1" smtClean="0"/>
              <a:t>Troya’da</a:t>
            </a:r>
            <a:r>
              <a:rPr lang="tr-TR" dirty="0" smtClean="0"/>
              <a:t> </a:t>
            </a:r>
            <a:r>
              <a:rPr lang="tr-TR" dirty="0"/>
              <a:t>Ölüm </a:t>
            </a:r>
            <a:r>
              <a:rPr lang="tr-TR" dirty="0" smtClean="0"/>
              <a:t>Vardı, Uzun </a:t>
            </a:r>
            <a:r>
              <a:rPr lang="tr-TR" dirty="0"/>
              <a:t>Sürmüş Bir Günün </a:t>
            </a:r>
            <a:r>
              <a:rPr lang="tr-TR" dirty="0" smtClean="0"/>
              <a:t>Akşamı, Göçmüş </a:t>
            </a:r>
            <a:r>
              <a:rPr lang="tr-TR" dirty="0"/>
              <a:t>Kediler </a:t>
            </a:r>
            <a:r>
              <a:rPr lang="tr-TR" dirty="0" smtClean="0"/>
              <a:t>Bahçesi, Kısmet Büfesi, </a:t>
            </a:r>
            <a:r>
              <a:rPr lang="tr-TR" dirty="0" err="1" smtClean="0"/>
              <a:t>Lağımlaranası</a:t>
            </a:r>
            <a:r>
              <a:rPr lang="tr-TR" dirty="0" smtClean="0"/>
              <a:t> </a:t>
            </a:r>
            <a:r>
              <a:rPr lang="tr-TR" dirty="0"/>
              <a:t>ya da </a:t>
            </a:r>
            <a:r>
              <a:rPr lang="tr-TR" dirty="0" smtClean="0"/>
              <a:t>Beyoğlu,</a:t>
            </a:r>
            <a:endParaRPr lang="tr-TR" dirty="0"/>
          </a:p>
          <a:p>
            <a:pPr algn="l"/>
            <a:r>
              <a:rPr lang="tr-TR" dirty="0"/>
              <a:t>Susanlar </a:t>
            </a:r>
            <a:endParaRPr lang="tr-TR" dirty="0" smtClean="0"/>
          </a:p>
          <a:p>
            <a:pPr algn="l"/>
            <a:r>
              <a:rPr lang="tr-TR" b="1" dirty="0" smtClean="0"/>
              <a:t>ROMAN: </a:t>
            </a:r>
            <a:r>
              <a:rPr lang="tr-TR" dirty="0" smtClean="0"/>
              <a:t>Gece, Kılavuz </a:t>
            </a:r>
          </a:p>
          <a:p>
            <a:pPr algn="l"/>
            <a:r>
              <a:rPr lang="tr-TR" b="1" dirty="0" smtClean="0"/>
              <a:t>DENEME: </a:t>
            </a:r>
            <a:r>
              <a:rPr lang="tr-TR" dirty="0" smtClean="0"/>
              <a:t>Ne </a:t>
            </a:r>
            <a:r>
              <a:rPr lang="tr-TR" dirty="0"/>
              <a:t>Kitapsız Ne </a:t>
            </a:r>
            <a:r>
              <a:rPr lang="tr-TR" dirty="0" smtClean="0"/>
              <a:t>Kedisiz, Narla </a:t>
            </a:r>
            <a:r>
              <a:rPr lang="tr-TR" dirty="0"/>
              <a:t>İncire </a:t>
            </a:r>
            <a:r>
              <a:rPr lang="tr-TR" dirty="0" smtClean="0"/>
              <a:t>Gazel, Altı </a:t>
            </a:r>
            <a:r>
              <a:rPr lang="tr-TR" dirty="0"/>
              <a:t>Ay Bir Güz</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1082371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fontScale="92500" lnSpcReduction="10000"/>
          </a:bodyPr>
          <a:lstStyle/>
          <a:p>
            <a:pPr algn="l" fontAlgn="base"/>
            <a:r>
              <a:rPr lang="tr-TR" dirty="0"/>
              <a:t>1970’li yıllardaki siyasî savrulmaları öyküleştirmiş, kadın ve çocuk sorunlarına eğilmiştir.</a:t>
            </a:r>
          </a:p>
          <a:p>
            <a:pPr algn="l" fontAlgn="base"/>
            <a:r>
              <a:rPr lang="tr-TR" dirty="0"/>
              <a:t>Toplu yaşayışlarda bile kendi iç yalnızlığını sürdüren genç kız ve kadınları anlatmadaki başarısı ve yapıtlarının şiirli havasıyla ön plana çıkmıştır.</a:t>
            </a:r>
          </a:p>
          <a:p>
            <a:pPr algn="l" fontAlgn="base"/>
            <a:r>
              <a:rPr lang="tr-TR" dirty="0" smtClean="0"/>
              <a:t>Değişik </a:t>
            </a:r>
            <a:r>
              <a:rPr lang="tr-TR" dirty="0"/>
              <a:t>anlatım biçimleri denediği yapıtlarında kadın ve çocuk sorunlarına yoğunlaştı.</a:t>
            </a:r>
          </a:p>
          <a:p>
            <a:pPr algn="l" fontAlgn="base"/>
            <a:r>
              <a:rPr lang="tr-TR" dirty="0" smtClean="0"/>
              <a:t>Olaydan </a:t>
            </a:r>
            <a:r>
              <a:rPr lang="tr-TR" dirty="0"/>
              <a:t>çok bireyin dünyasına yönelmiştir.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NEZİHE MERİÇ</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89600" y="2060848"/>
            <a:ext cx="2572841" cy="318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3530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b="1" dirty="0" smtClean="0"/>
              <a:t>ÖYKÜ: </a:t>
            </a:r>
            <a:r>
              <a:rPr lang="tr-TR" dirty="0" err="1" smtClean="0"/>
              <a:t>Bozbulanık</a:t>
            </a:r>
            <a:r>
              <a:rPr lang="tr-TR" dirty="0"/>
              <a:t>, Topal Koşma, Menekşeli Bilinç, </a:t>
            </a:r>
            <a:r>
              <a:rPr lang="tr-TR" dirty="0" err="1"/>
              <a:t>Dumanaltı</a:t>
            </a:r>
            <a:r>
              <a:rPr lang="tr-TR" dirty="0"/>
              <a:t>, Bir Kara Derin Kuyu, </a:t>
            </a:r>
            <a:r>
              <a:rPr lang="tr-TR" dirty="0" smtClean="0"/>
              <a:t>Yandırma, Gülün </a:t>
            </a:r>
            <a:r>
              <a:rPr lang="tr-TR" dirty="0"/>
              <a:t>İçinde Bülbül Sesi Var </a:t>
            </a:r>
          </a:p>
          <a:p>
            <a:pPr algn="l" fontAlgn="base"/>
            <a:r>
              <a:rPr lang="tr-TR" b="1" dirty="0" smtClean="0"/>
              <a:t>ROMAN: </a:t>
            </a:r>
            <a:r>
              <a:rPr lang="tr-TR" dirty="0" smtClean="0"/>
              <a:t>Korsan </a:t>
            </a:r>
            <a:r>
              <a:rPr lang="tr-TR" dirty="0"/>
              <a:t>Çıkmazı, Boşlukta Mavi</a:t>
            </a:r>
          </a:p>
          <a:p>
            <a:pPr algn="l" fontAlgn="base"/>
            <a:r>
              <a:rPr lang="tr-TR" b="1" dirty="0" smtClean="0"/>
              <a:t>OYUN: </a:t>
            </a:r>
            <a:r>
              <a:rPr lang="tr-TR" dirty="0" smtClean="0"/>
              <a:t>Sular </a:t>
            </a:r>
            <a:r>
              <a:rPr lang="tr-TR" dirty="0"/>
              <a:t>Aydınlanıyordu, </a:t>
            </a:r>
            <a:r>
              <a:rPr lang="tr-TR" dirty="0" err="1"/>
              <a:t>Sevdican</a:t>
            </a:r>
            <a:r>
              <a:rPr lang="tr-TR" dirty="0"/>
              <a:t>, Çın Sabahta</a:t>
            </a:r>
          </a:p>
          <a:p>
            <a:pPr algn="l" fontAlgn="base"/>
            <a:r>
              <a:rPr lang="tr-TR" b="1" dirty="0" smtClean="0"/>
              <a:t>ÇOCUK KİTAPLARI: </a:t>
            </a:r>
            <a:r>
              <a:rPr lang="tr-TR" dirty="0" smtClean="0"/>
              <a:t>Alagün </a:t>
            </a:r>
            <a:r>
              <a:rPr lang="tr-TR" dirty="0"/>
              <a:t>Çocukları, Küçük Bir Kız Tanıyorum dizisi, </a:t>
            </a:r>
            <a:r>
              <a:rPr lang="tr-TR" dirty="0" smtClean="0"/>
              <a:t>Dur Dünya</a:t>
            </a:r>
            <a:r>
              <a:rPr lang="tr-TR" dirty="0"/>
              <a:t> Çocukları Bekle, Ahmet Adında Bir Çocuk</a:t>
            </a:r>
          </a:p>
          <a:p>
            <a:pPr algn="l" fontAlgn="base"/>
            <a:r>
              <a:rPr lang="tr-TR" b="1" dirty="0" smtClean="0"/>
              <a:t>ANI: </a:t>
            </a:r>
            <a:r>
              <a:rPr lang="tr-TR" dirty="0" smtClean="0"/>
              <a:t>Çavlanın </a:t>
            </a:r>
            <a:r>
              <a:rPr lang="tr-TR" dirty="0"/>
              <a:t>İçinde Sessizce</a:t>
            </a:r>
          </a:p>
          <a:p>
            <a:pPr algn="l"/>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6006836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834880" cy="4005072"/>
          </a:xfrm>
        </p:spPr>
        <p:txBody>
          <a:bodyPr>
            <a:noAutofit/>
          </a:bodyPr>
          <a:lstStyle/>
          <a:p>
            <a:pPr algn="l" fontAlgn="base"/>
            <a:r>
              <a:rPr lang="tr-TR" dirty="0" smtClean="0"/>
              <a:t>  Bireyin </a:t>
            </a:r>
            <a:r>
              <a:rPr lang="tr-TR" dirty="0"/>
              <a:t>şimdi ve </a:t>
            </a:r>
            <a:r>
              <a:rPr lang="tr-TR" dirty="0" err="1"/>
              <a:t>buradalığından</a:t>
            </a:r>
            <a:r>
              <a:rPr lang="tr-TR" dirty="0"/>
              <a:t> hareket eden yazar, öykülerinde genellikle yalnızca </a:t>
            </a:r>
            <a:r>
              <a:rPr lang="tr-TR" dirty="0" err="1"/>
              <a:t>an‘ı</a:t>
            </a:r>
            <a:r>
              <a:rPr lang="tr-TR" dirty="0"/>
              <a:t> aktarmayı yeğler ve insan varlığı üstüne, ancak yaşanılan durumlar içinde konuşulabileceğini, yaşanılan anın her şeyin üstünde etkime gücünde bulunduğunu, kişinin ne düne ne de yarına içinde bulunduğu an kadar bağlanamayacağını belirtir.</a:t>
            </a:r>
          </a:p>
          <a:p>
            <a:pPr algn="l" fontAlgn="base"/>
            <a:r>
              <a:rPr lang="tr-TR" dirty="0"/>
              <a:t> </a:t>
            </a:r>
            <a:r>
              <a:rPr lang="tr-TR" dirty="0" smtClean="0"/>
              <a:t> Öykülerini </a:t>
            </a:r>
            <a:r>
              <a:rPr lang="tr-TR" dirty="0"/>
              <a:t>sanatın toplum sorunlarıyla ilgilenmesinin zorunlu olması gerektiği düşüncesiyle yazmaya başlayan Ferit </a:t>
            </a:r>
            <a:r>
              <a:rPr lang="tr-TR" dirty="0" err="1"/>
              <a:t>Edgü</a:t>
            </a:r>
            <a:r>
              <a:rPr lang="tr-TR" dirty="0"/>
              <a:t>, kısa sürede toplumsallığı bırakmıştır.</a:t>
            </a:r>
          </a:p>
          <a:p>
            <a:pPr algn="l"/>
            <a:endParaRPr lang="tr-TR" dirty="0"/>
          </a:p>
        </p:txBody>
      </p:sp>
      <p:sp>
        <p:nvSpPr>
          <p:cNvPr id="4" name="Başlık 3"/>
          <p:cNvSpPr>
            <a:spLocks noGrp="1"/>
          </p:cNvSpPr>
          <p:nvPr>
            <p:ph type="title"/>
          </p:nvPr>
        </p:nvSpPr>
        <p:spPr/>
        <p:txBody>
          <a:bodyPr>
            <a:normAutofit/>
          </a:bodyPr>
          <a:lstStyle/>
          <a:p>
            <a:r>
              <a:rPr lang="tr-TR" sz="2000" dirty="0">
                <a:effectLst>
                  <a:glow rad="63500">
                    <a:schemeClr val="accent3">
                      <a:satMod val="175000"/>
                      <a:alpha val="40000"/>
                    </a:schemeClr>
                  </a:glow>
                </a:effectLst>
              </a:rPr>
              <a:t>FERİT EDGÜ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52028" y="2020888"/>
            <a:ext cx="270840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3530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fontAlgn="base"/>
            <a:r>
              <a:rPr lang="tr-TR" dirty="0" smtClean="0"/>
              <a:t>  Çoğu </a:t>
            </a:r>
            <a:r>
              <a:rPr lang="tr-TR" dirty="0"/>
              <a:t>insanın içine düştüğü bunalımın nedenini arar. Öykülerinde insanoğlunun durumunu gün ışığına çıkartma çabası içinde olduğu görülür. İçinde yaşadığı ortama yabancılaşan, çevresiyle ilişki kuramayan, karamsar, mutsuz insanların yaşayışlarını, çapraşık ruhsal durumlarını yansıtmaya çalışır. Kimi durumları felsefeye dayalı bir bakış açısıyla veren </a:t>
            </a:r>
            <a:r>
              <a:rPr lang="tr-TR" dirty="0" err="1"/>
              <a:t>Edgü</a:t>
            </a:r>
            <a:r>
              <a:rPr lang="tr-TR" dirty="0"/>
              <a:t> bu çizgideki öykülerini </a:t>
            </a:r>
            <a:r>
              <a:rPr lang="tr-TR" dirty="0" err="1"/>
              <a:t>Kaçkınlar’dan</a:t>
            </a:r>
            <a:r>
              <a:rPr lang="tr-TR" dirty="0"/>
              <a:t> sonra, Bozgun, Av, Bir Gemide, Çığlık kitaplarında yayımlamıştı</a:t>
            </a:r>
          </a:p>
          <a:p>
            <a:pPr algn="l" fontAlgn="base"/>
            <a:r>
              <a:rPr lang="tr-TR" dirty="0" smtClean="0"/>
              <a:t>  Romanlarında </a:t>
            </a:r>
            <a:r>
              <a:rPr lang="tr-TR" dirty="0"/>
              <a:t>“niçin” sorusundan çok “nasıl” sorusu üzerinde durdu.</a:t>
            </a:r>
          </a:p>
          <a:p>
            <a:pPr algn="l" fontAlgn="base"/>
            <a:r>
              <a:rPr lang="tr-TR" dirty="0" smtClean="0"/>
              <a:t>  Çevresiyle </a:t>
            </a:r>
            <a:r>
              <a:rPr lang="tr-TR" dirty="0"/>
              <a:t>uyum sağlayamayan bireyin sorunlarına </a:t>
            </a:r>
            <a:r>
              <a:rPr lang="tr-TR" dirty="0" smtClean="0"/>
              <a:t>eğildi.</a:t>
            </a:r>
          </a:p>
          <a:p>
            <a:pPr algn="l" fontAlgn="base"/>
            <a:r>
              <a:rPr lang="tr-TR" dirty="0" smtClean="0"/>
              <a:t>  Varoluşçuluk akımının etkisinde kalmış; çevresiyle uyum sağlayamayan bunalımlı bireyin dünyasını yansıtan öykü ve romanlarıyla tanınmıştır.</a:t>
            </a:r>
          </a:p>
          <a:p>
            <a:pPr algn="l" fontAlgn="base"/>
            <a:r>
              <a:rPr lang="tr-TR" dirty="0"/>
              <a:t> </a:t>
            </a:r>
            <a:r>
              <a:rPr lang="tr-TR" dirty="0" smtClean="0"/>
              <a:t> Felsefi </a:t>
            </a:r>
            <a:r>
              <a:rPr lang="tr-TR" dirty="0"/>
              <a:t>bir boyutlu olan anlatısını yalın ve özenli bir dil üzerine kurmuştur.</a:t>
            </a:r>
          </a:p>
          <a:p>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41925884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marL="342900" indent="-342900" algn="l">
              <a:buClrTx/>
              <a:buFont typeface="Wingdings" pitchFamily="2" charset="2"/>
              <a:buChar char="v"/>
            </a:pPr>
            <a:r>
              <a:rPr lang="tr-TR" dirty="0" smtClean="0"/>
              <a:t>Milli Edebiyatla başlayan </a:t>
            </a:r>
            <a:r>
              <a:rPr lang="tr-TR" b="1" dirty="0" smtClean="0"/>
              <a:t>halka inme, Anadolu’yu tanıma çabası </a:t>
            </a:r>
            <a:r>
              <a:rPr lang="tr-TR" dirty="0" smtClean="0"/>
              <a:t>bu dönemin edebiyatında temel ilke olmuş, Türk halkının her kesimi edebiyata girmiştir. Artık </a:t>
            </a:r>
            <a:r>
              <a:rPr lang="tr-TR" b="1" dirty="0" smtClean="0"/>
              <a:t>edebiyat İstanbul’un sınırlarını tamamen aşmıştır.</a:t>
            </a:r>
          </a:p>
          <a:p>
            <a:pPr marL="342900" indent="-342900" algn="l">
              <a:buClrTx/>
              <a:buFont typeface="Wingdings" pitchFamily="2" charset="2"/>
              <a:buChar char="v"/>
            </a:pPr>
            <a:r>
              <a:rPr lang="tr-TR" dirty="0" smtClean="0"/>
              <a:t>Dilde sadeleşme hareketi başarıya ulaşmış ve İstanbul Türkçesi esas alınmıştır.</a:t>
            </a:r>
          </a:p>
          <a:p>
            <a:pPr marL="342900" indent="-342900" algn="l">
              <a:buClrTx/>
              <a:buFont typeface="Wingdings" pitchFamily="2" charset="2"/>
              <a:buChar char="v"/>
            </a:pPr>
            <a:r>
              <a:rPr lang="tr-TR" b="1" dirty="0" smtClean="0"/>
              <a:t>Öykücülerimiz ve romancılarımız, Anadolu insanına ve onun sorunlarına </a:t>
            </a:r>
            <a:r>
              <a:rPr lang="tr-TR" dirty="0" smtClean="0"/>
              <a:t>yönelmiştir. 1930’lu yıllardan sonra </a:t>
            </a:r>
            <a:r>
              <a:rPr lang="tr-TR" b="1" dirty="0" smtClean="0"/>
              <a:t>toplumcu-gerçekçi roman</a:t>
            </a:r>
            <a:r>
              <a:rPr lang="tr-TR" dirty="0" smtClean="0"/>
              <a:t> akımının doğması, Anadolu yaşamını, sorunlarını gerçekçi bir biçimde yansıtma olanağı sağlamıştır.</a:t>
            </a:r>
          </a:p>
          <a:p>
            <a:pPr marL="342900" indent="-342900" algn="l">
              <a:buClrTx/>
              <a:buFont typeface="Wingdings" pitchFamily="2" charset="2"/>
              <a:buChar char="v"/>
            </a:pPr>
            <a:r>
              <a:rPr lang="tr-TR" b="1" dirty="0" smtClean="0"/>
              <a:t>Edebiyat tarihi ve eleştiri çalışmaları daha sağlam ve bilimsel bir temele oturtulmuştur.</a:t>
            </a:r>
            <a:r>
              <a:rPr lang="tr-TR" dirty="0" smtClean="0"/>
              <a:t> Türk edebiyatının bütün dönemleri, edebiyatçıların yaşamöyküleri ve yapıtlarıyla ilgili birçok çalışma ortaya konmuştur.</a:t>
            </a:r>
            <a:r>
              <a:rPr lang="tr-TR" b="1" dirty="0" smtClean="0"/>
              <a:t> </a:t>
            </a:r>
            <a:endParaRPr lang="tr-TR" b="1" dirty="0"/>
          </a:p>
        </p:txBody>
      </p:sp>
      <p:sp>
        <p:nvSpPr>
          <p:cNvPr id="3" name="Başlık 2"/>
          <p:cNvSpPr>
            <a:spLocks noGrp="1"/>
          </p:cNvSpPr>
          <p:nvPr>
            <p:ph type="title"/>
          </p:nvPr>
        </p:nvSpPr>
        <p:spPr/>
        <p:txBody>
          <a:bodyPr/>
          <a:lstStyle/>
          <a:p>
            <a:r>
              <a:rPr lang="tr-TR" dirty="0" err="1" smtClean="0">
                <a:effectLst>
                  <a:glow rad="228600">
                    <a:schemeClr val="accent3">
                      <a:satMod val="175000"/>
                      <a:alpha val="40000"/>
                    </a:schemeClr>
                  </a:glow>
                </a:effectLst>
              </a:rPr>
              <a:t>DÖNEMİn</a:t>
            </a:r>
            <a:r>
              <a:rPr lang="tr-TR" dirty="0" smtClean="0">
                <a:effectLst>
                  <a:glow rad="228600">
                    <a:schemeClr val="accent3">
                      <a:satMod val="175000"/>
                      <a:alpha val="40000"/>
                    </a:schemeClr>
                  </a:glow>
                </a:effectLst>
              </a:rPr>
              <a:t> </a:t>
            </a:r>
            <a:r>
              <a:rPr lang="tr-TR" dirty="0" err="1" smtClean="0">
                <a:effectLst>
                  <a:glow rad="228600">
                    <a:schemeClr val="accent3">
                      <a:satMod val="175000"/>
                      <a:alpha val="40000"/>
                    </a:schemeClr>
                  </a:glow>
                </a:effectLst>
              </a:rPr>
              <a:t>özellİkLERİ</a:t>
            </a:r>
            <a:endParaRPr lang="tr-TR" dirty="0">
              <a:effectLst>
                <a:glow rad="228600">
                  <a:schemeClr val="accent3">
                    <a:satMod val="175000"/>
                    <a:alpha val="40000"/>
                  </a:schemeClr>
                </a:glow>
              </a:effectLst>
            </a:endParaRPr>
          </a:p>
        </p:txBody>
      </p:sp>
    </p:spTree>
    <p:extLst>
      <p:ext uri="{BB962C8B-B14F-4D97-AF65-F5344CB8AC3E}">
        <p14:creationId xmlns:p14="http://schemas.microsoft.com/office/powerpoint/2010/main" val="38904686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690863" cy="4005072"/>
          </a:xfrm>
        </p:spPr>
        <p:txBody>
          <a:bodyPr/>
          <a:lstStyle/>
          <a:p>
            <a:pPr algn="l"/>
            <a:r>
              <a:rPr lang="tr-TR" dirty="0" smtClean="0"/>
              <a:t>   İlkin aruzla şiirler yazmış, sonraları aşık tarzına uygun, çoğunlukla ulusal konuları işleyen lirik şiirler kaleme almıştır. </a:t>
            </a:r>
          </a:p>
          <a:p>
            <a:pPr algn="l"/>
            <a:r>
              <a:rPr lang="tr-TR" dirty="0" smtClean="0"/>
              <a:t>  Hece ölçülerinde yazdığı güzelleme ve koçaklama tarzı şiirleriyle ünlendi. </a:t>
            </a:r>
          </a:p>
          <a:p>
            <a:pPr algn="l"/>
            <a:r>
              <a:rPr lang="tr-TR" dirty="0"/>
              <a:t> </a:t>
            </a:r>
            <a:r>
              <a:rPr lang="tr-TR" dirty="0" smtClean="0"/>
              <a:t> Edebiyat tarihimize ilişkin araştırma, incelemeleriyle görüşlerine başvurulan, değerlendirmeleri merak edilen bir yazarımız oldu.</a:t>
            </a:r>
          </a:p>
          <a:p>
            <a:pPr algn="l"/>
            <a:r>
              <a:rPr lang="tr-TR" dirty="0"/>
              <a:t> </a:t>
            </a:r>
            <a:r>
              <a:rPr lang="tr-TR" dirty="0" smtClean="0"/>
              <a:t> </a:t>
            </a:r>
            <a:r>
              <a:rPr lang="tr-TR" dirty="0" smtClean="0">
                <a:solidFill>
                  <a:srgbClr val="7030A0"/>
                </a:solidFill>
              </a:rPr>
              <a:t>‘Bu Vatan Kimin’ </a:t>
            </a:r>
            <a:r>
              <a:rPr lang="tr-TR" dirty="0" smtClean="0"/>
              <a:t>şiiri oldukça ünlüdür.</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ORHAN ŞAİK GÖKYAY</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17654" y="2020888"/>
            <a:ext cx="271556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96208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fontAlgn="base"/>
            <a:r>
              <a:rPr lang="tr-TR" b="1" dirty="0" smtClean="0"/>
              <a:t>ROMAN: </a:t>
            </a:r>
            <a:r>
              <a:rPr lang="tr-TR" dirty="0" smtClean="0"/>
              <a:t>Kimse</a:t>
            </a:r>
            <a:r>
              <a:rPr lang="tr-TR" dirty="0"/>
              <a:t>, O/Hakkari’de Bir Mevsim, Eylülün Gölgesinde Bir Yazdı</a:t>
            </a:r>
          </a:p>
          <a:p>
            <a:pPr algn="l" fontAlgn="base"/>
            <a:r>
              <a:rPr lang="tr-TR" b="1" dirty="0" smtClean="0"/>
              <a:t>ÖYKÜ: </a:t>
            </a:r>
            <a:r>
              <a:rPr lang="tr-TR" dirty="0" smtClean="0"/>
              <a:t>Kaçkınlar</a:t>
            </a:r>
            <a:r>
              <a:rPr lang="tr-TR" dirty="0"/>
              <a:t>, Bozgun, Av, Bir Gemide, Çığlık, </a:t>
            </a:r>
            <a:r>
              <a:rPr lang="tr-TR" dirty="0" err="1"/>
              <a:t>Binbir</a:t>
            </a:r>
            <a:r>
              <a:rPr lang="tr-TR" dirty="0"/>
              <a:t> Hece, Doğu Öyküleri, İşte Deniz, Maria, Do Sesi, Avara Kasnak, </a:t>
            </a:r>
            <a:r>
              <a:rPr lang="tr-TR" dirty="0" err="1"/>
              <a:t>Nijinski</a:t>
            </a:r>
            <a:r>
              <a:rPr lang="tr-TR" dirty="0"/>
              <a:t> Öyküleri</a:t>
            </a:r>
          </a:p>
          <a:p>
            <a:pPr algn="l" fontAlgn="base"/>
            <a:r>
              <a:rPr lang="tr-TR" b="1" dirty="0" smtClean="0"/>
              <a:t>SENARYO: </a:t>
            </a:r>
            <a:r>
              <a:rPr lang="tr-TR" dirty="0" smtClean="0"/>
              <a:t>Hakkâri’de</a:t>
            </a:r>
            <a:r>
              <a:rPr lang="tr-TR" dirty="0"/>
              <a:t> Bir Mevsim (O adlı romanından senaryo)</a:t>
            </a:r>
          </a:p>
          <a:p>
            <a:pPr algn="l" fontAlgn="base"/>
            <a:r>
              <a:rPr lang="tr-TR" b="1" dirty="0" smtClean="0"/>
              <a:t>DENEME: </a:t>
            </a:r>
            <a:r>
              <a:rPr lang="tr-TR" dirty="0" smtClean="0"/>
              <a:t>Tüm </a:t>
            </a:r>
            <a:r>
              <a:rPr lang="tr-TR" dirty="0"/>
              <a:t>Ders Notları, Yazmak Eylemi, Şimdi Saat Kaç?, Yeni Ders Notları, Seyir Sözcükleri, Devam, Sözlü/ Yazılı, İnsanlık Halleri</a:t>
            </a:r>
          </a:p>
          <a:p>
            <a:pPr algn="l" fontAlgn="base"/>
            <a:r>
              <a:rPr lang="tr-TR" b="1" dirty="0" smtClean="0"/>
              <a:t>ŞİİR: </a:t>
            </a:r>
            <a:r>
              <a:rPr lang="tr-TR" dirty="0" smtClean="0"/>
              <a:t>Ah </a:t>
            </a:r>
            <a:r>
              <a:rPr lang="tr-TR" dirty="0" err="1"/>
              <a:t>Min</a:t>
            </a:r>
            <a:r>
              <a:rPr lang="tr-TR" dirty="0"/>
              <a:t>-el Aşk, Dağ Şiirleri</a:t>
            </a:r>
          </a:p>
          <a:p>
            <a:pPr algn="l" fontAlgn="base"/>
            <a:r>
              <a:rPr lang="tr-TR" b="1" dirty="0" smtClean="0"/>
              <a:t>ANI: </a:t>
            </a:r>
            <a:r>
              <a:rPr lang="tr-TR" dirty="0" smtClean="0"/>
              <a:t>Görsel</a:t>
            </a:r>
            <a:r>
              <a:rPr lang="tr-TR" dirty="0"/>
              <a:t> Yolculuklar</a:t>
            </a:r>
          </a:p>
          <a:p>
            <a:pPr algn="l" fontAlgn="base"/>
            <a:r>
              <a:rPr lang="tr-TR" b="1" dirty="0" smtClean="0"/>
              <a:t>BİYOGRAFİ: </a:t>
            </a:r>
            <a:r>
              <a:rPr lang="tr-TR" dirty="0" smtClean="0"/>
              <a:t>Abidin</a:t>
            </a:r>
            <a:r>
              <a:rPr lang="tr-TR" dirty="0"/>
              <a:t>, Avni </a:t>
            </a:r>
            <a:r>
              <a:rPr lang="tr-TR" dirty="0" err="1"/>
              <a:t>Arbaş</a:t>
            </a:r>
            <a:r>
              <a:rPr lang="tr-TR" dirty="0"/>
              <a:t>, Osman Hamdi-Bilinmeyen Resimleri</a:t>
            </a:r>
          </a:p>
          <a:p>
            <a:pPr algn="l" fontAlgn="base"/>
            <a:r>
              <a:rPr lang="tr-TR" b="1" dirty="0" smtClean="0"/>
              <a:t>ÇOCUK KİTABI: </a:t>
            </a:r>
            <a:r>
              <a:rPr lang="tr-TR" dirty="0" smtClean="0"/>
              <a:t>Doğa</a:t>
            </a:r>
            <a:r>
              <a:rPr lang="tr-TR" dirty="0"/>
              <a:t> Dostları</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6006836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78896" cy="4005072"/>
          </a:xfrm>
        </p:spPr>
        <p:txBody>
          <a:bodyPr>
            <a:noAutofit/>
          </a:bodyPr>
          <a:lstStyle/>
          <a:p>
            <a:pPr algn="l" fontAlgn="base"/>
            <a:r>
              <a:rPr lang="tr-TR" dirty="0" smtClean="0"/>
              <a:t>  Yapıtlarında </a:t>
            </a:r>
            <a:r>
              <a:rPr lang="tr-TR" dirty="0"/>
              <a:t>toplumun çalkantılı dönemlerini ve bu dönemlerin bireyler üzerindeki etkilerini irdelemiştir.</a:t>
            </a:r>
          </a:p>
          <a:p>
            <a:pPr algn="l" fontAlgn="base"/>
            <a:r>
              <a:rPr lang="tr-TR" dirty="0" smtClean="0"/>
              <a:t>  İlginç </a:t>
            </a:r>
            <a:r>
              <a:rPr lang="tr-TR" dirty="0"/>
              <a:t>konularının yanı sıra yapıtlarının biçimsel yetkinliğiyle, özellikle ayrıntılı değerlendirilişiyle, geriye dönüşler, iç monologlar gibi değişik tekniklerden yararlanmadaki başarısıyla dikkat çekmiştir.</a:t>
            </a:r>
          </a:p>
          <a:p>
            <a:pPr algn="l"/>
            <a:r>
              <a:rPr lang="tr-TR" dirty="0"/>
              <a:t> </a:t>
            </a:r>
            <a:r>
              <a:rPr lang="tr-TR" dirty="0" smtClean="0"/>
              <a:t> Öykülerinde </a:t>
            </a:r>
            <a:r>
              <a:rPr lang="tr-TR" dirty="0"/>
              <a:t>insanlık durumlarından kesitleri ele aldığı gözlenir. Bir olayın, bir durumun yansımalarını; insanın dünyasında yer eden gerçekliği yansıtır</a:t>
            </a:r>
            <a:r>
              <a:rPr lang="tr-TR" dirty="0" smtClean="0"/>
              <a:t>.</a:t>
            </a:r>
            <a:endParaRPr lang="tr-TR" dirty="0"/>
          </a:p>
          <a:p>
            <a:pPr algn="l"/>
            <a:r>
              <a:rPr lang="tr-TR" dirty="0" smtClean="0"/>
              <a:t>  </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ADALET AĞAOĞLU</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59926" y="2020888"/>
            <a:ext cx="3460546"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4087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OYUN:</a:t>
            </a:r>
            <a:r>
              <a:rPr lang="tr-TR" dirty="0"/>
              <a:t> </a:t>
            </a:r>
            <a:r>
              <a:rPr lang="tr-TR" dirty="0" smtClean="0"/>
              <a:t>Evcilik Oyunu, Çatıdaki Çatlak, Sınırlarda, Tombala, </a:t>
            </a:r>
            <a:r>
              <a:rPr lang="tr-TR" dirty="0"/>
              <a:t/>
            </a:r>
            <a:br>
              <a:rPr lang="tr-TR" dirty="0"/>
            </a:br>
            <a:r>
              <a:rPr lang="tr-TR" dirty="0"/>
              <a:t>Üç Oyun: Bir Kahramanın Ölümü, Çıkış, </a:t>
            </a:r>
            <a:r>
              <a:rPr lang="tr-TR" dirty="0" smtClean="0"/>
              <a:t>Kozalar,</a:t>
            </a:r>
            <a:r>
              <a:rPr lang="tr-TR" dirty="0"/>
              <a:t> </a:t>
            </a:r>
            <a:r>
              <a:rPr lang="tr-TR" dirty="0" smtClean="0"/>
              <a:t>Kendini </a:t>
            </a:r>
            <a:r>
              <a:rPr lang="tr-TR" dirty="0"/>
              <a:t>Yazan </a:t>
            </a:r>
            <a:r>
              <a:rPr lang="tr-TR" dirty="0" smtClean="0"/>
              <a:t>Şarkı, Duvar Öyküsü, Çok </a:t>
            </a:r>
            <a:r>
              <a:rPr lang="tr-TR" dirty="0"/>
              <a:t>Uzak-Fazla </a:t>
            </a:r>
            <a:r>
              <a:rPr lang="tr-TR" dirty="0" smtClean="0"/>
              <a:t>Yakın, Fikrimin </a:t>
            </a:r>
            <a:r>
              <a:rPr lang="tr-TR" dirty="0"/>
              <a:t>İnce Gülü </a:t>
            </a:r>
            <a:endParaRPr lang="tr-TR" dirty="0" smtClean="0"/>
          </a:p>
          <a:p>
            <a:pPr algn="l"/>
            <a:r>
              <a:rPr lang="tr-TR" b="1" dirty="0" smtClean="0"/>
              <a:t>ROMAN:</a:t>
            </a:r>
            <a:r>
              <a:rPr lang="tr-TR" dirty="0"/>
              <a:t> </a:t>
            </a:r>
            <a:r>
              <a:rPr lang="tr-TR" dirty="0" smtClean="0"/>
              <a:t>Ölmeye Yatmak, Fikrimin </a:t>
            </a:r>
            <a:r>
              <a:rPr lang="tr-TR" dirty="0"/>
              <a:t>İnce </a:t>
            </a:r>
            <a:r>
              <a:rPr lang="tr-TR" dirty="0" smtClean="0"/>
              <a:t>Gülü, Bir </a:t>
            </a:r>
            <a:r>
              <a:rPr lang="tr-TR" dirty="0"/>
              <a:t>Düğün </a:t>
            </a:r>
            <a:r>
              <a:rPr lang="tr-TR" dirty="0" smtClean="0"/>
              <a:t>Gecesi, </a:t>
            </a:r>
            <a:r>
              <a:rPr lang="tr-TR" dirty="0" err="1" smtClean="0"/>
              <a:t>Yazsonu</a:t>
            </a:r>
            <a:r>
              <a:rPr lang="tr-TR" dirty="0" smtClean="0"/>
              <a:t>, Üç </a:t>
            </a:r>
            <a:r>
              <a:rPr lang="tr-TR" dirty="0"/>
              <a:t>Beş </a:t>
            </a:r>
            <a:r>
              <a:rPr lang="tr-TR" dirty="0" smtClean="0"/>
              <a:t>Kişi, Hayır, Ruh Üşümesi, Romantik </a:t>
            </a:r>
            <a:r>
              <a:rPr lang="tr-TR" dirty="0"/>
              <a:t>Bir Viyana Yazı </a:t>
            </a:r>
            <a:endParaRPr lang="tr-TR" dirty="0" smtClean="0"/>
          </a:p>
          <a:p>
            <a:pPr algn="l"/>
            <a:r>
              <a:rPr lang="tr-TR" b="1" dirty="0" smtClean="0"/>
              <a:t>ÖYKÜ:</a:t>
            </a:r>
            <a:r>
              <a:rPr lang="tr-TR" dirty="0"/>
              <a:t> </a:t>
            </a:r>
            <a:r>
              <a:rPr lang="tr-TR" dirty="0" smtClean="0"/>
              <a:t>Yüksek Gerilim, Sessizliğin </a:t>
            </a:r>
            <a:r>
              <a:rPr lang="tr-TR" dirty="0"/>
              <a:t>İlk </a:t>
            </a:r>
            <a:r>
              <a:rPr lang="tr-TR" dirty="0" smtClean="0"/>
              <a:t>Sesi, Hadi Gidelim, Hayatı </a:t>
            </a:r>
            <a:r>
              <a:rPr lang="tr-TR" dirty="0"/>
              <a:t>Savunma </a:t>
            </a:r>
            <a:r>
              <a:rPr lang="tr-TR" dirty="0" smtClean="0"/>
              <a:t>Biçimleri </a:t>
            </a:r>
            <a:r>
              <a:rPr lang="tr-TR" b="1" dirty="0" smtClean="0"/>
              <a:t>ANI:</a:t>
            </a:r>
            <a:r>
              <a:rPr lang="tr-TR" dirty="0"/>
              <a:t> </a:t>
            </a:r>
            <a:r>
              <a:rPr lang="tr-TR" dirty="0" smtClean="0"/>
              <a:t>Göç Temizliği, Gece </a:t>
            </a:r>
            <a:r>
              <a:rPr lang="tr-TR" dirty="0"/>
              <a:t>Hayatım </a:t>
            </a:r>
            <a:endParaRPr lang="tr-TR" dirty="0" smtClean="0"/>
          </a:p>
          <a:p>
            <a:pPr algn="l"/>
            <a:r>
              <a:rPr lang="tr-TR" b="1" dirty="0" smtClean="0"/>
              <a:t>DENEME:</a:t>
            </a:r>
            <a:r>
              <a:rPr lang="tr-TR" dirty="0"/>
              <a:t> </a:t>
            </a:r>
            <a:r>
              <a:rPr lang="tr-TR" dirty="0" smtClean="0"/>
              <a:t>Güner </a:t>
            </a:r>
            <a:r>
              <a:rPr lang="tr-TR" dirty="0"/>
              <a:t>Sümer Toplu </a:t>
            </a:r>
            <a:r>
              <a:rPr lang="tr-TR" dirty="0" smtClean="0"/>
              <a:t>Eserleri, Adalet </a:t>
            </a:r>
            <a:r>
              <a:rPr lang="tr-TR" dirty="0"/>
              <a:t>Ağaoğlu </a:t>
            </a:r>
            <a:r>
              <a:rPr lang="tr-TR" dirty="0" smtClean="0"/>
              <a:t>Seçmeler, Karşılaşmalar, Geçerken, Başka Karşılaşmalar</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395339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dirty="0" smtClean="0"/>
              <a:t>  Edebiyatımızda </a:t>
            </a:r>
            <a:r>
              <a:rPr lang="tr-TR" dirty="0"/>
              <a:t>daha çok, öz yaşam öyküsel nitelik taşıyan öyküleriyle bilinir.</a:t>
            </a:r>
          </a:p>
          <a:p>
            <a:pPr algn="l" fontAlgn="base"/>
            <a:r>
              <a:rPr lang="tr-TR" dirty="0" smtClean="0"/>
              <a:t>  Yapıtlarında </a:t>
            </a:r>
            <a:r>
              <a:rPr lang="tr-TR" dirty="0"/>
              <a:t>gündelik olaylarla bilinçaltında birikmiş yaşam parçalarını birleştirir. Yapıtlarında ölüm teması önemli bir yer tutar.</a:t>
            </a:r>
          </a:p>
          <a:p>
            <a:pPr algn="l"/>
            <a:r>
              <a:rPr lang="tr-TR" dirty="0" smtClean="0"/>
              <a:t>  Çehov </a:t>
            </a:r>
            <a:r>
              <a:rPr lang="tr-TR" dirty="0"/>
              <a:t>tarzının temsilcisidir.</a:t>
            </a:r>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VÜS’AT ORHAN BENER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160962" y="2099469"/>
            <a:ext cx="302895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4087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b="1" dirty="0" smtClean="0"/>
              <a:t>ÖYKÜ: </a:t>
            </a:r>
            <a:r>
              <a:rPr lang="tr-TR" dirty="0" smtClean="0"/>
              <a:t>Dost</a:t>
            </a:r>
            <a:r>
              <a:rPr lang="tr-TR" dirty="0"/>
              <a:t>, Yaşamasız, Siyah-Beyaz, Mızıkalı Yürüyüş, Kara Tren, Kapan</a:t>
            </a:r>
          </a:p>
          <a:p>
            <a:pPr algn="l" fontAlgn="base"/>
            <a:r>
              <a:rPr lang="tr-TR" b="1" dirty="0" smtClean="0"/>
              <a:t>OYUN: </a:t>
            </a:r>
            <a:r>
              <a:rPr lang="tr-TR" dirty="0" smtClean="0"/>
              <a:t>Ihlamur </a:t>
            </a:r>
            <a:r>
              <a:rPr lang="tr-TR" dirty="0"/>
              <a:t>Ağacı, İpin Ucu</a:t>
            </a:r>
          </a:p>
          <a:p>
            <a:pPr algn="l" fontAlgn="base"/>
            <a:r>
              <a:rPr lang="tr-TR" b="1" dirty="0" smtClean="0"/>
              <a:t>ROMAN: </a:t>
            </a:r>
            <a:r>
              <a:rPr lang="tr-TR" dirty="0" smtClean="0"/>
              <a:t>Buzul </a:t>
            </a:r>
            <a:r>
              <a:rPr lang="tr-TR" dirty="0"/>
              <a:t>Çağının Virüsü, Bay Muannit </a:t>
            </a:r>
            <a:r>
              <a:rPr lang="tr-TR" dirty="0" err="1"/>
              <a:t>Sahtegi’nin</a:t>
            </a:r>
            <a:r>
              <a:rPr lang="tr-TR" dirty="0"/>
              <a:t> Notları</a:t>
            </a:r>
          </a:p>
          <a:p>
            <a:pPr algn="l"/>
            <a:r>
              <a:rPr lang="tr-TR" b="1" dirty="0" smtClean="0"/>
              <a:t>ŞİİR:</a:t>
            </a:r>
            <a:r>
              <a:rPr lang="tr-TR" b="1" dirty="0"/>
              <a:t> </a:t>
            </a:r>
            <a:r>
              <a:rPr lang="tr-TR" dirty="0" smtClean="0"/>
              <a:t>Manzumeler</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395339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179512" y="2020824"/>
            <a:ext cx="5832648" cy="4005072"/>
          </a:xfrm>
        </p:spPr>
        <p:txBody>
          <a:bodyPr>
            <a:noAutofit/>
          </a:bodyPr>
          <a:lstStyle/>
          <a:p>
            <a:pPr algn="l" fontAlgn="base"/>
            <a:r>
              <a:rPr lang="tr-TR" dirty="0" smtClean="0"/>
              <a:t>  İlk </a:t>
            </a:r>
            <a:r>
              <a:rPr lang="tr-TR" dirty="0"/>
              <a:t>romanlarında düşmüş kadınlar, kötü yola sürüklenen küçük kızların, çöküş sürecindeki burjuva ailelerin, yeni yaşama koşullarından bunalan, yurt özlemi çeken göçmenlerin, yoksulluk içinde yaşama savaşı veren, tek silahları sevgi olan yalnız kalmış kadınların, çocukların dramlarına sevecen bir bakışla eğildi.</a:t>
            </a:r>
          </a:p>
          <a:p>
            <a:pPr algn="l" fontAlgn="base"/>
            <a:r>
              <a:rPr lang="tr-TR" dirty="0"/>
              <a:t> </a:t>
            </a:r>
            <a:r>
              <a:rPr lang="tr-TR" dirty="0" smtClean="0"/>
              <a:t> Ayrıntılarla </a:t>
            </a:r>
            <a:r>
              <a:rPr lang="tr-TR" dirty="0"/>
              <a:t>beslediği canlı anlatımı, karakterleri işleyişindeki derinlikle dikkat çekti.</a:t>
            </a:r>
          </a:p>
          <a:p>
            <a:pPr algn="l" fontAlgn="base"/>
            <a:r>
              <a:rPr lang="tr-TR" dirty="0" smtClean="0"/>
              <a:t>  Almanya </a:t>
            </a:r>
            <a:r>
              <a:rPr lang="tr-TR" dirty="0"/>
              <a:t>incelemelerinden sonra da göçmen ve gurbetçi işçi soranları üzerinde durdu.</a:t>
            </a:r>
          </a:p>
          <a:p>
            <a:pPr algn="l" fontAlgn="base"/>
            <a:r>
              <a:rPr lang="tr-TR" dirty="0" smtClean="0"/>
              <a:t>  Ayrı </a:t>
            </a:r>
            <a:r>
              <a:rPr lang="tr-TR" dirty="0"/>
              <a:t>kültürlerden gelen insanların yaşamlarından kesitler verdi, özellikle gurbetçilerin çocuklarının sorunlarına eğildi.</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FÜRUZAN</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12160" y="2020888"/>
            <a:ext cx="2963893"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4087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ÖYKÜ: </a:t>
            </a:r>
            <a:r>
              <a:rPr lang="tr-TR" dirty="0" smtClean="0"/>
              <a:t>Parasız Yatılı, Kuşatma, Benim Sinemalarım, Gecenin </a:t>
            </a:r>
            <a:r>
              <a:rPr lang="tr-TR" dirty="0"/>
              <a:t>Öteki </a:t>
            </a:r>
            <a:r>
              <a:rPr lang="tr-TR" dirty="0" smtClean="0"/>
              <a:t>Yüzü, </a:t>
            </a:r>
            <a:endParaRPr lang="tr-TR" dirty="0"/>
          </a:p>
          <a:p>
            <a:pPr algn="l"/>
            <a:r>
              <a:rPr lang="tr-TR" dirty="0"/>
              <a:t>Gül </a:t>
            </a:r>
            <a:r>
              <a:rPr lang="tr-TR" dirty="0" smtClean="0"/>
              <a:t>Mevsimidir</a:t>
            </a:r>
          </a:p>
          <a:p>
            <a:pPr algn="l"/>
            <a:r>
              <a:rPr lang="tr-TR" b="1" dirty="0" smtClean="0"/>
              <a:t>ROMAN: </a:t>
            </a:r>
            <a:r>
              <a:rPr lang="tr-TR" dirty="0" smtClean="0"/>
              <a:t>47’liler, Berlin’in </a:t>
            </a:r>
            <a:r>
              <a:rPr lang="tr-TR" dirty="0"/>
              <a:t>Nar </a:t>
            </a:r>
            <a:r>
              <a:rPr lang="tr-TR" dirty="0" smtClean="0"/>
              <a:t>Çiçeği </a:t>
            </a:r>
          </a:p>
          <a:p>
            <a:pPr algn="l"/>
            <a:r>
              <a:rPr lang="tr-TR" b="1" dirty="0" smtClean="0"/>
              <a:t>GEZİ-RÖPORTAJ: </a:t>
            </a:r>
            <a:r>
              <a:rPr lang="tr-TR" dirty="0" smtClean="0"/>
              <a:t>Yeni Konuklar, Balkan Yolcusu, Ev </a:t>
            </a:r>
            <a:r>
              <a:rPr lang="tr-TR" dirty="0"/>
              <a:t>Sahipleri </a:t>
            </a:r>
            <a:endParaRPr lang="tr-TR" dirty="0" smtClean="0"/>
          </a:p>
          <a:p>
            <a:pPr algn="l"/>
            <a:r>
              <a:rPr lang="tr-TR" b="1" dirty="0" smtClean="0"/>
              <a:t>OYUN: </a:t>
            </a:r>
            <a:r>
              <a:rPr lang="tr-TR" dirty="0" err="1" smtClean="0"/>
              <a:t>Redife’ye</a:t>
            </a:r>
            <a:r>
              <a:rPr lang="tr-TR" dirty="0" smtClean="0"/>
              <a:t> Güzelleme, Kış </a:t>
            </a:r>
            <a:r>
              <a:rPr lang="tr-TR" dirty="0"/>
              <a:t>Gelmeden </a:t>
            </a:r>
            <a:endParaRPr lang="tr-TR" dirty="0" smtClean="0"/>
          </a:p>
          <a:p>
            <a:pPr algn="l"/>
            <a:r>
              <a:rPr lang="tr-TR" b="1" dirty="0" smtClean="0"/>
              <a:t>ŞİİR: </a:t>
            </a:r>
            <a:r>
              <a:rPr lang="tr-TR" dirty="0" smtClean="0"/>
              <a:t>Lodoslar </a:t>
            </a:r>
            <a:r>
              <a:rPr lang="tr-TR" dirty="0"/>
              <a:t>Kenti </a:t>
            </a:r>
            <a:endParaRPr lang="tr-TR" dirty="0" smtClean="0"/>
          </a:p>
          <a:p>
            <a:pPr algn="l"/>
            <a:r>
              <a:rPr lang="tr-TR" b="1" dirty="0" smtClean="0"/>
              <a:t>ÇOCUK KİTABI: </a:t>
            </a:r>
            <a:r>
              <a:rPr lang="tr-TR" dirty="0" err="1" smtClean="0"/>
              <a:t>Die</a:t>
            </a:r>
            <a:r>
              <a:rPr lang="tr-TR" dirty="0" smtClean="0"/>
              <a:t> </a:t>
            </a:r>
            <a:r>
              <a:rPr lang="tr-TR" dirty="0" err="1"/>
              <a:t>Kinder</a:t>
            </a:r>
            <a:r>
              <a:rPr lang="tr-TR" dirty="0"/>
              <a:t> Der </a:t>
            </a:r>
            <a:r>
              <a:rPr lang="tr-TR" dirty="0" err="1" smtClean="0"/>
              <a:t>Turkei</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395339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fontAlgn="base"/>
            <a:r>
              <a:rPr lang="tr-TR" dirty="0" smtClean="0"/>
              <a:t>  Yapıtlarında </a:t>
            </a:r>
            <a:r>
              <a:rPr lang="tr-TR" dirty="0"/>
              <a:t>bireyin içinde bulunduğu çevre ve toplumsal koşullar tarafından belirlenen ruh hallerini; bunun sonraki yaşamlara nasıl yansıdığını; kadın-erkek arasındaki uyuşmazlık ve algılama farklılıklarını konu edinen bir yazardır.</a:t>
            </a:r>
          </a:p>
          <a:p>
            <a:pPr algn="l" fontAlgn="base"/>
            <a:r>
              <a:rPr lang="tr-TR" dirty="0" smtClean="0"/>
              <a:t>  Yapıtlarında </a:t>
            </a:r>
            <a:r>
              <a:rPr lang="tr-TR" dirty="0"/>
              <a:t>çoğunlukla modern ve zaman zaman da </a:t>
            </a:r>
            <a:r>
              <a:rPr lang="tr-TR" dirty="0" err="1"/>
              <a:t>postmodern</a:t>
            </a:r>
            <a:r>
              <a:rPr lang="tr-TR" dirty="0"/>
              <a:t> anlatım tekniklerini kullanmıştır.</a:t>
            </a:r>
          </a:p>
          <a:p>
            <a:pPr algn="l"/>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İNCİ ARAL</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27687" y="2447131"/>
            <a:ext cx="20955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8330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ÖYKÜ: </a:t>
            </a:r>
            <a:r>
              <a:rPr lang="tr-TR" dirty="0" smtClean="0"/>
              <a:t>Ağda Zamanı,</a:t>
            </a:r>
            <a:r>
              <a:rPr lang="tr-TR" dirty="0"/>
              <a:t> </a:t>
            </a:r>
            <a:r>
              <a:rPr lang="tr-TR" dirty="0" smtClean="0"/>
              <a:t>Kıran Resimleri,</a:t>
            </a:r>
            <a:r>
              <a:rPr lang="tr-TR" dirty="0"/>
              <a:t> </a:t>
            </a:r>
            <a:r>
              <a:rPr lang="tr-TR" dirty="0" smtClean="0"/>
              <a:t>Uykusuzlar,</a:t>
            </a:r>
            <a:r>
              <a:rPr lang="tr-TR" dirty="0"/>
              <a:t> </a:t>
            </a:r>
            <a:r>
              <a:rPr lang="tr-TR" dirty="0" smtClean="0"/>
              <a:t>Sevginin </a:t>
            </a:r>
            <a:r>
              <a:rPr lang="tr-TR" dirty="0"/>
              <a:t>Eşsiz </a:t>
            </a:r>
            <a:r>
              <a:rPr lang="tr-TR" dirty="0" smtClean="0"/>
              <a:t>Kışı,</a:t>
            </a:r>
            <a:r>
              <a:rPr lang="tr-TR" dirty="0"/>
              <a:t> </a:t>
            </a:r>
            <a:r>
              <a:rPr lang="tr-TR" dirty="0" smtClean="0"/>
              <a:t>Gölgede </a:t>
            </a:r>
            <a:r>
              <a:rPr lang="tr-TR" dirty="0"/>
              <a:t>Kırk </a:t>
            </a:r>
            <a:r>
              <a:rPr lang="tr-TR" dirty="0" smtClean="0"/>
              <a:t>Derece, Anlar </a:t>
            </a:r>
            <a:r>
              <a:rPr lang="tr-TR" dirty="0"/>
              <a:t>İzler </a:t>
            </a:r>
            <a:r>
              <a:rPr lang="tr-TR" dirty="0" smtClean="0"/>
              <a:t>Tutkular,</a:t>
            </a:r>
            <a:r>
              <a:rPr lang="tr-TR" dirty="0"/>
              <a:t> </a:t>
            </a:r>
            <a:r>
              <a:rPr lang="tr-TR" dirty="0" smtClean="0"/>
              <a:t>Ruhumu </a:t>
            </a:r>
            <a:r>
              <a:rPr lang="tr-TR" dirty="0"/>
              <a:t>Öpmeyi </a:t>
            </a:r>
            <a:r>
              <a:rPr lang="tr-TR" dirty="0" smtClean="0"/>
              <a:t>Unuttun,</a:t>
            </a:r>
            <a:r>
              <a:rPr lang="tr-TR" dirty="0"/>
              <a:t> </a:t>
            </a:r>
            <a:r>
              <a:rPr lang="tr-TR" dirty="0" smtClean="0"/>
              <a:t>Unutmak</a:t>
            </a:r>
            <a:r>
              <a:rPr lang="tr-TR" dirty="0"/>
              <a:t> </a:t>
            </a:r>
            <a:endParaRPr lang="tr-TR" dirty="0" smtClean="0"/>
          </a:p>
          <a:p>
            <a:pPr algn="l"/>
            <a:r>
              <a:rPr lang="tr-TR" b="1" dirty="0" smtClean="0"/>
              <a:t>ROMAN:</a:t>
            </a:r>
            <a:r>
              <a:rPr lang="tr-TR" b="1" dirty="0"/>
              <a:t> </a:t>
            </a:r>
            <a:r>
              <a:rPr lang="tr-TR" dirty="0" smtClean="0"/>
              <a:t>Ölü </a:t>
            </a:r>
            <a:r>
              <a:rPr lang="tr-TR" dirty="0"/>
              <a:t>Erkek </a:t>
            </a:r>
            <a:r>
              <a:rPr lang="tr-TR" dirty="0" smtClean="0"/>
              <a:t>Kuşlar,</a:t>
            </a:r>
            <a:r>
              <a:rPr lang="tr-TR" dirty="0"/>
              <a:t> </a:t>
            </a:r>
            <a:r>
              <a:rPr lang="tr-TR" dirty="0" smtClean="0"/>
              <a:t>Yeni </a:t>
            </a:r>
            <a:r>
              <a:rPr lang="tr-TR" dirty="0"/>
              <a:t>Yalan </a:t>
            </a:r>
            <a:r>
              <a:rPr lang="tr-TR" dirty="0" smtClean="0"/>
              <a:t>Zamanlar,</a:t>
            </a:r>
            <a:r>
              <a:rPr lang="tr-TR" dirty="0"/>
              <a:t> </a:t>
            </a:r>
            <a:r>
              <a:rPr lang="tr-TR" dirty="0" smtClean="0"/>
              <a:t>Hiçbir </a:t>
            </a:r>
            <a:r>
              <a:rPr lang="tr-TR" dirty="0"/>
              <a:t>Aşk Hiçbir </a:t>
            </a:r>
            <a:r>
              <a:rPr lang="tr-TR" dirty="0" smtClean="0"/>
              <a:t>Ölüm,</a:t>
            </a:r>
            <a:r>
              <a:rPr lang="tr-TR" dirty="0"/>
              <a:t> </a:t>
            </a:r>
            <a:r>
              <a:rPr lang="tr-TR" dirty="0" smtClean="0"/>
              <a:t>İçimden </a:t>
            </a:r>
            <a:r>
              <a:rPr lang="tr-TR" dirty="0"/>
              <a:t>Kuşlar </a:t>
            </a:r>
            <a:r>
              <a:rPr lang="tr-TR" dirty="0" smtClean="0"/>
              <a:t>Göçüyor,</a:t>
            </a:r>
            <a:r>
              <a:rPr lang="tr-TR" dirty="0"/>
              <a:t> </a:t>
            </a:r>
            <a:r>
              <a:rPr lang="tr-TR" dirty="0" smtClean="0"/>
              <a:t>Mor,</a:t>
            </a:r>
            <a:r>
              <a:rPr lang="tr-TR" dirty="0"/>
              <a:t> </a:t>
            </a:r>
            <a:r>
              <a:rPr lang="tr-TR" dirty="0" smtClean="0"/>
              <a:t>Taş </a:t>
            </a:r>
            <a:r>
              <a:rPr lang="tr-TR" dirty="0"/>
              <a:t>ve </a:t>
            </a:r>
            <a:r>
              <a:rPr lang="tr-TR" dirty="0" smtClean="0"/>
              <a:t>Ten,</a:t>
            </a:r>
            <a:r>
              <a:rPr lang="tr-TR" dirty="0"/>
              <a:t> </a:t>
            </a:r>
            <a:r>
              <a:rPr lang="tr-TR" dirty="0" smtClean="0"/>
              <a:t>Safran Sarı,</a:t>
            </a:r>
            <a:r>
              <a:rPr lang="tr-TR" dirty="0"/>
              <a:t> </a:t>
            </a:r>
            <a:r>
              <a:rPr lang="tr-TR" dirty="0" smtClean="0"/>
              <a:t>Sadakat,</a:t>
            </a:r>
            <a:r>
              <a:rPr lang="tr-TR" dirty="0"/>
              <a:t> </a:t>
            </a:r>
            <a:r>
              <a:rPr lang="tr-TR" dirty="0" smtClean="0"/>
              <a:t>Şarkını </a:t>
            </a:r>
            <a:r>
              <a:rPr lang="tr-TR" dirty="0"/>
              <a:t>Söylediğin Zaman</a:t>
            </a:r>
          </a:p>
          <a:p>
            <a:pPr algn="l"/>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5229370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29052" y="3367246"/>
            <a:ext cx="4085897" cy="1141874"/>
          </a:xfrm>
        </p:spPr>
        <p:txBody>
          <a:bodyPr anchor="ctr">
            <a:normAutofit/>
          </a:bodyPr>
          <a:lstStyle/>
          <a:p>
            <a:pPr fontAlgn="auto">
              <a:spcAft>
                <a:spcPts val="0"/>
              </a:spcAft>
              <a:defRPr/>
            </a:pPr>
            <a:r>
              <a:rPr lang="tr-TR" dirty="0" smtClean="0">
                <a:effectLst>
                  <a:glow rad="63500">
                    <a:schemeClr val="accent3">
                      <a:satMod val="175000"/>
                      <a:alpha val="40000"/>
                    </a:schemeClr>
                  </a:glow>
                  <a:outerShdw blurRad="38100" dist="38100" dir="2700000" algn="tl">
                    <a:srgbClr val="000000">
                      <a:alpha val="43137"/>
                    </a:srgbClr>
                  </a:outerShdw>
                </a:effectLst>
              </a:rPr>
              <a:t>CUMHURİYET DÖNEMİNDE ÖĞRETİCİ METİNLER</a:t>
            </a:r>
            <a:endParaRPr lang="tr-TR" dirty="0">
              <a:effectLst>
                <a:glow rad="63500">
                  <a:schemeClr val="accent3">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756143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ŞİİR: </a:t>
            </a:r>
            <a:r>
              <a:rPr lang="tr-TR" dirty="0" smtClean="0"/>
              <a:t>Birkaç </a:t>
            </a:r>
            <a:r>
              <a:rPr lang="tr-TR" dirty="0"/>
              <a:t>Şiir-Poems </a:t>
            </a:r>
          </a:p>
          <a:p>
            <a:pPr algn="l"/>
            <a:r>
              <a:rPr lang="tr-TR" b="1" dirty="0" smtClean="0"/>
              <a:t>SADELEŞTİRME -DÜZENLEME: </a:t>
            </a:r>
            <a:r>
              <a:rPr lang="tr-TR" dirty="0" smtClean="0"/>
              <a:t>Dede Korkut, Türklerde Karagöz, Bugünkü </a:t>
            </a:r>
            <a:r>
              <a:rPr lang="tr-TR" dirty="0"/>
              <a:t>Dille Dede Korkut </a:t>
            </a:r>
            <a:r>
              <a:rPr lang="tr-TR" dirty="0" smtClean="0"/>
              <a:t>Masalları, Dedem Korkutun Kitabı, Katip </a:t>
            </a:r>
            <a:r>
              <a:rPr lang="tr-TR" dirty="0"/>
              <a:t>Çelebi’den Seçmeler </a:t>
            </a:r>
            <a:r>
              <a:rPr lang="tr-TR" dirty="0" smtClean="0"/>
              <a:t>Kabusnâme, Eşkâl-i Zaman, </a:t>
            </a:r>
          </a:p>
          <a:p>
            <a:pPr algn="l"/>
            <a:r>
              <a:rPr lang="tr-TR" b="1" dirty="0" smtClean="0"/>
              <a:t>ELEŞTİRİ: </a:t>
            </a:r>
            <a:r>
              <a:rPr lang="tr-TR" dirty="0" smtClean="0"/>
              <a:t>Destursuz </a:t>
            </a:r>
            <a:r>
              <a:rPr lang="tr-TR" dirty="0"/>
              <a:t>Bağa </a:t>
            </a:r>
            <a:r>
              <a:rPr lang="tr-TR" dirty="0" smtClean="0"/>
              <a:t>Girenler</a:t>
            </a:r>
            <a:endParaRPr lang="tr-TR" dirty="0"/>
          </a:p>
        </p:txBody>
      </p:sp>
      <p:sp>
        <p:nvSpPr>
          <p:cNvPr id="3" name="İçerik Yer Tutucusu 2"/>
          <p:cNvSpPr>
            <a:spLocks noGrp="1"/>
          </p:cNvSpPr>
          <p:nvPr>
            <p:ph sz="quarter" idx="14"/>
          </p:nvPr>
        </p:nvSpPr>
        <p:spPr/>
        <p:txBody>
          <a:bodyPr>
            <a:normAutofit fontScale="70000" lnSpcReduction="20000"/>
          </a:bodyPr>
          <a:lstStyle/>
          <a:p>
            <a:r>
              <a:rPr lang="tr-TR" b="1" i="1" dirty="0" smtClean="0"/>
              <a:t>Bu Vatan Kimin</a:t>
            </a:r>
          </a:p>
          <a:p>
            <a:r>
              <a:rPr lang="tr-TR" i="1" dirty="0"/>
              <a:t>Bu vatan toprağın kara bağrında</a:t>
            </a:r>
            <a:br>
              <a:rPr lang="tr-TR" i="1" dirty="0"/>
            </a:br>
            <a:r>
              <a:rPr lang="tr-TR" i="1" dirty="0"/>
              <a:t>Sıradağlar gibi duranlarındır,</a:t>
            </a:r>
            <a:br>
              <a:rPr lang="tr-TR" i="1" dirty="0"/>
            </a:br>
            <a:r>
              <a:rPr lang="tr-TR" i="1" dirty="0"/>
              <a:t>Bir tarih boyunca onun uğrunda </a:t>
            </a:r>
            <a:br>
              <a:rPr lang="tr-TR" i="1" dirty="0"/>
            </a:br>
            <a:r>
              <a:rPr lang="tr-TR" i="1" dirty="0"/>
              <a:t>Kendini tarihe verenlerindir.</a:t>
            </a:r>
            <a:br>
              <a:rPr lang="tr-TR" i="1" dirty="0"/>
            </a:br>
            <a:r>
              <a:rPr lang="tr-TR" i="1" dirty="0"/>
              <a:t/>
            </a:r>
            <a:br>
              <a:rPr lang="tr-TR" i="1" dirty="0"/>
            </a:br>
            <a:r>
              <a:rPr lang="tr-TR" i="1" dirty="0"/>
              <a:t>Tutuşup kül olan ocaklarından, </a:t>
            </a:r>
            <a:br>
              <a:rPr lang="tr-TR" i="1" dirty="0"/>
            </a:br>
            <a:r>
              <a:rPr lang="tr-TR" i="1" dirty="0"/>
              <a:t>Şahlanıp köpüren ırmaklarından,</a:t>
            </a:r>
            <a:br>
              <a:rPr lang="tr-TR" i="1" dirty="0"/>
            </a:br>
            <a:r>
              <a:rPr lang="tr-TR" i="1" dirty="0"/>
              <a:t>Hudutta gaza bayraklarından </a:t>
            </a:r>
            <a:br>
              <a:rPr lang="tr-TR" i="1" dirty="0"/>
            </a:br>
            <a:r>
              <a:rPr lang="tr-TR" i="1" dirty="0"/>
              <a:t>Alnına ışıklar vuranlarındır.</a:t>
            </a:r>
            <a:br>
              <a:rPr lang="tr-TR" i="1" dirty="0"/>
            </a:br>
            <a:r>
              <a:rPr lang="tr-TR" i="1" dirty="0"/>
              <a:t/>
            </a:r>
            <a:br>
              <a:rPr lang="tr-TR" i="1" dirty="0"/>
            </a:br>
            <a:r>
              <a:rPr lang="tr-TR" i="1" dirty="0"/>
              <a:t>Ardına bakmadan yollara düşen,</a:t>
            </a:r>
            <a:br>
              <a:rPr lang="tr-TR" i="1" dirty="0"/>
            </a:br>
            <a:r>
              <a:rPr lang="tr-TR" i="1" dirty="0"/>
              <a:t>Şimşek gibi çakan, sel gibi coşan,</a:t>
            </a:r>
            <a:br>
              <a:rPr lang="tr-TR" i="1" dirty="0"/>
            </a:br>
            <a:r>
              <a:rPr lang="tr-TR" i="1" dirty="0"/>
              <a:t>Huduttan hududa yol bulup koşan,</a:t>
            </a:r>
            <a:br>
              <a:rPr lang="tr-TR" i="1" dirty="0"/>
            </a:br>
            <a:r>
              <a:rPr lang="tr-TR" i="1" dirty="0"/>
              <a:t>Cepheden cepheyi soranlarındır</a:t>
            </a:r>
            <a:r>
              <a:rPr lang="tr-TR" i="1" dirty="0" smtClean="0"/>
              <a:t>. </a:t>
            </a:r>
          </a:p>
          <a:p>
            <a:endParaRPr lang="tr-TR" i="1" dirty="0" smtClean="0"/>
          </a:p>
          <a:p>
            <a:r>
              <a:rPr lang="tr-TR" i="1" dirty="0"/>
              <a:t>İleri atılıp </a:t>
            </a:r>
            <a:r>
              <a:rPr lang="tr-TR" i="1" dirty="0" err="1"/>
              <a:t>sellercesine</a:t>
            </a:r>
            <a:r>
              <a:rPr lang="tr-TR" i="1" dirty="0"/>
              <a:t> </a:t>
            </a:r>
            <a:br>
              <a:rPr lang="tr-TR" i="1" dirty="0"/>
            </a:br>
            <a:r>
              <a:rPr lang="tr-TR" i="1" dirty="0"/>
              <a:t>Göğsünden vurulup tam </a:t>
            </a:r>
            <a:r>
              <a:rPr lang="tr-TR" i="1" dirty="0" err="1"/>
              <a:t>ercesine</a:t>
            </a:r>
            <a:r>
              <a:rPr lang="tr-TR" i="1" dirty="0"/>
              <a:t>,</a:t>
            </a:r>
            <a:br>
              <a:rPr lang="tr-TR" i="1" dirty="0"/>
            </a:br>
            <a:r>
              <a:rPr lang="tr-TR" i="1" dirty="0"/>
              <a:t>Bir gül bahçesine girercesine </a:t>
            </a:r>
            <a:br>
              <a:rPr lang="tr-TR" i="1" dirty="0"/>
            </a:br>
            <a:r>
              <a:rPr lang="tr-TR" i="1" dirty="0"/>
              <a:t>Şu kara toprağa girenlerindir.</a:t>
            </a:r>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8027769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sz="quarter" idx="13"/>
          </p:nvPr>
        </p:nvSpPr>
        <p:spPr/>
        <p:txBody>
          <a:bodyPr>
            <a:noAutofit/>
          </a:bodyPr>
          <a:lstStyle/>
          <a:p>
            <a:pPr marL="342900" indent="-342900" algn="l">
              <a:buClrTx/>
              <a:buFont typeface="Wingdings" pitchFamily="2" charset="2"/>
              <a:buChar char="Ø"/>
            </a:pPr>
            <a:r>
              <a:rPr lang="tr-TR" dirty="0" smtClean="0">
                <a:cs typeface="Times New Roman" pitchFamily="18" charset="0"/>
              </a:rPr>
              <a:t>Öğretici metinler bakımından bu dönemde büyük ilerlemeler kaydedilmiş, önemli eserler verilmiştir.</a:t>
            </a:r>
          </a:p>
          <a:p>
            <a:pPr marL="342900" indent="-342900" algn="l">
              <a:buClrTx/>
              <a:buFont typeface="Wingdings" pitchFamily="2" charset="2"/>
              <a:buChar char="Ø"/>
            </a:pPr>
            <a:r>
              <a:rPr lang="tr-TR" dirty="0" smtClean="0">
                <a:cs typeface="Times New Roman" pitchFamily="18" charset="0"/>
              </a:rPr>
              <a:t>Bilgi verme, düşündürme, açıklama amaçlanmış; metnin yapısı dil ve anlatımı, kullanılan motifler bu amaçlara göre belirlenmiştir.</a:t>
            </a:r>
          </a:p>
          <a:p>
            <a:pPr marL="342900" indent="-342900" algn="l">
              <a:buClrTx/>
              <a:buFont typeface="Wingdings" pitchFamily="2" charset="2"/>
              <a:buChar char="Ø"/>
            </a:pPr>
            <a:r>
              <a:rPr lang="tr-TR" dirty="0" smtClean="0">
                <a:cs typeface="Times New Roman" pitchFamily="18" charset="0"/>
              </a:rPr>
              <a:t>Kurtuluş </a:t>
            </a:r>
            <a:r>
              <a:rPr lang="tr-TR" dirty="0" err="1" smtClean="0">
                <a:cs typeface="Times New Roman" pitchFamily="18" charset="0"/>
              </a:rPr>
              <a:t>Savaşı’dan</a:t>
            </a:r>
            <a:r>
              <a:rPr lang="tr-TR" dirty="0" smtClean="0">
                <a:cs typeface="Times New Roman" pitchFamily="18" charset="0"/>
              </a:rPr>
              <a:t> yeni çıkmış olan ülkenin Atatürk ilke ve inkılâpları doğrultusunda büyük bir kalkınmaya girişmesi sonucunda millete ve milletin kültürüne </a:t>
            </a:r>
            <a:r>
              <a:rPr lang="tr-TR" dirty="0" err="1" smtClean="0">
                <a:cs typeface="Times New Roman" pitchFamily="18" charset="0"/>
              </a:rPr>
              <a:t>yönelinmiş</a:t>
            </a:r>
            <a:r>
              <a:rPr lang="tr-TR" dirty="0" smtClean="0">
                <a:cs typeface="Times New Roman" pitchFamily="18" charset="0"/>
              </a:rPr>
              <a:t>, Anadolu ve Anadolu insanı konu edilmiştir.</a:t>
            </a:r>
          </a:p>
          <a:p>
            <a:pPr marL="342900" indent="-342900" algn="l">
              <a:buClrTx/>
              <a:buFont typeface="Wingdings" pitchFamily="2" charset="2"/>
              <a:buChar char="Ø"/>
            </a:pPr>
            <a:endParaRPr lang="tr-TR" dirty="0" smtClean="0"/>
          </a:p>
        </p:txBody>
      </p:sp>
      <p:sp>
        <p:nvSpPr>
          <p:cNvPr id="2" name="Başlık 1"/>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13896450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marL="342900" indent="-342900" algn="l">
              <a:buClrTx/>
              <a:buFont typeface="Wingdings" pitchFamily="2" charset="2"/>
              <a:buChar char="Ø"/>
            </a:pPr>
            <a:r>
              <a:rPr lang="tr-TR" dirty="0">
                <a:cs typeface="Times New Roman" pitchFamily="18" charset="0"/>
              </a:rPr>
              <a:t>Öğretici metinlerde günlük konuşma dilindeki Türkçe sözcükler, halk söyleyişlerindeki tamlamalar kullanılır; Arapça ve Farsça sözcüklere fazla yer verilmez.</a:t>
            </a:r>
          </a:p>
          <a:p>
            <a:pPr marL="342900" indent="-342900" algn="l">
              <a:buClrTx/>
              <a:buFont typeface="Wingdings" pitchFamily="2" charset="2"/>
              <a:buChar char="Ø"/>
            </a:pPr>
            <a:r>
              <a:rPr lang="tr-TR" dirty="0">
                <a:cs typeface="Times New Roman" pitchFamily="18" charset="0"/>
              </a:rPr>
              <a:t>Bu dönem yazarları, öğretici metinlerde terim ve kavramları, gündelik hayata ait sözcük ve sözcük gruplarını kullanarak edebi bakımdan güçlü bir anlatıma ulaşmayı amaçlarlar.</a:t>
            </a:r>
          </a:p>
          <a:p>
            <a:pPr marL="342900" indent="-342900" algn="l">
              <a:buClrTx/>
              <a:buFont typeface="Wingdings" pitchFamily="2" charset="2"/>
              <a:buChar char="Ø"/>
            </a:pPr>
            <a:r>
              <a:rPr lang="tr-TR" dirty="0">
                <a:cs typeface="Times New Roman" pitchFamily="18" charset="0"/>
              </a:rPr>
              <a:t>Cumhuriyet dönemi Türk edebiyatı öğretici metinlerinde yazı dilinin konuşma diline yaklaştırılması, açık ve sade bir dilin kullanılması daha fazla okura ulaşılmasını sağlamıştır.</a:t>
            </a:r>
          </a:p>
          <a:p>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8097448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sz="quarter" idx="13"/>
          </p:nvPr>
        </p:nvSpPr>
        <p:spPr/>
        <p:txBody>
          <a:bodyPr>
            <a:normAutofit/>
          </a:bodyPr>
          <a:lstStyle/>
          <a:p>
            <a:pPr algn="l"/>
            <a:r>
              <a:rPr lang="tr-TR" dirty="0" smtClean="0">
                <a:cs typeface="Times New Roman" pitchFamily="18" charset="0"/>
              </a:rPr>
              <a:t>  Deneme ve eleştiri türünde usta bir isimdir.</a:t>
            </a:r>
          </a:p>
          <a:p>
            <a:pPr algn="l"/>
            <a:r>
              <a:rPr lang="tr-TR" dirty="0" smtClean="0">
                <a:cs typeface="Times New Roman" pitchFamily="18" charset="0"/>
              </a:rPr>
              <a:t>  Batılı anlamda ilk deneme ve eleştiri yazılarının yazarıdır.</a:t>
            </a:r>
          </a:p>
          <a:p>
            <a:pPr algn="l"/>
            <a:r>
              <a:rPr lang="tr-TR" dirty="0" smtClean="0">
                <a:cs typeface="Times New Roman" pitchFamily="18" charset="0"/>
              </a:rPr>
              <a:t>  Yeni bir kültür ve dil arayışı içinde, kendi ürettiği sözcükleri, devrik tümceleri ve kendine özgü biçimiyle dili bir uygarlık sorunu olarak ele almıştır.</a:t>
            </a:r>
          </a:p>
          <a:p>
            <a:pPr algn="l"/>
            <a:endParaRPr lang="tr-TR" dirty="0" smtClean="0">
              <a:cs typeface="Times New Roman" pitchFamily="18" charset="0"/>
            </a:endParaRPr>
          </a:p>
          <a:p>
            <a:pPr algn="l"/>
            <a:endParaRPr lang="tr-TR" dirty="0" smtClean="0">
              <a:cs typeface="Times New Roman" pitchFamily="18" charset="0"/>
            </a:endParaRPr>
          </a:p>
        </p:txBody>
      </p:sp>
      <p:sp>
        <p:nvSpPr>
          <p:cNvPr id="2" name="Başlık 1"/>
          <p:cNvSpPr>
            <a:spLocks noGrp="1"/>
          </p:cNvSpPr>
          <p:nvPr>
            <p:ph type="title"/>
          </p:nvPr>
        </p:nvSpPr>
        <p:spPr/>
        <p:txBody>
          <a:bodyPr/>
          <a:lstStyle/>
          <a:p>
            <a:r>
              <a:rPr lang="tr-TR" dirty="0">
                <a:effectLst>
                  <a:glow rad="63500">
                    <a:schemeClr val="accent3">
                      <a:satMod val="175000"/>
                      <a:alpha val="40000"/>
                    </a:schemeClr>
                  </a:glow>
                </a:effectLst>
              </a:rPr>
              <a:t>NURULLAH ATAÇ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46687" y="2151856"/>
            <a:ext cx="28575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1619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a:r>
              <a:rPr lang="tr-TR" b="1" dirty="0" smtClean="0">
                <a:cs typeface="Times New Roman" pitchFamily="18" charset="0"/>
              </a:rPr>
              <a:t>DENEME-ELEŞTİRİ: </a:t>
            </a:r>
            <a:r>
              <a:rPr lang="tr-TR" dirty="0" smtClean="0">
                <a:cs typeface="Times New Roman" pitchFamily="18" charset="0"/>
              </a:rPr>
              <a:t>Günlerin </a:t>
            </a:r>
            <a:r>
              <a:rPr lang="tr-TR" dirty="0">
                <a:cs typeface="Times New Roman" pitchFamily="18" charset="0"/>
              </a:rPr>
              <a:t>Getirdiği, Karalama Defteri, Sözden Söze, Ararken, Diyelim, Söz Arasında, Okuruma Mektuplar</a:t>
            </a:r>
          </a:p>
          <a:p>
            <a:pPr algn="l"/>
            <a:r>
              <a:rPr lang="tr-TR" b="1" dirty="0" smtClean="0">
                <a:cs typeface="Times New Roman" pitchFamily="18" charset="0"/>
              </a:rPr>
              <a:t>GÜNLÜK: </a:t>
            </a:r>
            <a:r>
              <a:rPr lang="tr-TR" dirty="0" smtClean="0">
                <a:cs typeface="Times New Roman" pitchFamily="18" charset="0"/>
              </a:rPr>
              <a:t>Günce</a:t>
            </a:r>
            <a:endParaRPr lang="tr-TR" dirty="0">
              <a:cs typeface="Times New Roman" pitchFamily="18" charset="0"/>
            </a:endParaRPr>
          </a:p>
          <a:p>
            <a:endParaRPr lang="tr-TR" dirty="0"/>
          </a:p>
        </p:txBody>
      </p:sp>
      <p:sp>
        <p:nvSpPr>
          <p:cNvPr id="5" name="Başlık 4"/>
          <p:cNvSpPr>
            <a:spLocks noGrp="1"/>
          </p:cNvSpPr>
          <p:nvPr>
            <p:ph type="title"/>
          </p:nvPr>
        </p:nvSpPr>
        <p:spPr/>
        <p:txBody>
          <a:bodyPr/>
          <a:lstStyle/>
          <a:p>
            <a:r>
              <a:rPr lang="tr-TR" dirty="0" err="1" smtClean="0">
                <a:effectLst>
                  <a:glow rad="63500">
                    <a:schemeClr val="accent3">
                      <a:satMod val="175000"/>
                      <a:alpha val="40000"/>
                    </a:schemeClr>
                  </a:glow>
                </a:effectLst>
              </a:rPr>
              <a:t>eserlerİ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1671133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457200" y="2020824"/>
            <a:ext cx="4546847" cy="4005072"/>
          </a:xfrm>
        </p:spPr>
        <p:txBody>
          <a:bodyPr>
            <a:normAutofit/>
          </a:bodyPr>
          <a:lstStyle/>
          <a:p>
            <a:pPr algn="l"/>
            <a:r>
              <a:rPr lang="tr-TR" dirty="0" smtClean="0">
                <a:cs typeface="Times New Roman" pitchFamily="18" charset="0"/>
              </a:rPr>
              <a:t>  Deneme </a:t>
            </a:r>
            <a:r>
              <a:rPr lang="tr-TR" dirty="0">
                <a:cs typeface="Times New Roman" pitchFamily="18" charset="0"/>
              </a:rPr>
              <a:t>ve eleştiriyle tanınmıştır.</a:t>
            </a:r>
          </a:p>
          <a:p>
            <a:pPr algn="l"/>
            <a:r>
              <a:rPr lang="tr-TR" dirty="0" smtClean="0">
                <a:cs typeface="Times New Roman" pitchFamily="18" charset="0"/>
              </a:rPr>
              <a:t>  Düşüncelerini </a:t>
            </a:r>
            <a:r>
              <a:rPr lang="tr-TR" dirty="0">
                <a:cs typeface="Times New Roman" pitchFamily="18" charset="0"/>
              </a:rPr>
              <a:t>açık ve yalın bir anlatımla kaleme almıştır</a:t>
            </a:r>
            <a:r>
              <a:rPr lang="tr-TR" dirty="0" smtClean="0">
                <a:cs typeface="Times New Roman" pitchFamily="18" charset="0"/>
              </a:rPr>
              <a:t>.</a:t>
            </a:r>
          </a:p>
          <a:p>
            <a:pPr algn="l" fontAlgn="base"/>
            <a:r>
              <a:rPr lang="tr-TR" dirty="0" smtClean="0"/>
              <a:t>  Sanat</a:t>
            </a:r>
            <a:r>
              <a:rPr lang="tr-TR" dirty="0"/>
              <a:t>, estetik, resim, felsefe konularında yapıtlar vermiş, bir çok dergide yine bu konularda yazılar yazmıştır.</a:t>
            </a:r>
          </a:p>
          <a:p>
            <a:pPr algn="l" fontAlgn="base"/>
            <a:r>
              <a:rPr lang="tr-TR" dirty="0" smtClean="0"/>
              <a:t>  Sanat</a:t>
            </a:r>
            <a:r>
              <a:rPr lang="tr-TR" dirty="0"/>
              <a:t>, edebiyat konuları üzerindeki özel görüşleriyle düşüncelerini, kesin yargılarla kurallara bağlanmaksızın duygulu bir biçimde eleştirmiştir.</a:t>
            </a:r>
          </a:p>
          <a:p>
            <a:pPr algn="l"/>
            <a:endParaRPr lang="tr-TR" dirty="0">
              <a:cs typeface="Times New Roman" pitchFamily="18" charset="0"/>
            </a:endParaRPr>
          </a:p>
          <a:p>
            <a:pPr algn="l"/>
            <a:endParaRPr lang="tr-TR" dirty="0"/>
          </a:p>
        </p:txBody>
      </p:sp>
      <p:sp>
        <p:nvSpPr>
          <p:cNvPr id="2" name="1 Başlık"/>
          <p:cNvSpPr>
            <a:spLocks noGrp="1"/>
          </p:cNvSpPr>
          <p:nvPr>
            <p:ph type="title"/>
          </p:nvPr>
        </p:nvSpPr>
        <p:spPr/>
        <p:txBody>
          <a:bodyPr/>
          <a:lstStyle/>
          <a:p>
            <a:pPr fontAlgn="auto">
              <a:spcAft>
                <a:spcPts val="0"/>
              </a:spcAft>
              <a:defRPr/>
            </a:pPr>
            <a:r>
              <a:rPr lang="tr-TR" dirty="0" smtClean="0">
                <a:effectLst>
                  <a:glow rad="63500">
                    <a:schemeClr val="accent3">
                      <a:satMod val="175000"/>
                      <a:alpha val="40000"/>
                    </a:schemeClr>
                  </a:glow>
                  <a:outerShdw blurRad="38100" dist="38100" dir="2700000" algn="tl">
                    <a:srgbClr val="000000">
                      <a:alpha val="43137"/>
                    </a:srgbClr>
                  </a:outerShdw>
                </a:effectLst>
              </a:rPr>
              <a:t>SUUT KEMAL YETKİN</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7" name="5 Resim" descr="ATAC.png"/>
          <p:cNvPicPr>
            <a:picLocks noGrp="1" noChangeAspect="1"/>
          </p:cNvPicPr>
          <p:nvPr>
            <p:ph sz="quarter" idx="14"/>
          </p:nvPr>
        </p:nvPicPr>
        <p:blipFill>
          <a:blip r:embed="rId2" cstate="print"/>
          <a:stretch>
            <a:fillRect/>
          </a:stretch>
        </p:blipFill>
        <p:spPr>
          <a:xfrm>
            <a:off x="5940152" y="1988840"/>
            <a:ext cx="2397604" cy="2934668"/>
          </a:xfrm>
          <a:prstGeom prst="rect">
            <a:avLst/>
          </a:prstGeom>
          <a:noFill/>
          <a:ln>
            <a:noFill/>
          </a:ln>
        </p:spPr>
      </p:pic>
    </p:spTree>
    <p:extLst>
      <p:ext uri="{BB962C8B-B14F-4D97-AF65-F5344CB8AC3E}">
        <p14:creationId xmlns:p14="http://schemas.microsoft.com/office/powerpoint/2010/main" val="5455451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a:r>
              <a:rPr lang="tr-TR" b="1" dirty="0" smtClean="0">
                <a:cs typeface="Times New Roman" pitchFamily="18" charset="0"/>
              </a:rPr>
              <a:t>DENEME: </a:t>
            </a:r>
            <a:r>
              <a:rPr lang="tr-TR" dirty="0" smtClean="0">
                <a:cs typeface="Times New Roman" pitchFamily="18" charset="0"/>
              </a:rPr>
              <a:t>Günlerin </a:t>
            </a:r>
            <a:r>
              <a:rPr lang="tr-TR" dirty="0">
                <a:cs typeface="Times New Roman" pitchFamily="18" charset="0"/>
              </a:rPr>
              <a:t>Götürdüğü, Edebiyat Konuşmaları, Edebiyat Üzerine, Düşün Payı, Yokuşa Doğru, Şiir Üzerine Düşünceler, Denemeler</a:t>
            </a:r>
          </a:p>
          <a:p>
            <a:pPr algn="l"/>
            <a:r>
              <a:rPr lang="tr-TR" b="1" dirty="0" smtClean="0">
                <a:cs typeface="Times New Roman" pitchFamily="18" charset="0"/>
              </a:rPr>
              <a:t>İNCELEME-ARAŞTIRMA: </a:t>
            </a:r>
            <a:r>
              <a:rPr lang="tr-TR" dirty="0" smtClean="0">
                <a:cs typeface="Times New Roman" pitchFamily="18" charset="0"/>
              </a:rPr>
              <a:t>Ahmet </a:t>
            </a:r>
            <a:r>
              <a:rPr lang="tr-TR" dirty="0">
                <a:cs typeface="Times New Roman" pitchFamily="18" charset="0"/>
              </a:rPr>
              <a:t>Haşim ve Sembolizm, Sanat Felsefesi, Edebiyatta </a:t>
            </a:r>
            <a:r>
              <a:rPr lang="tr-TR" dirty="0" smtClean="0">
                <a:cs typeface="Times New Roman" pitchFamily="18" charset="0"/>
              </a:rPr>
              <a:t>Akımlar, </a:t>
            </a:r>
            <a:r>
              <a:rPr lang="tr-TR" dirty="0"/>
              <a:t>Edebi Meslekler, Türk Mimarisi</a:t>
            </a:r>
            <a:endParaRPr lang="tr-TR" dirty="0">
              <a:cs typeface="Times New Roman" pitchFamily="18" charset="0"/>
            </a:endParaRPr>
          </a:p>
          <a:p>
            <a:pPr algn="l"/>
            <a:endParaRPr lang="tr-TR" dirty="0">
              <a:cs typeface="Times New Roman" pitchFamily="18" charset="0"/>
            </a:endParaRPr>
          </a:p>
          <a:p>
            <a:pPr algn="l"/>
            <a:endParaRPr lang="tr-TR" dirty="0"/>
          </a:p>
        </p:txBody>
      </p:sp>
      <p:sp>
        <p:nvSpPr>
          <p:cNvPr id="5" name="Başlık 4"/>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2518692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p:txBody>
          <a:bodyPr/>
          <a:lstStyle/>
          <a:p>
            <a:pPr algn="l" fontAlgn="base"/>
            <a:r>
              <a:rPr lang="tr-TR" dirty="0" smtClean="0"/>
              <a:t>  Sanat </a:t>
            </a:r>
            <a:r>
              <a:rPr lang="tr-TR" dirty="0"/>
              <a:t>sorunlarımızla toplumsal sorunlarımızı kuvvetli bir kültürle araştırmıştır.</a:t>
            </a:r>
          </a:p>
          <a:p>
            <a:pPr algn="l" fontAlgn="base"/>
            <a:r>
              <a:rPr lang="tr-TR" dirty="0"/>
              <a:t>Yapıtlarında; Anadolu, Anadolu halkı, Atatürk tutkunluğu, demokrasi, halk sanatı, halk dili, halk eğitimi en çok üzerinde durduğu konulardır.</a:t>
            </a:r>
          </a:p>
          <a:p>
            <a:pPr algn="l" fontAlgn="base"/>
            <a:r>
              <a:rPr lang="tr-TR" dirty="0" smtClean="0"/>
              <a:t>  Türk </a:t>
            </a:r>
            <a:r>
              <a:rPr lang="tr-TR" dirty="0"/>
              <a:t>kültürünü Anadolu hümanizmi kavramıyla açıklayarak yeni bir kültür yorumu getirmiştir.</a:t>
            </a:r>
          </a:p>
          <a:p>
            <a:pPr algn="l"/>
            <a:endParaRPr lang="tr-TR" dirty="0"/>
          </a:p>
        </p:txBody>
      </p:sp>
      <p:sp>
        <p:nvSpPr>
          <p:cNvPr id="2" name="1 Başlık"/>
          <p:cNvSpPr>
            <a:spLocks noGrp="1"/>
          </p:cNvSpPr>
          <p:nvPr>
            <p:ph type="title"/>
          </p:nvPr>
        </p:nvSpPr>
        <p:spPr/>
        <p:txBody>
          <a:bodyPr/>
          <a:lstStyle/>
          <a:p>
            <a:pPr fontAlgn="auto">
              <a:spcAft>
                <a:spcPts val="0"/>
              </a:spcAft>
              <a:defRPr/>
            </a:pPr>
            <a:r>
              <a:rPr lang="tr-TR" dirty="0" smtClean="0">
                <a:effectLst>
                  <a:glow rad="63500">
                    <a:schemeClr val="accent3">
                      <a:satMod val="175000"/>
                      <a:alpha val="40000"/>
                    </a:schemeClr>
                  </a:glow>
                  <a:outerShdw blurRad="38100" dist="38100" dir="2700000" algn="tl">
                    <a:srgbClr val="000000">
                      <a:alpha val="43137"/>
                    </a:srgbClr>
                  </a:outerShdw>
                </a:effectLst>
              </a:rPr>
              <a:t>SABAHATTİN EYÜBOĞLU</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7" name="5 Resim" descr="ATAC.png"/>
          <p:cNvPicPr>
            <a:picLocks noGrp="1" noChangeAspect="1"/>
          </p:cNvPicPr>
          <p:nvPr>
            <p:ph sz="quarter" idx="14"/>
          </p:nvPr>
        </p:nvPicPr>
        <p:blipFill>
          <a:blip r:embed="rId2" cstate="print"/>
          <a:stretch>
            <a:fillRect/>
          </a:stretch>
        </p:blipFill>
        <p:spPr>
          <a:xfrm>
            <a:off x="5183187" y="2213769"/>
            <a:ext cx="2984500" cy="3619500"/>
          </a:xfrm>
          <a:prstGeom prst="rect">
            <a:avLst/>
          </a:prstGeom>
          <a:noFill/>
          <a:ln>
            <a:noFill/>
          </a:ln>
        </p:spPr>
      </p:pic>
    </p:spTree>
    <p:extLst>
      <p:ext uri="{BB962C8B-B14F-4D97-AF65-F5344CB8AC3E}">
        <p14:creationId xmlns:p14="http://schemas.microsoft.com/office/powerpoint/2010/main" val="21462933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sz="quarter" idx="13"/>
          </p:nvPr>
        </p:nvSpPr>
        <p:spPr/>
        <p:txBody>
          <a:bodyPr>
            <a:normAutofit/>
          </a:bodyPr>
          <a:lstStyle/>
          <a:p>
            <a:pPr marL="342900" indent="-342900" algn="l"/>
            <a:r>
              <a:rPr lang="tr-TR" b="1" dirty="0" smtClean="0"/>
              <a:t>DENEME-İNCELEME: </a:t>
            </a:r>
            <a:r>
              <a:rPr lang="tr-TR" dirty="0" smtClean="0"/>
              <a:t>Mavi </a:t>
            </a:r>
            <a:r>
              <a:rPr lang="tr-TR" dirty="0"/>
              <a:t>ve Kara, Sanat Üzerine Denemeler, </a:t>
            </a:r>
            <a:r>
              <a:rPr lang="tr-TR" dirty="0" smtClean="0"/>
              <a:t>     Yunus Emre’ye </a:t>
            </a:r>
            <a:r>
              <a:rPr lang="tr-TR" dirty="0"/>
              <a:t>Selam, Pir </a:t>
            </a:r>
            <a:r>
              <a:rPr lang="tr-TR" dirty="0" smtClean="0"/>
              <a:t>Sultan Abdal</a:t>
            </a:r>
            <a:endParaRPr lang="tr-TR" b="1" dirty="0" smtClean="0">
              <a:effectLst>
                <a:outerShdw blurRad="38100" dist="38100" dir="2700000" algn="tl">
                  <a:srgbClr val="69676D"/>
                </a:outerShdw>
              </a:effectLst>
              <a:cs typeface="Times New Roman" pitchFamily="18" charset="0"/>
            </a:endParaRPr>
          </a:p>
        </p:txBody>
      </p:sp>
      <p:sp>
        <p:nvSpPr>
          <p:cNvPr id="2" name="Başlık 1"/>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4611318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p:txBody>
          <a:bodyPr/>
          <a:lstStyle/>
          <a:p>
            <a:pPr algn="l"/>
            <a:r>
              <a:rPr lang="tr-TR" dirty="0" smtClean="0"/>
              <a:t>  Tarih </a:t>
            </a:r>
            <a:r>
              <a:rPr lang="tr-TR" dirty="0"/>
              <a:t>kültüründen beslenen anlatımı ile gezi türünde başarılı yapıtlar yazmıştır. Gözleme dayalı, renkli, kıvrak, edebî sanatlarla yüklü bir söyleyişi vardır</a:t>
            </a:r>
            <a:r>
              <a:rPr lang="tr-TR" dirty="0" smtClean="0"/>
              <a:t>.</a:t>
            </a:r>
          </a:p>
          <a:p>
            <a:pPr algn="l"/>
            <a:r>
              <a:rPr lang="tr-TR" dirty="0" smtClean="0"/>
              <a:t>  Milli </a:t>
            </a:r>
            <a:r>
              <a:rPr lang="tr-TR" dirty="0"/>
              <a:t>mücadeleye destek veren önemli yazarlardandır.</a:t>
            </a:r>
          </a:p>
          <a:p>
            <a:pPr algn="l"/>
            <a:r>
              <a:rPr lang="tr-TR" dirty="0" smtClean="0"/>
              <a:t>  Türk </a:t>
            </a:r>
            <a:r>
              <a:rPr lang="tr-TR" dirty="0"/>
              <a:t>edebiyatı tarihi, anı, gezi yazısı gibi türlerde eserler vermiştir.</a:t>
            </a:r>
          </a:p>
          <a:p>
            <a:pPr algn="l"/>
            <a:endParaRPr lang="tr-TR" dirty="0"/>
          </a:p>
        </p:txBody>
      </p:sp>
      <p:sp>
        <p:nvSpPr>
          <p:cNvPr id="2" name="1 Başlık"/>
          <p:cNvSpPr>
            <a:spLocks noGrp="1"/>
          </p:cNvSpPr>
          <p:nvPr>
            <p:ph type="title"/>
          </p:nvPr>
        </p:nvSpPr>
        <p:spPr/>
        <p:txBody>
          <a:bodyPr/>
          <a:lstStyle/>
          <a:p>
            <a:pPr fontAlgn="auto">
              <a:spcAft>
                <a:spcPts val="0"/>
              </a:spcAft>
              <a:defRPr/>
            </a:pPr>
            <a:r>
              <a:rPr lang="tr-TR" dirty="0" smtClean="0">
                <a:effectLst>
                  <a:glow rad="63500">
                    <a:schemeClr val="accent3">
                      <a:satMod val="175000"/>
                      <a:alpha val="40000"/>
                    </a:schemeClr>
                  </a:glow>
                  <a:outerShdw blurRad="38100" dist="38100" dir="2700000" algn="tl">
                    <a:srgbClr val="000000">
                      <a:alpha val="43137"/>
                    </a:srgbClr>
                  </a:outerShdw>
                </a:effectLst>
              </a:rPr>
              <a:t>İSMAİL HABİB SEVÜK</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7" name="5 Resim" descr="ATAC.png"/>
          <p:cNvPicPr>
            <a:picLocks noGrp="1" noChangeAspect="1"/>
          </p:cNvPicPr>
          <p:nvPr>
            <p:ph sz="quarter" idx="14"/>
          </p:nvPr>
        </p:nvPicPr>
        <p:blipFill>
          <a:blip r:embed="rId2" cstate="print"/>
          <a:stretch>
            <a:fillRect/>
          </a:stretch>
        </p:blipFill>
        <p:spPr>
          <a:xfrm>
            <a:off x="6012160" y="1916832"/>
            <a:ext cx="2446611" cy="2890227"/>
          </a:xfrm>
          <a:prstGeom prst="rect">
            <a:avLst/>
          </a:prstGeom>
          <a:noFill/>
          <a:ln>
            <a:noFill/>
          </a:ln>
        </p:spPr>
      </p:pic>
    </p:spTree>
    <p:extLst>
      <p:ext uri="{BB962C8B-B14F-4D97-AF65-F5344CB8AC3E}">
        <p14:creationId xmlns:p14="http://schemas.microsoft.com/office/powerpoint/2010/main" val="17994594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sz="quarter" idx="13"/>
          </p:nvPr>
        </p:nvSpPr>
        <p:spPr/>
        <p:txBody>
          <a:bodyPr>
            <a:normAutofit/>
          </a:bodyPr>
          <a:lstStyle/>
          <a:p>
            <a:pPr algn="l"/>
            <a:r>
              <a:rPr lang="tr-TR" b="1" dirty="0" smtClean="0"/>
              <a:t>EDEBİYAT TARİHİ-İNCELEME:</a:t>
            </a:r>
            <a:r>
              <a:rPr lang="tr-TR" dirty="0"/>
              <a:t> Türk Teceddüt Tarihi, Avrupa Edebiyatı ve Biz, Edebiyat Bilgileri</a:t>
            </a:r>
          </a:p>
          <a:p>
            <a:pPr algn="l"/>
            <a:r>
              <a:rPr lang="tr-TR" b="1" dirty="0" smtClean="0"/>
              <a:t>GEZİ YAZISI: </a:t>
            </a:r>
            <a:r>
              <a:rPr lang="tr-TR" dirty="0" smtClean="0"/>
              <a:t>Tuna’dan </a:t>
            </a:r>
            <a:r>
              <a:rPr lang="tr-TR" dirty="0"/>
              <a:t>Batı’ya Yurttan Yazılar</a:t>
            </a:r>
          </a:p>
          <a:p>
            <a:pPr algn="l"/>
            <a:r>
              <a:rPr lang="tr-TR" b="1" dirty="0" smtClean="0"/>
              <a:t>ANI:</a:t>
            </a:r>
            <a:r>
              <a:rPr lang="tr-TR" dirty="0"/>
              <a:t> O Zamanlar</a:t>
            </a:r>
          </a:p>
        </p:txBody>
      </p:sp>
      <p:sp>
        <p:nvSpPr>
          <p:cNvPr id="2" name="Başlık 1"/>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80209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22912" cy="4005072"/>
          </a:xfrm>
        </p:spPr>
        <p:txBody>
          <a:bodyPr>
            <a:normAutofit/>
          </a:bodyPr>
          <a:lstStyle/>
          <a:p>
            <a:pPr algn="l"/>
            <a:r>
              <a:rPr lang="tr-TR" dirty="0" smtClean="0"/>
              <a:t>  Cenap Şehabettin, Fuat Köprülü, Yahya Kemal gibi edebiyatçıların öğrenci oldu. </a:t>
            </a:r>
          </a:p>
          <a:p>
            <a:pPr algn="l"/>
            <a:r>
              <a:rPr lang="tr-TR" dirty="0"/>
              <a:t> </a:t>
            </a:r>
            <a:r>
              <a:rPr lang="tr-TR" dirty="0" smtClean="0"/>
              <a:t> Şiirlerinde bireysel duygulanışlarıyla, ulusal duyguları birlikte işlemiştir.</a:t>
            </a:r>
          </a:p>
          <a:p>
            <a:pPr algn="l"/>
            <a:r>
              <a:rPr lang="tr-TR" dirty="0"/>
              <a:t> </a:t>
            </a:r>
            <a:r>
              <a:rPr lang="tr-TR" dirty="0" smtClean="0"/>
              <a:t> Yazın yaşamına aruz ölçüsüyle başlayıp heceyle devam etmiştir.</a:t>
            </a:r>
          </a:p>
          <a:p>
            <a:pPr algn="l"/>
            <a:r>
              <a:rPr lang="tr-TR" dirty="0"/>
              <a:t> </a:t>
            </a:r>
            <a:r>
              <a:rPr lang="tr-TR" dirty="0" smtClean="0"/>
              <a:t> Son dönem şiirlerinde Yahya Kemal’in etkisi vardır.</a:t>
            </a:r>
          </a:p>
          <a:p>
            <a:pPr algn="l"/>
            <a:endParaRPr lang="tr-TR" dirty="0" smtClean="0"/>
          </a:p>
          <a:p>
            <a:pPr algn="l"/>
            <a:r>
              <a:rPr lang="tr-TR" dirty="0"/>
              <a:t> </a:t>
            </a:r>
            <a:r>
              <a:rPr lang="tr-TR" dirty="0" smtClean="0"/>
              <a:t> </a:t>
            </a:r>
            <a:endParaRPr lang="tr-TR"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NECMETTİN HALİL ONAN</a:t>
            </a:r>
            <a:endParaRPr lang="tr-TR" dirty="0"/>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84168" y="1916832"/>
            <a:ext cx="2684287" cy="329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098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p:txBody>
          <a:bodyPr/>
          <a:lstStyle/>
          <a:p>
            <a:pPr algn="l" fontAlgn="base"/>
            <a:r>
              <a:rPr lang="tr-TR" dirty="0" smtClean="0"/>
              <a:t>  Yapıtlarında</a:t>
            </a:r>
            <a:r>
              <a:rPr lang="tr-TR" dirty="0"/>
              <a:t>, toprağından kopan insanın trajedisi ve kendini bulma çabasının yanı sıra; Türk aydınlarının düştüğü amansız açmazı bütün çıplaklığıyla gözler önüne </a:t>
            </a:r>
            <a:r>
              <a:rPr lang="tr-TR" dirty="0" smtClean="0"/>
              <a:t>sermiştir.</a:t>
            </a:r>
          </a:p>
          <a:p>
            <a:pPr algn="l" fontAlgn="base"/>
            <a:r>
              <a:rPr lang="tr-TR" dirty="0" smtClean="0"/>
              <a:t>  Medeniyet</a:t>
            </a:r>
            <a:r>
              <a:rPr lang="tr-TR" dirty="0"/>
              <a:t>, tarih, sosyoloji, edebiyat, edebiyat tarihi, felsefe konularını kendisine özgü üslubuyla değerlendirmiştir.</a:t>
            </a:r>
          </a:p>
          <a:p>
            <a:pPr algn="l"/>
            <a:endParaRPr lang="tr-TR" dirty="0"/>
          </a:p>
        </p:txBody>
      </p:sp>
      <p:sp>
        <p:nvSpPr>
          <p:cNvPr id="2" name="1 Başlık"/>
          <p:cNvSpPr>
            <a:spLocks noGrp="1"/>
          </p:cNvSpPr>
          <p:nvPr>
            <p:ph type="title"/>
          </p:nvPr>
        </p:nvSpPr>
        <p:spPr/>
        <p:txBody>
          <a:bodyPr/>
          <a:lstStyle/>
          <a:p>
            <a:pPr fontAlgn="auto">
              <a:spcAft>
                <a:spcPts val="0"/>
              </a:spcAft>
              <a:defRPr/>
            </a:pPr>
            <a:r>
              <a:rPr lang="tr-TR" dirty="0" smtClean="0">
                <a:effectLst>
                  <a:glow rad="63500">
                    <a:schemeClr val="accent3">
                      <a:satMod val="175000"/>
                      <a:alpha val="40000"/>
                    </a:schemeClr>
                  </a:glow>
                  <a:outerShdw blurRad="38100" dist="38100" dir="2700000" algn="tl">
                    <a:srgbClr val="000000">
                      <a:alpha val="43137"/>
                    </a:srgbClr>
                  </a:outerShdw>
                </a:effectLst>
              </a:rPr>
              <a:t>CEMİL MERİÇ</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7" name="5 Resim" descr="ATAC.png"/>
          <p:cNvPicPr>
            <a:picLocks noGrp="1" noChangeAspect="1"/>
          </p:cNvPicPr>
          <p:nvPr>
            <p:ph sz="quarter" idx="14"/>
          </p:nvPr>
        </p:nvPicPr>
        <p:blipFill>
          <a:blip r:embed="rId2" cstate="print"/>
          <a:stretch>
            <a:fillRect/>
          </a:stretch>
        </p:blipFill>
        <p:spPr>
          <a:xfrm>
            <a:off x="5484812" y="2409031"/>
            <a:ext cx="2381250" cy="3228975"/>
          </a:xfrm>
          <a:prstGeom prst="rect">
            <a:avLst/>
          </a:prstGeom>
          <a:noFill/>
          <a:ln>
            <a:noFill/>
          </a:ln>
        </p:spPr>
      </p:pic>
    </p:spTree>
    <p:extLst>
      <p:ext uri="{BB962C8B-B14F-4D97-AF65-F5344CB8AC3E}">
        <p14:creationId xmlns:p14="http://schemas.microsoft.com/office/powerpoint/2010/main" val="18433370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sz="quarter" idx="13"/>
          </p:nvPr>
        </p:nvSpPr>
        <p:spPr/>
        <p:txBody>
          <a:bodyPr>
            <a:normAutofit/>
          </a:bodyPr>
          <a:lstStyle/>
          <a:p>
            <a:pPr algn="l"/>
            <a:r>
              <a:rPr lang="tr-TR" b="1" dirty="0" smtClean="0"/>
              <a:t>DENEME:</a:t>
            </a:r>
            <a:r>
              <a:rPr lang="tr-TR" dirty="0"/>
              <a:t> Bu Ülke, Mağaradakiler</a:t>
            </a:r>
          </a:p>
          <a:p>
            <a:pPr algn="l"/>
            <a:r>
              <a:rPr lang="tr-TR" b="1" dirty="0" smtClean="0"/>
              <a:t>ARAŞTIRMA-İNCELEME: </a:t>
            </a:r>
            <a:r>
              <a:rPr lang="tr-TR" dirty="0" err="1" smtClean="0"/>
              <a:t>Umrandan</a:t>
            </a:r>
            <a:r>
              <a:rPr lang="tr-TR" dirty="0" smtClean="0"/>
              <a:t> </a:t>
            </a:r>
            <a:r>
              <a:rPr lang="tr-TR" dirty="0"/>
              <a:t>Uygarlığa, Kırk Ambar, Bir Dünyanın Eşiğinde.</a:t>
            </a:r>
          </a:p>
          <a:p>
            <a:pPr marL="342900" indent="-342900" algn="l">
              <a:buFont typeface="Wingdings" pitchFamily="2" charset="2"/>
              <a:buChar char=""/>
            </a:pPr>
            <a:endParaRPr lang="tr-TR" dirty="0" smtClean="0">
              <a:cs typeface="Times New Roman" pitchFamily="18" charset="0"/>
            </a:endParaRPr>
          </a:p>
        </p:txBody>
      </p:sp>
      <p:sp>
        <p:nvSpPr>
          <p:cNvPr id="5" name="Başlık 4"/>
          <p:cNvSpPr>
            <a:spLocks noGrp="1"/>
          </p:cNvSpPr>
          <p:nvPr>
            <p:ph type="title"/>
          </p:nvPr>
        </p:nvSpPr>
        <p:spPr/>
        <p:txBody>
          <a:bodyPr/>
          <a:lstStyle/>
          <a:p>
            <a:r>
              <a:rPr lang="tr-TR" dirty="0" err="1">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0178798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lnSpcReduction="10000"/>
          </a:bodyPr>
          <a:lstStyle/>
          <a:p>
            <a:pPr algn="l" fontAlgn="base"/>
            <a:r>
              <a:rPr lang="tr-TR" dirty="0" smtClean="0"/>
              <a:t>  Türkçeyi </a:t>
            </a:r>
            <a:r>
              <a:rPr lang="tr-TR" dirty="0"/>
              <a:t>en yalın ve en duru bir anlatıma ulaştıran yazarlarımızdan biridir.</a:t>
            </a:r>
          </a:p>
          <a:p>
            <a:pPr algn="l" fontAlgn="base"/>
            <a:r>
              <a:rPr lang="tr-TR" dirty="0" smtClean="0"/>
              <a:t>  Cumhuriyet’ten </a:t>
            </a:r>
            <a:r>
              <a:rPr lang="tr-TR" dirty="0"/>
              <a:t>sonraki Türk gezi edebiyatının oluşumunda yadsınamaz bir yeri vardır.</a:t>
            </a:r>
          </a:p>
          <a:p>
            <a:pPr algn="l" fontAlgn="base"/>
            <a:r>
              <a:rPr lang="tr-TR" dirty="0" smtClean="0"/>
              <a:t>  Gezi </a:t>
            </a:r>
            <a:r>
              <a:rPr lang="tr-TR" dirty="0"/>
              <a:t>yazılarında dış ülkelerde gördüklerini anlatırken sırası geldikçe Türkiye ile gezdiği yerler arasında karşılaştırmalar yaparak önemli noktalara değinir.</a:t>
            </a:r>
          </a:p>
          <a:p>
            <a:pPr algn="l" fontAlgn="base"/>
            <a:r>
              <a:rPr lang="tr-TR" dirty="0" smtClean="0"/>
              <a:t>  Yapıtlarını </a:t>
            </a:r>
            <a:r>
              <a:rPr lang="tr-TR" dirty="0"/>
              <a:t>kısa cümlelerle ve sade bir dille oluşturmuştur.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FALİH RIFKI ATAY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91167" y="2020888"/>
            <a:ext cx="2568541"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3546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b="1" dirty="0" smtClean="0"/>
              <a:t>GEZİ: </a:t>
            </a:r>
            <a:r>
              <a:rPr lang="tr-TR" dirty="0" smtClean="0"/>
              <a:t>Denizaşırı</a:t>
            </a:r>
            <a:r>
              <a:rPr lang="tr-TR" dirty="0"/>
              <a:t>, Yeni Rusya, Bizim Akdeniz, Tuna Kıyıları, Yolcu </a:t>
            </a:r>
            <a:r>
              <a:rPr lang="tr-TR" dirty="0" smtClean="0"/>
              <a:t>Defteri</a:t>
            </a:r>
          </a:p>
          <a:p>
            <a:pPr algn="l" fontAlgn="base"/>
            <a:r>
              <a:rPr lang="tr-TR" b="1" dirty="0" smtClean="0"/>
              <a:t>ANI: </a:t>
            </a:r>
            <a:r>
              <a:rPr lang="tr-TR" dirty="0" smtClean="0"/>
              <a:t>Ateş </a:t>
            </a:r>
            <a:r>
              <a:rPr lang="tr-TR" dirty="0"/>
              <a:t>ve Güneş, Zeytin Dağı, Çankaya: Anı</a:t>
            </a:r>
          </a:p>
          <a:p>
            <a:pPr algn="l" fontAlgn="base"/>
            <a:r>
              <a:rPr lang="tr-TR" b="1" dirty="0" smtClean="0"/>
              <a:t>FIKRA: </a:t>
            </a:r>
            <a:r>
              <a:rPr lang="tr-TR" dirty="0" smtClean="0"/>
              <a:t>Eski Saat</a:t>
            </a:r>
          </a:p>
          <a:p>
            <a:pPr algn="l" fontAlgn="base"/>
            <a:r>
              <a:rPr lang="tr-TR" b="1" dirty="0" smtClean="0"/>
              <a:t>POLİTİKAYLA İLGİLİ MAKALE,FIKRA VE ANI:  </a:t>
            </a:r>
            <a:r>
              <a:rPr lang="tr-TR" dirty="0" smtClean="0"/>
              <a:t>Niçin </a:t>
            </a:r>
            <a:r>
              <a:rPr lang="tr-TR" dirty="0"/>
              <a:t>Kurtulmamak, Batış Yılları, </a:t>
            </a:r>
            <a:r>
              <a:rPr lang="tr-TR" dirty="0" smtClean="0"/>
              <a:t>Çile</a:t>
            </a:r>
            <a:endParaRPr lang="tr-TR" dirty="0"/>
          </a:p>
          <a:p>
            <a:pPr algn="l"/>
            <a:endParaRPr lang="tr-TR" dirty="0"/>
          </a:p>
        </p:txBody>
      </p:sp>
      <p:sp>
        <p:nvSpPr>
          <p:cNvPr id="3" name="Başlık 2"/>
          <p:cNvSpPr>
            <a:spLocks noGrp="1"/>
          </p:cNvSpPr>
          <p:nvPr>
            <p:ph type="title"/>
          </p:nvPr>
        </p:nvSpPr>
        <p:spPr/>
        <p:txBody>
          <a:bodyPr/>
          <a:lstStyle/>
          <a:p>
            <a:r>
              <a:rPr lang="tr-TR" dirty="0" smtClean="0">
                <a:effectLst>
                  <a:glow rad="63500">
                    <a:schemeClr val="accent3">
                      <a:satMod val="175000"/>
                      <a:alpha val="40000"/>
                    </a:schemeClr>
                  </a:glow>
                </a:effectLst>
              </a:rPr>
              <a:t>ESERLERİ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8449228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dirty="0" smtClean="0"/>
              <a:t>  Edebiyatımızda </a:t>
            </a:r>
            <a:r>
              <a:rPr lang="tr-TR" dirty="0"/>
              <a:t>radyo sohbetleriyle tanınmıştır.</a:t>
            </a:r>
          </a:p>
          <a:p>
            <a:pPr algn="l" fontAlgn="base"/>
            <a:r>
              <a:rPr lang="tr-TR" dirty="0" smtClean="0"/>
              <a:t>  Hayat </a:t>
            </a:r>
            <a:r>
              <a:rPr lang="tr-TR" dirty="0"/>
              <a:t>dergisinde her hafta sohbet köşesinde yazılarını yazmıştır.</a:t>
            </a:r>
          </a:p>
          <a:p>
            <a:pPr algn="l" fontAlgn="base"/>
            <a:r>
              <a:rPr lang="tr-TR" dirty="0" smtClean="0"/>
              <a:t>  Ayrıca </a:t>
            </a:r>
            <a:r>
              <a:rPr lang="tr-TR" dirty="0"/>
              <a:t>çeşitli eğitici yayınlar, sözcükler, çocuk kitapları ortaya koymuştur.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ŞEVKET RADO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03850" y="2118519"/>
            <a:ext cx="25431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05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b="1" dirty="0" smtClean="0"/>
              <a:t>ŞİİR: </a:t>
            </a:r>
            <a:r>
              <a:rPr lang="tr-TR" dirty="0" smtClean="0"/>
              <a:t>Kördüğüm </a:t>
            </a:r>
            <a:r>
              <a:rPr lang="tr-TR" dirty="0"/>
              <a:t>ve </a:t>
            </a:r>
            <a:r>
              <a:rPr lang="tr-TR" dirty="0" smtClean="0"/>
              <a:t>Ötekiler</a:t>
            </a:r>
          </a:p>
          <a:p>
            <a:pPr algn="l" fontAlgn="base"/>
            <a:r>
              <a:rPr lang="tr-TR" b="1" dirty="0" smtClean="0"/>
              <a:t>SOHBET: </a:t>
            </a:r>
            <a:r>
              <a:rPr lang="tr-TR" dirty="0" smtClean="0"/>
              <a:t>Eşref </a:t>
            </a:r>
            <a:r>
              <a:rPr lang="tr-TR" dirty="0"/>
              <a:t>Saat, Ümit Dünyası, Hayat Böyledir, Aile Sohbetleri, İnsan Severse Yaşar, Saadet </a:t>
            </a:r>
            <a:r>
              <a:rPr lang="tr-TR" dirty="0" smtClean="0"/>
              <a:t>Yolu</a:t>
            </a:r>
            <a:endParaRPr lang="tr-TR" dirty="0"/>
          </a:p>
          <a:p>
            <a:pPr algn="l"/>
            <a:endParaRPr lang="tr-TR" dirty="0"/>
          </a:p>
        </p:txBody>
      </p:sp>
      <p:sp>
        <p:nvSpPr>
          <p:cNvPr id="3" name="Başlık 2"/>
          <p:cNvSpPr>
            <a:spLocks noGrp="1"/>
          </p:cNvSpPr>
          <p:nvPr>
            <p:ph type="title"/>
          </p:nvPr>
        </p:nvSpPr>
        <p:spPr/>
        <p:txBody>
          <a:bodyPr/>
          <a:lstStyle/>
          <a:p>
            <a:r>
              <a:rPr lang="tr-TR" dirty="0" smtClean="0">
                <a:effectLst>
                  <a:glow rad="63500">
                    <a:schemeClr val="accent3">
                      <a:satMod val="175000"/>
                      <a:alpha val="40000"/>
                    </a:schemeClr>
                  </a:glow>
                </a:effectLst>
              </a:rPr>
              <a:t>ESERLERİ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34148359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762871" cy="4005072"/>
          </a:xfrm>
        </p:spPr>
        <p:txBody>
          <a:bodyPr>
            <a:normAutofit/>
          </a:bodyPr>
          <a:lstStyle/>
          <a:p>
            <a:pPr algn="l" fontAlgn="base"/>
            <a:r>
              <a:rPr lang="tr-TR" dirty="0" smtClean="0"/>
              <a:t>  Edebiyatımızda </a:t>
            </a:r>
            <a:r>
              <a:rPr lang="tr-TR" dirty="0"/>
              <a:t>masal yazarı olarak tanınmıştır.</a:t>
            </a:r>
          </a:p>
          <a:p>
            <a:pPr algn="l" fontAlgn="base"/>
            <a:r>
              <a:rPr lang="tr-TR" dirty="0" smtClean="0"/>
              <a:t>  Halk </a:t>
            </a:r>
            <a:r>
              <a:rPr lang="tr-TR" dirty="0"/>
              <a:t>hikâyelerini, masal ve efsaneleri yapılarını bozmadan derlemiştir</a:t>
            </a:r>
            <a:r>
              <a:rPr lang="tr-TR" dirty="0" smtClean="0"/>
              <a:t>.</a:t>
            </a:r>
          </a:p>
          <a:p>
            <a:pPr algn="l" fontAlgn="base"/>
            <a:endParaRPr lang="tr-TR" dirty="0" smtClean="0"/>
          </a:p>
          <a:p>
            <a:pPr algn="l" fontAlgn="base"/>
            <a:r>
              <a:rPr lang="tr-TR" b="1" dirty="0"/>
              <a:t>MASAL-DERLEME-İNCELEME: </a:t>
            </a:r>
            <a:r>
              <a:rPr lang="tr-TR" dirty="0"/>
              <a:t>Açıl Sofram Açıl, Dede Korkut Masalları, Dertli Kaval, Halk Türküleri, Bir Varmış Bir Varmış, Nasreddin Hoca Fıkraları, Âşık Garip, Gökten Üç Elma Düştü, Az Gittim Uz Gittim, Folklor ve Halk Edebiyatı </a:t>
            </a:r>
          </a:p>
          <a:p>
            <a:pPr algn="l" fontAlgn="base"/>
            <a:endParaRPr lang="tr-TR" dirty="0"/>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EFLATUN CEM GÜNEY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00835" y="2023576"/>
            <a:ext cx="2687589" cy="359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874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dirty="0" smtClean="0"/>
              <a:t>  Devrin </a:t>
            </a:r>
            <a:r>
              <a:rPr lang="tr-TR" dirty="0"/>
              <a:t>ileri gelenleri ile yaptığı röportajlarla tanınmıştır. Bu röportajlarını Diyorlar ki adı ile kitap haline getirmiştir.</a:t>
            </a:r>
          </a:p>
          <a:p>
            <a:pPr algn="l" fontAlgn="base"/>
            <a:r>
              <a:rPr lang="tr-TR" dirty="0" smtClean="0"/>
              <a:t>  İlk </a:t>
            </a:r>
            <a:r>
              <a:rPr lang="tr-TR" dirty="0"/>
              <a:t>defa Mustafa Kemal Atatürk’ü, uzun bir röportajla Türk okuyucusuna tanıtmıştır.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RUŞEN EŞREF ÜNAYDIN </a:t>
            </a:r>
          </a:p>
        </p:txBody>
      </p:sp>
      <p:pic>
        <p:nvPicPr>
          <p:cNvPr id="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874965" y="2020888"/>
            <a:ext cx="3600945"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1338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b="1" dirty="0" smtClean="0"/>
              <a:t>RÖPORTAJ: </a:t>
            </a:r>
            <a:r>
              <a:rPr lang="tr-TR" dirty="0" smtClean="0"/>
              <a:t>Diyorlar </a:t>
            </a:r>
            <a:r>
              <a:rPr lang="tr-TR" dirty="0"/>
              <a:t>ki, Anafartalar Kahramanı Mustafa Kemal’le Mülakat, Çanakkale’de Savaşanlar Dediler </a:t>
            </a:r>
            <a:r>
              <a:rPr lang="tr-TR" dirty="0" smtClean="0"/>
              <a:t>ki</a:t>
            </a:r>
          </a:p>
          <a:p>
            <a:pPr algn="l" fontAlgn="base"/>
            <a:r>
              <a:rPr lang="tr-TR" b="1" dirty="0" smtClean="0"/>
              <a:t>DENEME: </a:t>
            </a:r>
            <a:r>
              <a:rPr lang="tr-TR" dirty="0" smtClean="0"/>
              <a:t>Geçmiş Günler, İki Saltanat Arasında, İstiklâl Yolunda, Ayrılıklar, Boğaziçi Yakından</a:t>
            </a:r>
            <a:endParaRPr lang="tr-TR" dirty="0"/>
          </a:p>
        </p:txBody>
      </p:sp>
      <p:sp>
        <p:nvSpPr>
          <p:cNvPr id="3" name="Başlık 2"/>
          <p:cNvSpPr>
            <a:spLocks noGrp="1"/>
          </p:cNvSpPr>
          <p:nvPr>
            <p:ph type="title"/>
          </p:nvPr>
        </p:nvSpPr>
        <p:spPr/>
        <p:txBody>
          <a:bodyPr/>
          <a:lstStyle/>
          <a:p>
            <a:r>
              <a:rPr lang="tr-TR" dirty="0" smtClean="0">
                <a:effectLst>
                  <a:glow rad="63500">
                    <a:schemeClr val="accent3">
                      <a:satMod val="175000"/>
                      <a:alpha val="40000"/>
                    </a:schemeClr>
                  </a:glow>
                </a:effectLst>
              </a:rPr>
              <a:t>ESERLERİ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10546421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smtClean="0">
                <a:effectLst>
                  <a:glow rad="63500">
                    <a:schemeClr val="accent3">
                      <a:satMod val="175000"/>
                      <a:alpha val="40000"/>
                    </a:schemeClr>
                  </a:glow>
                </a:effectLst>
              </a:rPr>
              <a:t>CUMHURİYET DÖNEMİNDE TİYATRO</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1670649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a:t>ŞİİR: </a:t>
            </a:r>
            <a:r>
              <a:rPr lang="tr-TR" dirty="0"/>
              <a:t>Çakıl Taşları, Bir Yudum Daha</a:t>
            </a:r>
          </a:p>
          <a:p>
            <a:pPr algn="l"/>
            <a:r>
              <a:rPr lang="tr-TR" b="1" dirty="0"/>
              <a:t>ROMAN: </a:t>
            </a:r>
            <a:r>
              <a:rPr lang="tr-TR" dirty="0"/>
              <a:t>İşleyen Yara, Kolejli </a:t>
            </a:r>
            <a:r>
              <a:rPr lang="tr-TR" dirty="0" smtClean="0"/>
              <a:t>Nereye</a:t>
            </a:r>
          </a:p>
          <a:p>
            <a:pPr algn="l"/>
            <a:r>
              <a:rPr lang="tr-TR" b="1" dirty="0" smtClean="0"/>
              <a:t>ANTOLOJİ: </a:t>
            </a:r>
            <a:r>
              <a:rPr lang="tr-TR" dirty="0" smtClean="0"/>
              <a:t>İzahlı Divan Şiiri Antolojisi</a:t>
            </a:r>
          </a:p>
          <a:p>
            <a:pPr algn="l"/>
            <a:r>
              <a:rPr lang="tr-TR" b="1" dirty="0" smtClean="0"/>
              <a:t>İNCELEME: </a:t>
            </a:r>
            <a:r>
              <a:rPr lang="tr-TR" dirty="0" smtClean="0"/>
              <a:t>Fuzuli’nin Leyla ve Mecnun Mesnevisinin Tenkidi</a:t>
            </a:r>
            <a:endParaRPr lang="tr-TR" dirty="0"/>
          </a:p>
          <a:p>
            <a:endParaRPr lang="tr-TR" dirty="0" smtClean="0"/>
          </a:p>
          <a:p>
            <a:pPr algn="l"/>
            <a:endParaRPr lang="tr-TR"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p>
        </p:txBody>
      </p:sp>
      <p:sp>
        <p:nvSpPr>
          <p:cNvPr id="6" name="İçerik Yer Tutucusu 5"/>
          <p:cNvSpPr>
            <a:spLocks noGrp="1"/>
          </p:cNvSpPr>
          <p:nvPr>
            <p:ph sz="quarter" idx="14"/>
          </p:nvPr>
        </p:nvSpPr>
        <p:spPr/>
        <p:txBody>
          <a:bodyPr>
            <a:normAutofit fontScale="70000" lnSpcReduction="20000"/>
          </a:bodyPr>
          <a:lstStyle/>
          <a:p>
            <a:r>
              <a:rPr lang="tr-TR" i="1" dirty="0">
                <a:solidFill>
                  <a:srgbClr val="000000"/>
                </a:solidFill>
              </a:rPr>
              <a:t/>
            </a:r>
            <a:br>
              <a:rPr lang="tr-TR" i="1" dirty="0">
                <a:solidFill>
                  <a:srgbClr val="000000"/>
                </a:solidFill>
              </a:rPr>
            </a:br>
            <a:r>
              <a:rPr lang="tr-TR" b="1" i="1" dirty="0" smtClean="0">
                <a:solidFill>
                  <a:srgbClr val="000000"/>
                </a:solidFill>
              </a:rPr>
              <a:t>Dur Yolcu</a:t>
            </a:r>
          </a:p>
          <a:p>
            <a:r>
              <a:rPr lang="tr-TR" i="1" dirty="0" smtClean="0">
                <a:solidFill>
                  <a:srgbClr val="000000"/>
                </a:solidFill>
              </a:rPr>
              <a:t>Dur </a:t>
            </a:r>
            <a:r>
              <a:rPr lang="tr-TR" i="1" dirty="0">
                <a:solidFill>
                  <a:srgbClr val="000000"/>
                </a:solidFill>
              </a:rPr>
              <a:t>yolcu, bilmeden gelip bastığın,</a:t>
            </a:r>
            <a:br>
              <a:rPr lang="tr-TR" i="1" dirty="0">
                <a:solidFill>
                  <a:srgbClr val="000000"/>
                </a:solidFill>
              </a:rPr>
            </a:br>
            <a:r>
              <a:rPr lang="tr-TR" i="1" dirty="0">
                <a:solidFill>
                  <a:srgbClr val="000000"/>
                </a:solidFill>
              </a:rPr>
              <a:t>Bu toprak, bir devrin battığı yerdir.</a:t>
            </a:r>
            <a:br>
              <a:rPr lang="tr-TR" i="1" dirty="0">
                <a:solidFill>
                  <a:srgbClr val="000000"/>
                </a:solidFill>
              </a:rPr>
            </a:br>
            <a:r>
              <a:rPr lang="tr-TR" i="1" dirty="0">
                <a:solidFill>
                  <a:srgbClr val="000000"/>
                </a:solidFill>
              </a:rPr>
              <a:t>Eğil de kulak ver, bu sessiz yığın,</a:t>
            </a:r>
            <a:br>
              <a:rPr lang="tr-TR" i="1" dirty="0">
                <a:solidFill>
                  <a:srgbClr val="000000"/>
                </a:solidFill>
              </a:rPr>
            </a:br>
            <a:r>
              <a:rPr lang="tr-TR" i="1" dirty="0">
                <a:solidFill>
                  <a:srgbClr val="000000"/>
                </a:solidFill>
              </a:rPr>
              <a:t>Bir vatan kalbinin attığı yerdir!.</a:t>
            </a:r>
            <a:br>
              <a:rPr lang="tr-TR" i="1" dirty="0">
                <a:solidFill>
                  <a:srgbClr val="000000"/>
                </a:solidFill>
              </a:rPr>
            </a:br>
            <a:r>
              <a:rPr lang="tr-TR" i="1" dirty="0">
                <a:solidFill>
                  <a:srgbClr val="000000"/>
                </a:solidFill>
              </a:rPr>
              <a:t/>
            </a:r>
            <a:br>
              <a:rPr lang="tr-TR" i="1" dirty="0">
                <a:solidFill>
                  <a:srgbClr val="000000"/>
                </a:solidFill>
              </a:rPr>
            </a:br>
            <a:r>
              <a:rPr lang="tr-TR" i="1" dirty="0">
                <a:solidFill>
                  <a:srgbClr val="000000"/>
                </a:solidFill>
              </a:rPr>
              <a:t>Bu ıssız, gölgesiz yolun sonunda,</a:t>
            </a:r>
            <a:br>
              <a:rPr lang="tr-TR" i="1" dirty="0">
                <a:solidFill>
                  <a:srgbClr val="000000"/>
                </a:solidFill>
              </a:rPr>
            </a:br>
            <a:r>
              <a:rPr lang="tr-TR" i="1" dirty="0">
                <a:solidFill>
                  <a:srgbClr val="000000"/>
                </a:solidFill>
              </a:rPr>
              <a:t>Gördüğün bu tümsek Anadolu'nda</a:t>
            </a:r>
            <a:br>
              <a:rPr lang="tr-TR" i="1" dirty="0">
                <a:solidFill>
                  <a:srgbClr val="000000"/>
                </a:solidFill>
              </a:rPr>
            </a:br>
            <a:r>
              <a:rPr lang="tr-TR" i="1" dirty="0">
                <a:solidFill>
                  <a:srgbClr val="000000"/>
                </a:solidFill>
              </a:rPr>
              <a:t>İstiklal uğrunda, namus yolunda,</a:t>
            </a:r>
            <a:br>
              <a:rPr lang="tr-TR" i="1" dirty="0">
                <a:solidFill>
                  <a:srgbClr val="000000"/>
                </a:solidFill>
              </a:rPr>
            </a:br>
            <a:r>
              <a:rPr lang="tr-TR" i="1" dirty="0">
                <a:solidFill>
                  <a:srgbClr val="000000"/>
                </a:solidFill>
              </a:rPr>
              <a:t>Can veren </a:t>
            </a:r>
            <a:r>
              <a:rPr lang="tr-TR" i="1" dirty="0" err="1">
                <a:solidFill>
                  <a:srgbClr val="000000"/>
                </a:solidFill>
              </a:rPr>
              <a:t>Mehmed'in</a:t>
            </a:r>
            <a:r>
              <a:rPr lang="tr-TR" i="1" dirty="0">
                <a:solidFill>
                  <a:srgbClr val="000000"/>
                </a:solidFill>
              </a:rPr>
              <a:t> yattığı yerdir!</a:t>
            </a:r>
            <a:br>
              <a:rPr lang="tr-TR" i="1" dirty="0">
                <a:solidFill>
                  <a:srgbClr val="000000"/>
                </a:solidFill>
              </a:rPr>
            </a:br>
            <a:r>
              <a:rPr lang="tr-TR" i="1" dirty="0">
                <a:solidFill>
                  <a:srgbClr val="000000"/>
                </a:solidFill>
              </a:rPr>
              <a:t/>
            </a:r>
            <a:br>
              <a:rPr lang="tr-TR" i="1" dirty="0">
                <a:solidFill>
                  <a:srgbClr val="000000"/>
                </a:solidFill>
              </a:rPr>
            </a:br>
            <a:r>
              <a:rPr lang="tr-TR" i="1" dirty="0">
                <a:solidFill>
                  <a:srgbClr val="000000"/>
                </a:solidFill>
              </a:rPr>
              <a:t>Bu tümsek, koparken büyük zelzele,</a:t>
            </a:r>
            <a:br>
              <a:rPr lang="tr-TR" i="1" dirty="0">
                <a:solidFill>
                  <a:srgbClr val="000000"/>
                </a:solidFill>
              </a:rPr>
            </a:br>
            <a:r>
              <a:rPr lang="tr-TR" i="1" dirty="0">
                <a:solidFill>
                  <a:srgbClr val="000000"/>
                </a:solidFill>
              </a:rPr>
              <a:t>Son vatan parçası geçerken ele,</a:t>
            </a:r>
            <a:br>
              <a:rPr lang="tr-TR" i="1" dirty="0">
                <a:solidFill>
                  <a:srgbClr val="000000"/>
                </a:solidFill>
              </a:rPr>
            </a:br>
            <a:r>
              <a:rPr lang="tr-TR" i="1" dirty="0" err="1">
                <a:solidFill>
                  <a:srgbClr val="000000"/>
                </a:solidFill>
              </a:rPr>
              <a:t>Mehmed'in</a:t>
            </a:r>
            <a:r>
              <a:rPr lang="tr-TR" i="1" dirty="0">
                <a:solidFill>
                  <a:srgbClr val="000000"/>
                </a:solidFill>
              </a:rPr>
              <a:t> düşmanı boğduğu sele,</a:t>
            </a:r>
            <a:br>
              <a:rPr lang="tr-TR" i="1" dirty="0">
                <a:solidFill>
                  <a:srgbClr val="000000"/>
                </a:solidFill>
              </a:rPr>
            </a:br>
            <a:r>
              <a:rPr lang="tr-TR" i="1" dirty="0">
                <a:solidFill>
                  <a:srgbClr val="000000"/>
                </a:solidFill>
              </a:rPr>
              <a:t>Mübarek kanını kattığı yerdir!...</a:t>
            </a:r>
            <a:br>
              <a:rPr lang="tr-TR" i="1" dirty="0">
                <a:solidFill>
                  <a:srgbClr val="000000"/>
                </a:solidFill>
              </a:rPr>
            </a:br>
            <a:r>
              <a:rPr lang="tr-TR" i="1" dirty="0">
                <a:solidFill>
                  <a:srgbClr val="000000"/>
                </a:solidFill>
              </a:rPr>
              <a:t/>
            </a:r>
            <a:br>
              <a:rPr lang="tr-TR" i="1" dirty="0">
                <a:solidFill>
                  <a:srgbClr val="000000"/>
                </a:solidFill>
              </a:rPr>
            </a:br>
            <a:r>
              <a:rPr lang="tr-TR" i="1" dirty="0">
                <a:solidFill>
                  <a:srgbClr val="000000"/>
                </a:solidFill>
              </a:rPr>
              <a:t>Düşün ki </a:t>
            </a:r>
            <a:r>
              <a:rPr lang="tr-TR" i="1" dirty="0" err="1">
                <a:solidFill>
                  <a:srgbClr val="000000"/>
                </a:solidFill>
              </a:rPr>
              <a:t>haşrolan</a:t>
            </a:r>
            <a:r>
              <a:rPr lang="tr-TR" i="1" dirty="0">
                <a:solidFill>
                  <a:srgbClr val="000000"/>
                </a:solidFill>
              </a:rPr>
              <a:t> kan, kemik, etin</a:t>
            </a:r>
            <a:br>
              <a:rPr lang="tr-TR" i="1" dirty="0">
                <a:solidFill>
                  <a:srgbClr val="000000"/>
                </a:solidFill>
              </a:rPr>
            </a:br>
            <a:r>
              <a:rPr lang="tr-TR" i="1" dirty="0">
                <a:solidFill>
                  <a:srgbClr val="000000"/>
                </a:solidFill>
              </a:rPr>
              <a:t>Yaptığı bu tümsek, amansız, çetin,</a:t>
            </a:r>
            <a:br>
              <a:rPr lang="tr-TR" i="1" dirty="0">
                <a:solidFill>
                  <a:srgbClr val="000000"/>
                </a:solidFill>
              </a:rPr>
            </a:br>
            <a:r>
              <a:rPr lang="tr-TR" i="1" dirty="0">
                <a:solidFill>
                  <a:srgbClr val="000000"/>
                </a:solidFill>
              </a:rPr>
              <a:t>Bir harbin sonunda bütün milletin,</a:t>
            </a:r>
            <a:br>
              <a:rPr lang="tr-TR" i="1" dirty="0">
                <a:solidFill>
                  <a:srgbClr val="000000"/>
                </a:solidFill>
              </a:rPr>
            </a:br>
            <a:r>
              <a:rPr lang="tr-TR" i="1" dirty="0">
                <a:solidFill>
                  <a:srgbClr val="000000"/>
                </a:solidFill>
              </a:rPr>
              <a:t>Hürriyet zevkini tattığı yerdir!...</a:t>
            </a:r>
            <a:br>
              <a:rPr lang="tr-TR" i="1" dirty="0">
                <a:solidFill>
                  <a:srgbClr val="000000"/>
                </a:solidFill>
              </a:rPr>
            </a:br>
            <a:endParaRPr lang="tr-TR" i="1" dirty="0">
              <a:solidFill>
                <a:srgbClr val="000000"/>
              </a:solidFill>
            </a:endParaRPr>
          </a:p>
          <a:p>
            <a:endParaRPr lang="tr-TR" i="1" dirty="0"/>
          </a:p>
        </p:txBody>
      </p:sp>
    </p:spTree>
    <p:extLst>
      <p:ext uri="{BB962C8B-B14F-4D97-AF65-F5344CB8AC3E}">
        <p14:creationId xmlns:p14="http://schemas.microsoft.com/office/powerpoint/2010/main" val="80309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rmAutofit lnSpcReduction="10000"/>
          </a:bodyPr>
          <a:lstStyle/>
          <a:p>
            <a:pPr algn="l"/>
            <a:r>
              <a:rPr lang="tr-TR" dirty="0" smtClean="0"/>
              <a:t>  Tiyatro </a:t>
            </a:r>
            <a:r>
              <a:rPr lang="tr-TR" dirty="0"/>
              <a:t>geleneklerinin ve kurallarının değiştiği görülür. Tiyatro, artık, yaşamı olduğu gibi değil, görünmeyen iç yüzüyle yansıtır. Türk tiyatrosunun yakın döneminde modern tiyatro düşüncesinin etkileri hem yazında hem de sahneye koyma tekniklerinde, etkileri önceki dönemlere göre daha kuvvetle hissedilmiştir.  </a:t>
            </a:r>
            <a:endParaRPr lang="tr-TR" dirty="0" smtClean="0"/>
          </a:p>
          <a:p>
            <a:pPr algn="l"/>
            <a:r>
              <a:rPr lang="tr-TR" dirty="0"/>
              <a:t> </a:t>
            </a:r>
            <a:r>
              <a:rPr lang="tr-TR" dirty="0" smtClean="0"/>
              <a:t> Tiyatroda </a:t>
            </a:r>
            <a:r>
              <a:rPr lang="tr-TR" dirty="0"/>
              <a:t>Batı modeli benimsenmiş, gerek tiyatronun kuramsallaşması, gerekse oyun yazarlığının gelişmesi bakımından önemli atılımlar gerçekleştirilmiştir. Tiyatroyu Türkiye’de çağdaş bir sanat alanına dönüştürme yolunda ilk büyük katkı ünlü tiyatro ve sinema adamı Muhsin Ertuğrul’dan gelmiştir. </a:t>
            </a:r>
            <a:r>
              <a:rPr lang="tr-TR" dirty="0" smtClean="0"/>
              <a:t>Ertuğrul</a:t>
            </a:r>
            <a:r>
              <a:rPr lang="tr-TR" dirty="0"/>
              <a:t>, yerli yazarları yüreklendirmesiyle, </a:t>
            </a:r>
            <a:r>
              <a:rPr lang="tr-TR" dirty="0" smtClean="0"/>
              <a:t>izleyiciye sunduğu </a:t>
            </a:r>
            <a:r>
              <a:rPr lang="tr-TR" dirty="0"/>
              <a:t>çağdaş çeviri oyunlarla, sahneleme, oyunculuk ve dekor kullanımında güncel anlayışı yerleştirmesiyle, yetişmelerine katkıda bulunduğu kadın ve erkek oyuncularla bugünkü Türk tiyatrosunun temellerini atmıştır. </a:t>
            </a:r>
          </a:p>
        </p:txBody>
      </p:sp>
      <p:sp>
        <p:nvSpPr>
          <p:cNvPr id="4" name="Başlık 3"/>
          <p:cNvSpPr>
            <a:spLocks noGrp="1"/>
          </p:cNvSpPr>
          <p:nvPr>
            <p:ph type="title"/>
          </p:nvPr>
        </p:nvSpPr>
        <p:spPr/>
        <p:txBody>
          <a:bodyPr/>
          <a:lstStyle/>
          <a:p>
            <a:endParaRPr lang="tr-TR"/>
          </a:p>
        </p:txBody>
      </p:sp>
    </p:spTree>
    <p:extLst>
      <p:ext uri="{BB962C8B-B14F-4D97-AF65-F5344CB8AC3E}">
        <p14:creationId xmlns:p14="http://schemas.microsoft.com/office/powerpoint/2010/main" val="1336592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690863" cy="4005072"/>
          </a:xfrm>
        </p:spPr>
        <p:txBody>
          <a:bodyPr/>
          <a:lstStyle/>
          <a:p>
            <a:pPr algn="l" fontAlgn="base"/>
            <a:r>
              <a:rPr lang="tr-TR" dirty="0" smtClean="0"/>
              <a:t>  </a:t>
            </a:r>
            <a:r>
              <a:rPr lang="tr-TR" dirty="0"/>
              <a:t>Yazın dünyasındaki ününü </a:t>
            </a:r>
            <a:r>
              <a:rPr lang="tr-TR" dirty="0" smtClean="0"/>
              <a:t>tiyatro türündeki </a:t>
            </a:r>
            <a:r>
              <a:rPr lang="tr-TR" dirty="0"/>
              <a:t>yapıtlarıyla </a:t>
            </a:r>
            <a:r>
              <a:rPr lang="tr-TR" dirty="0" smtClean="0"/>
              <a:t>kazanmıştır.</a:t>
            </a:r>
          </a:p>
          <a:p>
            <a:pPr algn="l" fontAlgn="base"/>
            <a:r>
              <a:rPr lang="tr-TR" dirty="0"/>
              <a:t> </a:t>
            </a:r>
            <a:r>
              <a:rPr lang="tr-TR" dirty="0" smtClean="0"/>
              <a:t> Yapıtlarında ele aldığı</a:t>
            </a:r>
            <a:r>
              <a:rPr lang="tr-TR" dirty="0"/>
              <a:t> </a:t>
            </a:r>
            <a:r>
              <a:rPr lang="tr-TR" dirty="0" smtClean="0"/>
              <a:t>konular</a:t>
            </a:r>
            <a:r>
              <a:rPr lang="tr-TR" dirty="0"/>
              <a:t> </a:t>
            </a:r>
            <a:r>
              <a:rPr lang="tr-TR" dirty="0" smtClean="0"/>
              <a:t>psikolojik</a:t>
            </a:r>
            <a:r>
              <a:rPr lang="tr-TR" dirty="0"/>
              <a:t> </a:t>
            </a:r>
            <a:r>
              <a:rPr lang="tr-TR" dirty="0" smtClean="0"/>
              <a:t>ve</a:t>
            </a:r>
            <a:r>
              <a:rPr lang="tr-TR" dirty="0"/>
              <a:t> </a:t>
            </a:r>
            <a:r>
              <a:rPr lang="tr-TR" dirty="0" smtClean="0"/>
              <a:t>toplumsal</a:t>
            </a:r>
            <a:r>
              <a:rPr lang="tr-TR" dirty="0"/>
              <a:t> </a:t>
            </a:r>
            <a:r>
              <a:rPr lang="tr-TR" dirty="0" smtClean="0"/>
              <a:t>alanları</a:t>
            </a:r>
            <a:r>
              <a:rPr lang="tr-TR" dirty="0"/>
              <a:t> da kapsayacak biçimde çeşitlilik gösterir.</a:t>
            </a:r>
          </a:p>
          <a:p>
            <a:pPr algn="l"/>
            <a:r>
              <a:rPr lang="tr-TR" dirty="0" smtClean="0"/>
              <a:t>  Edebiyata </a:t>
            </a:r>
            <a:r>
              <a:rPr lang="tr-TR" dirty="0"/>
              <a:t>şiirle başlamış, tiyatro yazarı olarak tanınmıştır.</a:t>
            </a:r>
          </a:p>
          <a:p>
            <a:pPr algn="l"/>
            <a:r>
              <a:rPr lang="tr-TR" dirty="0" smtClean="0"/>
              <a:t>  Gılgamış </a:t>
            </a:r>
            <a:r>
              <a:rPr lang="tr-TR" dirty="0"/>
              <a:t>Destanı’ndan esinlenerek yazdığı </a:t>
            </a:r>
            <a:r>
              <a:rPr lang="tr-TR" dirty="0" smtClean="0">
                <a:solidFill>
                  <a:srgbClr val="7030A0"/>
                </a:solidFill>
              </a:rPr>
              <a:t>«Tanrılar </a:t>
            </a:r>
            <a:r>
              <a:rPr lang="tr-TR" dirty="0">
                <a:solidFill>
                  <a:srgbClr val="7030A0"/>
                </a:solidFill>
              </a:rPr>
              <a:t>ve </a:t>
            </a:r>
            <a:r>
              <a:rPr lang="tr-TR" dirty="0" smtClean="0">
                <a:solidFill>
                  <a:srgbClr val="7030A0"/>
                </a:solidFill>
              </a:rPr>
              <a:t>İnsanlar» </a:t>
            </a:r>
            <a:r>
              <a:rPr lang="tr-TR" dirty="0"/>
              <a:t>oyunuyla ünlenmiştir.</a:t>
            </a:r>
          </a:p>
          <a:p>
            <a:pPr algn="l"/>
            <a:r>
              <a:rPr lang="tr-TR" dirty="0" smtClean="0"/>
              <a:t>  Tarihten </a:t>
            </a:r>
            <a:r>
              <a:rPr lang="tr-TR" dirty="0"/>
              <a:t>aldığı olayları ve topluma mal olmuş kişileri konu edinmiştir.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ORHAN ASENA</a:t>
            </a:r>
            <a:endParaRPr lang="tr-TR" dirty="0"/>
          </a:p>
        </p:txBody>
      </p:sp>
      <p:pic>
        <p:nvPicPr>
          <p:cNvPr id="5"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5508625" y="1988841"/>
            <a:ext cx="2834024" cy="345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7401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OYUN: </a:t>
            </a:r>
            <a:r>
              <a:rPr lang="tr-TR" sz="1800" dirty="0" smtClean="0"/>
              <a:t>Korku, Tanrılar </a:t>
            </a:r>
            <a:r>
              <a:rPr lang="tr-TR" sz="1800" dirty="0"/>
              <a:t>ve </a:t>
            </a:r>
            <a:r>
              <a:rPr lang="tr-TR" sz="1800" dirty="0" smtClean="0"/>
              <a:t>İnsanlar, Hürrem Sultan, Kocaoğlan, Yalan, Kapılar, Tohum </a:t>
            </a:r>
            <a:r>
              <a:rPr lang="tr-TR" sz="1800" dirty="0"/>
              <a:t>ve </a:t>
            </a:r>
            <a:r>
              <a:rPr lang="tr-TR" sz="1800" dirty="0" smtClean="0"/>
              <a:t>Toprak, Gecenin Sonu, </a:t>
            </a:r>
            <a:r>
              <a:rPr lang="tr-TR" sz="1800" dirty="0" err="1" smtClean="0"/>
              <a:t>Fadik</a:t>
            </a:r>
            <a:r>
              <a:rPr lang="tr-TR" sz="1800" dirty="0" smtClean="0"/>
              <a:t> Kız, </a:t>
            </a:r>
            <a:r>
              <a:rPr lang="tr-TR" sz="1800" dirty="0" err="1" smtClean="0"/>
              <a:t>Simavnalı</a:t>
            </a:r>
            <a:r>
              <a:rPr lang="tr-TR" sz="1800" dirty="0" smtClean="0"/>
              <a:t> </a:t>
            </a:r>
            <a:r>
              <a:rPr lang="tr-TR" sz="1800" dirty="0"/>
              <a:t>Şeyh </a:t>
            </a:r>
            <a:r>
              <a:rPr lang="tr-TR" sz="1800" dirty="0" smtClean="0"/>
              <a:t>Bedreddin, </a:t>
            </a:r>
            <a:r>
              <a:rPr lang="tr-TR" sz="1800" dirty="0" err="1" smtClean="0"/>
              <a:t>Atçalı</a:t>
            </a:r>
            <a:r>
              <a:rPr lang="tr-TR" sz="1800" dirty="0" smtClean="0"/>
              <a:t> </a:t>
            </a:r>
            <a:r>
              <a:rPr lang="tr-TR" sz="1800" dirty="0"/>
              <a:t>Kel </a:t>
            </a:r>
            <a:r>
              <a:rPr lang="tr-TR" sz="1800" dirty="0" smtClean="0"/>
              <a:t>Mehmet, 16 </a:t>
            </a:r>
            <a:r>
              <a:rPr lang="tr-TR" sz="1800" dirty="0"/>
              <a:t>Mart </a:t>
            </a:r>
            <a:r>
              <a:rPr lang="tr-TR" sz="1800" dirty="0" smtClean="0"/>
              <a:t>1920, Şili'de Av, Ölü </a:t>
            </a:r>
            <a:r>
              <a:rPr lang="tr-TR" sz="1800" dirty="0"/>
              <a:t>Kentin </a:t>
            </a:r>
            <a:r>
              <a:rPr lang="tr-TR" sz="1800" dirty="0" smtClean="0"/>
              <a:t>Nabzı, Ali, Ya </a:t>
            </a:r>
            <a:r>
              <a:rPr lang="tr-TR" sz="1800" dirty="0"/>
              <a:t>Devlet Başa Ya Kuzgun </a:t>
            </a:r>
            <a:r>
              <a:rPr lang="tr-TR" sz="1800" dirty="0" smtClean="0"/>
              <a:t>Leşe, Bir </a:t>
            </a:r>
            <a:r>
              <a:rPr lang="tr-TR" sz="1800" dirty="0"/>
              <a:t>Başkana </a:t>
            </a:r>
            <a:r>
              <a:rPr lang="tr-TR" sz="1800" dirty="0" smtClean="0"/>
              <a:t>Ağıt, Yıldız Yargılanması, Kanunî </a:t>
            </a:r>
            <a:r>
              <a:rPr lang="tr-TR" sz="1800" dirty="0"/>
              <a:t>Sultan Süleyman </a:t>
            </a:r>
            <a:r>
              <a:rPr lang="tr-TR" sz="1800" dirty="0" smtClean="0"/>
              <a:t>Dörtlemesi </a:t>
            </a:r>
            <a:r>
              <a:rPr lang="tr-TR" sz="1800" dirty="0"/>
              <a:t>(ya da Taht ve Baht </a:t>
            </a:r>
            <a:r>
              <a:rPr lang="tr-TR" sz="1800" dirty="0" smtClean="0"/>
              <a:t>Dörtlemesi), İlk </a:t>
            </a:r>
            <a:r>
              <a:rPr lang="tr-TR" sz="1800" dirty="0"/>
              <a:t>Yıllar </a:t>
            </a:r>
            <a:r>
              <a:rPr lang="tr-TR" sz="1800" dirty="0" smtClean="0"/>
              <a:t>– </a:t>
            </a:r>
            <a:r>
              <a:rPr lang="tr-TR" sz="1800" dirty="0" err="1" smtClean="0"/>
              <a:t>Roksolan</a:t>
            </a:r>
            <a:r>
              <a:rPr lang="tr-TR" sz="1800" dirty="0" smtClean="0"/>
              <a:t>, Sığıntı, Toroslardan Öteye, </a:t>
            </a:r>
            <a:r>
              <a:rPr lang="tr-TR" sz="1800" dirty="0" err="1" smtClean="0"/>
              <a:t>Seyitbaşı</a:t>
            </a:r>
            <a:r>
              <a:rPr lang="tr-TR" sz="1800" dirty="0" smtClean="0"/>
              <a:t> Konağı, Ölümü </a:t>
            </a:r>
            <a:r>
              <a:rPr lang="tr-TR" sz="1800" dirty="0"/>
              <a:t>Yaşamak </a:t>
            </a:r>
            <a:endParaRPr lang="tr-TR" sz="1800" dirty="0" smtClean="0"/>
          </a:p>
          <a:p>
            <a:pPr algn="l"/>
            <a:r>
              <a:rPr lang="tr-TR" sz="1800" b="1" dirty="0" smtClean="0"/>
              <a:t>ŞİİR: </a:t>
            </a:r>
            <a:r>
              <a:rPr lang="tr-TR" sz="1800" dirty="0" smtClean="0"/>
              <a:t>Masal</a:t>
            </a:r>
            <a:r>
              <a:rPr lang="tr-TR" sz="1800" dirty="0"/>
              <a:t>,</a:t>
            </a:r>
            <a:r>
              <a:rPr lang="tr-TR" sz="1800" dirty="0" smtClean="0"/>
              <a:t> </a:t>
            </a:r>
            <a:r>
              <a:rPr lang="tr-TR" sz="1800" dirty="0" err="1" smtClean="0"/>
              <a:t>Kıtkanaat</a:t>
            </a:r>
            <a:r>
              <a:rPr lang="tr-TR" sz="1800" dirty="0" smtClean="0"/>
              <a:t> </a:t>
            </a:r>
            <a:r>
              <a:rPr lang="tr-TR" sz="1800" dirty="0"/>
              <a:t>(1957)</a:t>
            </a:r>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0834992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402831" cy="4005072"/>
          </a:xfrm>
        </p:spPr>
        <p:txBody>
          <a:bodyPr>
            <a:normAutofit/>
          </a:bodyPr>
          <a:lstStyle/>
          <a:p>
            <a:pPr algn="l" fontAlgn="base"/>
            <a:r>
              <a:rPr lang="tr-TR" dirty="0" smtClean="0"/>
              <a:t>  Tiyatro </a:t>
            </a:r>
            <a:r>
              <a:rPr lang="tr-TR" dirty="0"/>
              <a:t>ve senaryo alanındaki başarılı yapıtlarıyla tanınmıştır. Kurtuluş Savaşı’nı romansı bir dille anlatan Şu Çılgın Türkler adlı belgesel-romanı, neredeyse Cumhuriyet tarihinin en çok satılan kitabı olmuştur.</a:t>
            </a:r>
          </a:p>
          <a:p>
            <a:pPr algn="l" fontAlgn="base"/>
            <a:r>
              <a:rPr lang="tr-TR" dirty="0" smtClean="0"/>
              <a:t>  Yazın </a:t>
            </a:r>
            <a:r>
              <a:rPr lang="tr-TR" dirty="0"/>
              <a:t>yaşamı boyunca çeşitli ödüllerin yanı sıra 1999’da, Türk toplumunun kültür ve sanat hayatına katkı ve hizmetlerinden dolayı “Cumhurbaşkanlığı Kültür ve Sanat Büyük </a:t>
            </a:r>
            <a:r>
              <a:rPr lang="tr-TR" dirty="0" err="1"/>
              <a:t>Ödülü”ne</a:t>
            </a:r>
            <a:r>
              <a:rPr lang="tr-TR" dirty="0"/>
              <a:t> değer görülmüştür.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TURGUT ÖZAKMAN </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22887" y="2118519"/>
            <a:ext cx="27051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5494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b="1" dirty="0" smtClean="0"/>
              <a:t>OYUN: </a:t>
            </a:r>
            <a:r>
              <a:rPr lang="tr-TR" dirty="0" smtClean="0"/>
              <a:t>Pembe </a:t>
            </a:r>
            <a:r>
              <a:rPr lang="tr-TR" dirty="0"/>
              <a:t>Evin Kaderi, Güneşte On Kişi, Duvarların Ötesi, Kanaviçe, Ocak, Paramparça, Ah Şu Gençler, Sarıpınar-1914, Fehim Paşa Konağı, Bir Şehnaz </a:t>
            </a:r>
            <a:r>
              <a:rPr lang="tr-TR" dirty="0" smtClean="0"/>
              <a:t>Oyun</a:t>
            </a:r>
          </a:p>
          <a:p>
            <a:pPr algn="l" fontAlgn="base"/>
            <a:r>
              <a:rPr lang="tr-TR" b="1" dirty="0" smtClean="0"/>
              <a:t>ROMAN: </a:t>
            </a:r>
            <a:r>
              <a:rPr lang="tr-TR" dirty="0" smtClean="0"/>
              <a:t>Korkma </a:t>
            </a:r>
            <a:r>
              <a:rPr lang="tr-TR" dirty="0"/>
              <a:t>İnsancık Korkma, Diriliş-Çanakkale 1915, </a:t>
            </a:r>
            <a:r>
              <a:rPr lang="tr-TR" dirty="0" err="1"/>
              <a:t>Romantika</a:t>
            </a:r>
            <a:r>
              <a:rPr lang="tr-TR" dirty="0"/>
              <a:t>, Şu Çılgın </a:t>
            </a:r>
            <a:r>
              <a:rPr lang="tr-TR" dirty="0" smtClean="0"/>
              <a:t>Türkler, </a:t>
            </a:r>
            <a:r>
              <a:rPr lang="tr-TR" dirty="0"/>
              <a:t>Çılgın </a:t>
            </a:r>
            <a:r>
              <a:rPr lang="tr-TR" dirty="0" smtClean="0"/>
              <a:t>Türkler</a:t>
            </a:r>
          </a:p>
          <a:p>
            <a:pPr algn="l" fontAlgn="base"/>
            <a:r>
              <a:rPr lang="tr-TR" b="1" dirty="0" smtClean="0"/>
              <a:t>SENARYO: </a:t>
            </a:r>
            <a:r>
              <a:rPr lang="tr-TR" dirty="0" smtClean="0"/>
              <a:t>Keloğlan </a:t>
            </a:r>
            <a:r>
              <a:rPr lang="tr-TR" dirty="0"/>
              <a:t>Aramızda, Tuzsuz Deli Bekir, Keloğlan’la Cankız, Mevlana, Yatık Emine, Keloğlan İz Peşinde, Turhanoğlu, Kanije Kalesi, Son Akın, Kurtuluş, Rıza Beyler, </a:t>
            </a:r>
            <a:r>
              <a:rPr lang="tr-TR" dirty="0" smtClean="0"/>
              <a:t>Cumhuriyet</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6396280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834879" cy="4005072"/>
          </a:xfrm>
        </p:spPr>
        <p:txBody>
          <a:bodyPr/>
          <a:lstStyle/>
          <a:p>
            <a:pPr algn="l"/>
            <a:r>
              <a:rPr lang="tr-TR" dirty="0" smtClean="0"/>
              <a:t>  Gücünü gazetecilikten alan bir yazar olan Bilginer, toplumcu oyunlarıyla Türkiye’nin sosyal sorunlarını yansıtmıştır. Dramatik yoğunluğu öne çıkan ve teknik yönden güçlü olan oyunlarında Güneydoğu Anadolu köylerinde geçen olayları etkili bir gerçeklikle anlatmıştır.</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RECEP BİLGİNER</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46750" y="1988841"/>
            <a:ext cx="2460588" cy="326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5494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smtClean="0"/>
              <a:t>OYUN: </a:t>
            </a:r>
            <a:r>
              <a:rPr lang="tr-TR" dirty="0" smtClean="0"/>
              <a:t>Gazeteciden </a:t>
            </a:r>
            <a:r>
              <a:rPr lang="tr-TR" dirty="0"/>
              <a:t>Dost, İsyancılar, Ben Devletim, Utanç Dünyası, Sarı Naciye, Yunus Emre, Mevlana, Parkta Bir Sonbahar Günüydü, Sevdiğim Adam, Karım ve </a:t>
            </a:r>
            <a:r>
              <a:rPr lang="tr-TR" dirty="0" smtClean="0"/>
              <a:t>Kızım</a:t>
            </a:r>
          </a:p>
          <a:p>
            <a:pPr algn="l"/>
            <a:r>
              <a:rPr lang="tr-TR" b="1" dirty="0" smtClean="0"/>
              <a:t>ROMAN: </a:t>
            </a:r>
            <a:r>
              <a:rPr lang="tr-TR" dirty="0" smtClean="0"/>
              <a:t>Politikada </a:t>
            </a:r>
            <a:r>
              <a:rPr lang="tr-TR" dirty="0"/>
              <a:t>Bir Sarı </a:t>
            </a:r>
            <a:r>
              <a:rPr lang="tr-TR" dirty="0" smtClean="0"/>
              <a:t>çizmeli</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6396280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a:t> </a:t>
            </a:r>
            <a:r>
              <a:rPr lang="tr-TR" dirty="0" smtClean="0"/>
              <a:t> Oyunların konularını genellikle tarihe dayandırmakla birlikte, tarihi incelemeye değil, karakterlerin kişilik ve iç dünyalarını yansıtmaya önem verdi.</a:t>
            </a:r>
          </a:p>
          <a:p>
            <a:pPr algn="l"/>
            <a:r>
              <a:rPr lang="tr-TR" dirty="0"/>
              <a:t> </a:t>
            </a:r>
            <a:r>
              <a:rPr lang="tr-TR" dirty="0" smtClean="0"/>
              <a:t> Günlük yaşamın gerçekleriyle tarihsel gerçekleri sanatın potasında eriterek yansıttı.</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TURAN OFLAZOĞLU</a:t>
            </a:r>
          </a:p>
        </p:txBody>
      </p:sp>
      <p:pic>
        <p:nvPicPr>
          <p:cNvPr id="8"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26014" y="2020888"/>
            <a:ext cx="2834418"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5494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b="1" dirty="0" smtClean="0"/>
              <a:t>OYUN: </a:t>
            </a:r>
            <a:r>
              <a:rPr lang="tr-TR" dirty="0" err="1" smtClean="0"/>
              <a:t>Keziban</a:t>
            </a:r>
            <a:r>
              <a:rPr lang="tr-TR" dirty="0"/>
              <a:t>, Yine Bir Gülnihal, Kösem Sultan, Cem Sultan, Allah’ın Dediği Olur, Deli İbrahim, Fatih, IV. Murat, Sokrates Savunuyor, Genç Osman, Elif Ana, Bizans Düştü, III. Selim, Sinan, </a:t>
            </a:r>
            <a:r>
              <a:rPr lang="tr-TR" dirty="0" smtClean="0"/>
              <a:t>Gardiyan </a:t>
            </a:r>
            <a:r>
              <a:rPr lang="tr-TR" dirty="0" err="1" smtClean="0"/>
              <a:t>Rilke’den</a:t>
            </a:r>
            <a:r>
              <a:rPr lang="tr-TR" dirty="0" smtClean="0"/>
              <a:t> </a:t>
            </a:r>
            <a:r>
              <a:rPr lang="tr-TR" dirty="0"/>
              <a:t>Seçme Şiirler, </a:t>
            </a:r>
            <a:r>
              <a:rPr lang="tr-TR" dirty="0" err="1"/>
              <a:t>Duino</a:t>
            </a:r>
            <a:r>
              <a:rPr lang="tr-TR" dirty="0"/>
              <a:t> Ağıtları, Shakespeare, Moliere: Çeviri</a:t>
            </a:r>
          </a:p>
          <a:p>
            <a:pPr algn="l" fontAlgn="base"/>
            <a:r>
              <a:rPr lang="tr-TR" b="1" dirty="0" smtClean="0"/>
              <a:t>ŞİİR: </a:t>
            </a:r>
            <a:r>
              <a:rPr lang="tr-TR" dirty="0" smtClean="0"/>
              <a:t>Sevgi </a:t>
            </a:r>
            <a:r>
              <a:rPr lang="tr-TR" dirty="0"/>
              <a:t>Hakanı, </a:t>
            </a:r>
            <a:r>
              <a:rPr lang="tr-TR" dirty="0" smtClean="0"/>
              <a:t>Fetih</a:t>
            </a:r>
            <a:endParaRPr lang="tr-TR" dirty="0"/>
          </a:p>
          <a:p>
            <a:pPr algn="l" fontAlgn="base"/>
            <a:r>
              <a:rPr lang="tr-TR" b="1" dirty="0" smtClean="0"/>
              <a:t>SENARYO: </a:t>
            </a:r>
            <a:r>
              <a:rPr lang="tr-TR" dirty="0" smtClean="0"/>
              <a:t>Topkapı</a:t>
            </a:r>
            <a:r>
              <a:rPr lang="tr-TR" dirty="0"/>
              <a:t>, </a:t>
            </a:r>
            <a:r>
              <a:rPr lang="tr-TR" dirty="0" err="1"/>
              <a:t>Mütareke’den</a:t>
            </a:r>
            <a:r>
              <a:rPr lang="tr-TR" dirty="0"/>
              <a:t> Büyük </a:t>
            </a:r>
            <a:r>
              <a:rPr lang="tr-TR" dirty="0" err="1" smtClean="0"/>
              <a:t>Taarruz’a</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6396280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O, gerçek sanat gücünü, ustalığını, toplumsal dünya görüşünü oyunlarında gösterdi. Sinema ve televizyon senaryoları yazdı.</a:t>
            </a:r>
          </a:p>
          <a:p>
            <a:pPr algn="l"/>
            <a:r>
              <a:rPr lang="tr-TR" dirty="0"/>
              <a:t> </a:t>
            </a:r>
            <a:r>
              <a:rPr lang="tr-TR" dirty="0" smtClean="0"/>
              <a:t> Atatürk’ün toplumu yeniden yapılandırmada kırdığı sürat rekorunu anlatan </a:t>
            </a:r>
            <a:r>
              <a:rPr lang="tr-TR" dirty="0" smtClean="0">
                <a:solidFill>
                  <a:srgbClr val="7030A0"/>
                </a:solidFill>
              </a:rPr>
              <a:t>«Metamorfoz» </a:t>
            </a:r>
            <a:r>
              <a:rPr lang="tr-TR" dirty="0" smtClean="0"/>
              <a:t>senaryosu da filme çekildi. Genellikle toplumsal bozuklukları, kurumları ve kişileri eleştiren, bazen de gülünç yanlarıyla sergileyen bir yol izledi.</a:t>
            </a:r>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REFİK ERDURAN</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22936" y="2014392"/>
            <a:ext cx="2305447" cy="342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603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67544" y="2020824"/>
            <a:ext cx="5760640" cy="4432512"/>
          </a:xfrm>
        </p:spPr>
        <p:txBody>
          <a:bodyPr>
            <a:normAutofit lnSpcReduction="10000"/>
          </a:bodyPr>
          <a:lstStyle/>
          <a:p>
            <a:pPr algn="l"/>
            <a:r>
              <a:rPr lang="tr-TR" dirty="0" smtClean="0"/>
              <a:t>  İlk şiirlerinde aruzu kullanmasına karşın daha sonra hece ölçüsüyle milli edebiyat akımına bağlı yurt sevgisi, gurbet, aşk ulusal kurtuluş heyecanını yansıtan şiirler yazmıştır. Şiirleri, iyi niyetli, bu ülkeyi, bu milleti seven bir şairin, bir yalnız adamın şiirleridir. </a:t>
            </a:r>
            <a:endParaRPr lang="tr-TR" dirty="0"/>
          </a:p>
          <a:p>
            <a:pPr algn="l"/>
            <a:r>
              <a:rPr lang="tr-TR" dirty="0" smtClean="0"/>
              <a:t>  Hece ölçüsü kalıplarının tekdüzeliğine düşmeden yeni ritimler yaratarak Anadolu kokulu bir şiir havasını sürdürmüştür.</a:t>
            </a:r>
          </a:p>
          <a:p>
            <a:pPr algn="l"/>
            <a:r>
              <a:rPr lang="tr-TR" dirty="0"/>
              <a:t> </a:t>
            </a:r>
            <a:r>
              <a:rPr lang="tr-TR" dirty="0" smtClean="0"/>
              <a:t> Milli Mücadele yıllarında savaşın kazanılması için çalışmış, o dönemde yazdıkları elden ele dolaşmıştır. Kimi şiirleri bestelenmiş, marş olmuş, şarkı olmuştur.</a:t>
            </a:r>
          </a:p>
          <a:p>
            <a:pPr algn="l"/>
            <a:r>
              <a:rPr lang="tr-TR" dirty="0" smtClean="0"/>
              <a:t>  Şiir kitabı yayınlamamış. </a:t>
            </a:r>
            <a:r>
              <a:rPr lang="tr-TR" dirty="0" smtClean="0">
                <a:solidFill>
                  <a:srgbClr val="7030A0"/>
                </a:solidFill>
              </a:rPr>
              <a:t>‘Bingöl Çobanlarına’, ‘Kimsesizlik’, ‘Gurbet’, ‘Hicret’, ‘</a:t>
            </a:r>
            <a:r>
              <a:rPr lang="tr-TR" dirty="0" err="1" smtClean="0">
                <a:solidFill>
                  <a:srgbClr val="7030A0"/>
                </a:solidFill>
              </a:rPr>
              <a:t>İrşad</a:t>
            </a:r>
            <a:r>
              <a:rPr lang="tr-TR" dirty="0" smtClean="0">
                <a:solidFill>
                  <a:srgbClr val="7030A0"/>
                </a:solidFill>
              </a:rPr>
              <a:t>’ </a:t>
            </a:r>
            <a:r>
              <a:rPr lang="tr-TR" dirty="0" smtClean="0"/>
              <a:t>onun bilinen şiirleridir. </a:t>
            </a:r>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KEMALETTİN KAMU</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44208" y="1988840"/>
            <a:ext cx="2343587" cy="346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2098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smtClean="0"/>
              <a:t>OYUN: </a:t>
            </a:r>
            <a:r>
              <a:rPr lang="tr-TR" dirty="0" smtClean="0"/>
              <a:t>Deli, Bir </a:t>
            </a:r>
            <a:r>
              <a:rPr lang="tr-TR" dirty="0"/>
              <a:t>Ki­lo </a:t>
            </a:r>
            <a:r>
              <a:rPr lang="tr-TR" dirty="0" smtClean="0"/>
              <a:t>Namus, Cengiz </a:t>
            </a:r>
            <a:r>
              <a:rPr lang="tr-TR" dirty="0"/>
              <a:t>Han’ın </a:t>
            </a:r>
            <a:r>
              <a:rPr lang="tr-TR" dirty="0" smtClean="0"/>
              <a:t>Bisikleti, İp Oyu­nu, </a:t>
            </a:r>
            <a:r>
              <a:rPr lang="tr-TR" dirty="0" err="1" smtClean="0"/>
              <a:t>Karayar</a:t>
            </a:r>
            <a:r>
              <a:rPr lang="tr-TR" dirty="0" smtClean="0"/>
              <a:t> Köprüsü, İkinci Baskı, Büyük </a:t>
            </a:r>
            <a:r>
              <a:rPr lang="tr-TR" dirty="0" err="1" smtClean="0"/>
              <a:t>Jüstinyen</a:t>
            </a:r>
            <a:r>
              <a:rPr lang="tr-TR" dirty="0" smtClean="0"/>
              <a:t>, Aman Avcı, Ayı Masa­lı, Direkler Arasında, Uçurtmanın Zinciri, Kartal Tekmesi, Kelepçe, Turp Suyu, Canavar Cafer</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61893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dirty="0" smtClean="0"/>
              <a:t>  Edebiyatımızda absürt </a:t>
            </a:r>
            <a:r>
              <a:rPr lang="tr-TR" dirty="0"/>
              <a:t>tiyatro alanında başarılı yapıtlar ortaya koymuş ve bu türün en önemli temsilcilerinden biri kabul edilmiştir.</a:t>
            </a:r>
          </a:p>
          <a:p>
            <a:pPr algn="l" fontAlgn="base"/>
            <a:r>
              <a:rPr lang="tr-TR" dirty="0" smtClean="0"/>
              <a:t>  Sağlam </a:t>
            </a:r>
            <a:r>
              <a:rPr lang="tr-TR" dirty="0"/>
              <a:t>tiyatro tekniği, şiirsel dili ve evrensel boyutları bulunan oyunlarından Midas’ın Kulaklarına, Midas’ın Altınları ve Midas’ın Kördüğümü oyunlarını da ekleyerek bir Midas Üçlemesi oluşturdu. Bu oyunlarda </a:t>
            </a:r>
            <a:r>
              <a:rPr lang="tr-TR" dirty="0" err="1"/>
              <a:t>Frigya</a:t>
            </a:r>
            <a:r>
              <a:rPr lang="tr-TR" dirty="0"/>
              <a:t> Kralı Midas’ın tutkularını, yanılgılarını anlatmıştır.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GÜNGÖR DİLMEN</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94312" y="2609056"/>
            <a:ext cx="276225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0093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OYUN: </a:t>
            </a:r>
            <a:r>
              <a:rPr lang="tr-TR" dirty="0" err="1" smtClean="0"/>
              <a:t>Galile'nin</a:t>
            </a:r>
            <a:r>
              <a:rPr lang="tr-TR" dirty="0" smtClean="0"/>
              <a:t> Günahları,</a:t>
            </a:r>
            <a:r>
              <a:rPr lang="tr-TR" dirty="0"/>
              <a:t> </a:t>
            </a:r>
            <a:r>
              <a:rPr lang="tr-TR" dirty="0" smtClean="0"/>
              <a:t>Osmanlı </a:t>
            </a:r>
            <a:r>
              <a:rPr lang="tr-TR" dirty="0"/>
              <a:t>Dram </a:t>
            </a:r>
            <a:r>
              <a:rPr lang="tr-TR" dirty="0" smtClean="0"/>
              <a:t>Kumpanyası, Hakimiyeti </a:t>
            </a:r>
            <a:r>
              <a:rPr lang="tr-TR" dirty="0"/>
              <a:t>Milliye Aş </a:t>
            </a:r>
            <a:r>
              <a:rPr lang="tr-TR" dirty="0" smtClean="0"/>
              <a:t>Evi,</a:t>
            </a:r>
            <a:r>
              <a:rPr lang="tr-TR" dirty="0"/>
              <a:t> </a:t>
            </a:r>
            <a:r>
              <a:rPr lang="tr-TR" dirty="0" smtClean="0"/>
              <a:t>Kurban,</a:t>
            </a:r>
            <a:r>
              <a:rPr lang="tr-TR" dirty="0"/>
              <a:t> </a:t>
            </a:r>
            <a:r>
              <a:rPr lang="tr-TR" dirty="0" smtClean="0"/>
              <a:t>Aşkımız </a:t>
            </a:r>
            <a:r>
              <a:rPr lang="tr-TR" dirty="0" err="1"/>
              <a:t>Aksarayın</a:t>
            </a:r>
            <a:r>
              <a:rPr lang="tr-TR" dirty="0"/>
              <a:t> En Büyük </a:t>
            </a:r>
            <a:r>
              <a:rPr lang="tr-TR" dirty="0" smtClean="0"/>
              <a:t>Yangını,</a:t>
            </a:r>
            <a:r>
              <a:rPr lang="tr-TR" dirty="0"/>
              <a:t> </a:t>
            </a:r>
            <a:r>
              <a:rPr lang="tr-TR" dirty="0" smtClean="0"/>
              <a:t>Ben Anadolu,</a:t>
            </a:r>
            <a:r>
              <a:rPr lang="tr-TR" dirty="0"/>
              <a:t> </a:t>
            </a:r>
            <a:r>
              <a:rPr lang="tr-TR" dirty="0" smtClean="0"/>
              <a:t>Bağdat Hatun,</a:t>
            </a:r>
            <a:r>
              <a:rPr lang="tr-TR" dirty="0"/>
              <a:t> </a:t>
            </a:r>
            <a:r>
              <a:rPr lang="tr-TR" dirty="0" smtClean="0"/>
              <a:t>Deli Dumrul,</a:t>
            </a:r>
            <a:r>
              <a:rPr lang="tr-TR" dirty="0"/>
              <a:t> </a:t>
            </a:r>
            <a:r>
              <a:rPr lang="tr-TR" dirty="0" smtClean="0"/>
              <a:t>Midas'ın Altınları,</a:t>
            </a:r>
            <a:r>
              <a:rPr lang="tr-TR" dirty="0"/>
              <a:t> </a:t>
            </a:r>
            <a:r>
              <a:rPr lang="tr-TR" dirty="0" smtClean="0"/>
              <a:t>Midas'ın Kulakları,</a:t>
            </a:r>
            <a:endParaRPr lang="tr-TR" dirty="0"/>
          </a:p>
          <a:p>
            <a:pPr algn="l"/>
            <a:r>
              <a:rPr lang="tr-TR" dirty="0"/>
              <a:t>Midas'ın Kör </a:t>
            </a:r>
            <a:r>
              <a:rPr lang="tr-TR" dirty="0" smtClean="0"/>
              <a:t>Düğümü,</a:t>
            </a:r>
            <a:r>
              <a:rPr lang="tr-TR" dirty="0"/>
              <a:t> </a:t>
            </a:r>
            <a:r>
              <a:rPr lang="tr-TR" dirty="0" smtClean="0"/>
              <a:t>Akad'ın Yayı,</a:t>
            </a:r>
            <a:r>
              <a:rPr lang="tr-TR" dirty="0"/>
              <a:t> </a:t>
            </a:r>
            <a:r>
              <a:rPr lang="tr-TR" dirty="0" err="1" smtClean="0"/>
              <a:t>Troya</a:t>
            </a:r>
            <a:r>
              <a:rPr lang="tr-TR" dirty="0" smtClean="0"/>
              <a:t> </a:t>
            </a:r>
            <a:r>
              <a:rPr lang="tr-TR" dirty="0"/>
              <a:t>İçinde Vurdular Beni</a:t>
            </a:r>
          </a:p>
          <a:p>
            <a:pPr algn="l"/>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61893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dirty="0" smtClean="0"/>
              <a:t>  Edebiyatımızda </a:t>
            </a:r>
            <a:r>
              <a:rPr lang="tr-TR" dirty="0"/>
              <a:t>Buzlar Çözülmeden ve Paydos adlı oyunlarıyla tanınmıştır.</a:t>
            </a:r>
          </a:p>
          <a:p>
            <a:pPr algn="l" fontAlgn="base"/>
            <a:r>
              <a:rPr lang="tr-TR" dirty="0" smtClean="0"/>
              <a:t>  Konularını </a:t>
            </a:r>
            <a:r>
              <a:rPr lang="tr-TR" dirty="0"/>
              <a:t>insanlar arasındaki çatışmalardan alan, kişileri genellikle ahlak bakımından eleştiren oyunlarıyla tanınmıştır.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CEVAT FEHMİ BAŞKUT</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41937" y="2147094"/>
            <a:ext cx="2667000"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59550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fontAlgn="base"/>
            <a:r>
              <a:rPr lang="tr-TR" b="1" dirty="0" smtClean="0"/>
              <a:t>OYUN: </a:t>
            </a:r>
            <a:r>
              <a:rPr lang="tr-TR" dirty="0" smtClean="0"/>
              <a:t>Paydos</a:t>
            </a:r>
            <a:r>
              <a:rPr lang="tr-TR" dirty="0"/>
              <a:t>, Buzlar Çözülmeden, Küçük Şehir, Büyük Şehir, Ayarsızlar, Hacı Kaptan, Koca Bebek, Soygun, Kadıköy İskelesi, Makine, </a:t>
            </a:r>
            <a:r>
              <a:rPr lang="tr-TR" dirty="0" err="1"/>
              <a:t>Kleopatra’nın</a:t>
            </a:r>
            <a:r>
              <a:rPr lang="tr-TR" dirty="0"/>
              <a:t> Mezarı, Harput’ta Bir Amerikalı, Hacıyatmaz, Göç, </a:t>
            </a:r>
            <a:r>
              <a:rPr lang="tr-TR" dirty="0" smtClean="0"/>
              <a:t>Emekli</a:t>
            </a:r>
          </a:p>
          <a:p>
            <a:pPr algn="l" fontAlgn="base"/>
            <a:r>
              <a:rPr lang="tr-TR" b="1" dirty="0" smtClean="0"/>
              <a:t>ROMAN: </a:t>
            </a:r>
            <a:r>
              <a:rPr lang="tr-TR" dirty="0" smtClean="0"/>
              <a:t>Kadın </a:t>
            </a:r>
            <a:r>
              <a:rPr lang="tr-TR" dirty="0"/>
              <a:t>Bir Defa Sever, Dişi Aslan, </a:t>
            </a:r>
            <a:r>
              <a:rPr lang="tr-TR" dirty="0" err="1"/>
              <a:t>Valde</a:t>
            </a:r>
            <a:r>
              <a:rPr lang="tr-TR" dirty="0"/>
              <a:t> Sultanın </a:t>
            </a:r>
            <a:r>
              <a:rPr lang="tr-TR" dirty="0" smtClean="0"/>
              <a:t>Gerdanlığı</a:t>
            </a:r>
          </a:p>
          <a:p>
            <a:pPr algn="l" fontAlgn="base"/>
            <a:r>
              <a:rPr lang="tr-TR" b="1" dirty="0" smtClean="0"/>
              <a:t>RÖPORTAJ: </a:t>
            </a:r>
            <a:r>
              <a:rPr lang="tr-TR" dirty="0" smtClean="0"/>
              <a:t>Geceleri </a:t>
            </a:r>
            <a:r>
              <a:rPr lang="tr-TR" dirty="0"/>
              <a:t>Bizi Kimler </a:t>
            </a:r>
            <a:r>
              <a:rPr lang="tr-TR" dirty="0" smtClean="0"/>
              <a:t>Bekliyor</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7030110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546847" cy="4005072"/>
          </a:xfrm>
        </p:spPr>
        <p:txBody>
          <a:bodyPr>
            <a:normAutofit/>
          </a:bodyPr>
          <a:lstStyle/>
          <a:p>
            <a:pPr algn="l" fontAlgn="base"/>
            <a:r>
              <a:rPr lang="tr-TR" dirty="0" smtClean="0"/>
              <a:t>  Gücünü gözlem, mizah</a:t>
            </a:r>
            <a:r>
              <a:rPr lang="tr-TR" dirty="0"/>
              <a:t> </a:t>
            </a:r>
            <a:r>
              <a:rPr lang="tr-TR" dirty="0" smtClean="0"/>
              <a:t>ve</a:t>
            </a:r>
            <a:r>
              <a:rPr lang="tr-TR" dirty="0"/>
              <a:t> </a:t>
            </a:r>
            <a:r>
              <a:rPr lang="tr-TR" dirty="0" smtClean="0"/>
              <a:t>yergiden</a:t>
            </a:r>
            <a:r>
              <a:rPr lang="tr-TR" dirty="0"/>
              <a:t> </a:t>
            </a:r>
            <a:r>
              <a:rPr lang="tr-TR" dirty="0" smtClean="0"/>
              <a:t>alan</a:t>
            </a:r>
            <a:r>
              <a:rPr lang="tr-TR" dirty="0"/>
              <a:t> sanatçı; öykülerinde büyük şehrin tipik ve türedi yaşamlarını konu edinmiştir.</a:t>
            </a:r>
          </a:p>
          <a:p>
            <a:pPr algn="l" fontAlgn="base"/>
            <a:r>
              <a:rPr lang="tr-TR" dirty="0" smtClean="0"/>
              <a:t>  Eski</a:t>
            </a:r>
            <a:r>
              <a:rPr lang="tr-TR" dirty="0"/>
              <a:t> ve yeni yaşam biçimi </a:t>
            </a:r>
            <a:r>
              <a:rPr lang="tr-TR" dirty="0" smtClean="0"/>
              <a:t>arasında kalmış </a:t>
            </a:r>
            <a:r>
              <a:rPr lang="tr-TR" dirty="0"/>
              <a:t>insanların, sonradan görme zenginlerin yaşamlarını ele almıştır.</a:t>
            </a:r>
          </a:p>
          <a:p>
            <a:pPr algn="l" fontAlgn="base"/>
            <a:r>
              <a:rPr lang="tr-TR" dirty="0" smtClean="0"/>
              <a:t>  Epik </a:t>
            </a:r>
            <a:r>
              <a:rPr lang="tr-TR" dirty="0"/>
              <a:t>tiyatro örnekleriyle edebiyatımızda bir yeniliğin öncüsü olmuştur.</a:t>
            </a:r>
          </a:p>
          <a:p>
            <a:pPr algn="l" fontAlgn="base"/>
            <a:r>
              <a:rPr lang="tr-TR" dirty="0" smtClean="0"/>
              <a:t>  </a:t>
            </a:r>
            <a:r>
              <a:rPr lang="tr-TR" dirty="0" smtClean="0">
                <a:solidFill>
                  <a:srgbClr val="7030A0"/>
                </a:solidFill>
              </a:rPr>
              <a:t>«Keşanlı </a:t>
            </a:r>
            <a:r>
              <a:rPr lang="tr-TR" dirty="0">
                <a:solidFill>
                  <a:srgbClr val="7030A0"/>
                </a:solidFill>
              </a:rPr>
              <a:t>Ali </a:t>
            </a:r>
            <a:r>
              <a:rPr lang="tr-TR" dirty="0" smtClean="0">
                <a:solidFill>
                  <a:srgbClr val="7030A0"/>
                </a:solidFill>
              </a:rPr>
              <a:t>Destanı» </a:t>
            </a:r>
            <a:r>
              <a:rPr lang="tr-TR" dirty="0" smtClean="0"/>
              <a:t>adlı epik</a:t>
            </a:r>
            <a:r>
              <a:rPr lang="tr-TR" dirty="0"/>
              <a:t> </a:t>
            </a:r>
            <a:r>
              <a:rPr lang="tr-TR" dirty="0" smtClean="0"/>
              <a:t>oyunu</a:t>
            </a:r>
            <a:r>
              <a:rPr lang="tr-TR" dirty="0"/>
              <a:t> </a:t>
            </a:r>
            <a:r>
              <a:rPr lang="tr-TR" dirty="0" smtClean="0"/>
              <a:t>ile</a:t>
            </a:r>
            <a:r>
              <a:rPr lang="tr-TR" dirty="0"/>
              <a:t> </a:t>
            </a:r>
            <a:r>
              <a:rPr lang="tr-TR" dirty="0" smtClean="0"/>
              <a:t>dünya</a:t>
            </a:r>
            <a:r>
              <a:rPr lang="tr-TR" dirty="0"/>
              <a:t> </a:t>
            </a:r>
            <a:r>
              <a:rPr lang="tr-TR" dirty="0" smtClean="0"/>
              <a:t>çapında tanınmış, oyun sinemaya</a:t>
            </a:r>
            <a:r>
              <a:rPr lang="tr-TR" dirty="0"/>
              <a:t> aktarılmıştır.</a:t>
            </a:r>
          </a:p>
          <a:p>
            <a:pPr algn="l"/>
            <a:endParaRPr lang="tr-TR" dirty="0"/>
          </a:p>
        </p:txBody>
      </p:sp>
      <p:sp>
        <p:nvSpPr>
          <p:cNvPr id="4" name="Başlık 3"/>
          <p:cNvSpPr>
            <a:spLocks noGrp="1"/>
          </p:cNvSpPr>
          <p:nvPr>
            <p:ph type="title"/>
          </p:nvPr>
        </p:nvSpPr>
        <p:spPr/>
        <p:txBody>
          <a:bodyPr/>
          <a:lstStyle/>
          <a:p>
            <a:r>
              <a:rPr lang="tr-TR" dirty="0">
                <a:effectLst>
                  <a:glow rad="63500">
                    <a:schemeClr val="accent3">
                      <a:satMod val="175000"/>
                      <a:alpha val="40000"/>
                    </a:schemeClr>
                  </a:glow>
                </a:effectLst>
              </a:rPr>
              <a:t>HALDUN </a:t>
            </a:r>
            <a:r>
              <a:rPr lang="tr-TR" dirty="0" smtClean="0">
                <a:effectLst>
                  <a:glow rad="63500">
                    <a:schemeClr val="accent3">
                      <a:satMod val="175000"/>
                      <a:alpha val="40000"/>
                    </a:schemeClr>
                  </a:glow>
                </a:effectLst>
              </a:rPr>
              <a:t>TANER</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27686" y="2060024"/>
            <a:ext cx="2832745" cy="3116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8969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ÖYKÜ: </a:t>
            </a:r>
            <a:r>
              <a:rPr lang="tr-TR" sz="1800" dirty="0" smtClean="0"/>
              <a:t>Geçmiş </a:t>
            </a:r>
            <a:r>
              <a:rPr lang="tr-TR" sz="1800" dirty="0"/>
              <a:t>Zaman </a:t>
            </a:r>
            <a:r>
              <a:rPr lang="tr-TR" sz="1800" dirty="0" smtClean="0"/>
              <a:t>Olur ki, Yaşasın Demokrasi, Şişhane'ye </a:t>
            </a:r>
            <a:r>
              <a:rPr lang="tr-TR" sz="1800" dirty="0"/>
              <a:t>Yağmur </a:t>
            </a:r>
            <a:r>
              <a:rPr lang="tr-TR" sz="1800" dirty="0" smtClean="0"/>
              <a:t>Yağıyordu,</a:t>
            </a:r>
            <a:r>
              <a:rPr lang="tr-TR" sz="1800" dirty="0"/>
              <a:t> </a:t>
            </a:r>
            <a:r>
              <a:rPr lang="tr-TR" sz="1800" dirty="0" smtClean="0"/>
              <a:t>Tuş,</a:t>
            </a:r>
            <a:r>
              <a:rPr lang="tr-TR" sz="1800" dirty="0"/>
              <a:t> </a:t>
            </a:r>
            <a:r>
              <a:rPr lang="tr-TR" sz="1800" dirty="0" smtClean="0"/>
              <a:t> </a:t>
            </a:r>
            <a:r>
              <a:rPr lang="tr-TR" sz="1800" dirty="0" err="1" smtClean="0"/>
              <a:t>Onikiye</a:t>
            </a:r>
            <a:r>
              <a:rPr lang="tr-TR" sz="1800" dirty="0" smtClean="0"/>
              <a:t> </a:t>
            </a:r>
            <a:r>
              <a:rPr lang="tr-TR" sz="1800" dirty="0"/>
              <a:t>Bir </a:t>
            </a:r>
            <a:r>
              <a:rPr lang="tr-TR" sz="1800" dirty="0" smtClean="0"/>
              <a:t>Var, </a:t>
            </a:r>
            <a:r>
              <a:rPr lang="tr-TR" sz="1800" dirty="0" err="1" smtClean="0"/>
              <a:t>Ayışığında</a:t>
            </a:r>
            <a:r>
              <a:rPr lang="tr-TR" sz="1800" dirty="0" smtClean="0"/>
              <a:t> </a:t>
            </a:r>
            <a:r>
              <a:rPr lang="tr-TR" sz="1800" dirty="0" err="1" smtClean="0"/>
              <a:t>Çalışkur</a:t>
            </a:r>
            <a:r>
              <a:rPr lang="tr-TR" sz="1800" dirty="0" smtClean="0"/>
              <a:t>, </a:t>
            </a:r>
            <a:r>
              <a:rPr lang="tr-TR" sz="1800" dirty="0" err="1" smtClean="0"/>
              <a:t>Sancho’nun</a:t>
            </a:r>
            <a:r>
              <a:rPr lang="tr-TR" sz="1800" dirty="0" smtClean="0"/>
              <a:t> </a:t>
            </a:r>
            <a:r>
              <a:rPr lang="tr-TR" sz="1800" dirty="0"/>
              <a:t>Sabah </a:t>
            </a:r>
            <a:r>
              <a:rPr lang="tr-TR" sz="1800" dirty="0" smtClean="0"/>
              <a:t>Yürüyüşü, Konçinalar, Kızıl </a:t>
            </a:r>
            <a:r>
              <a:rPr lang="tr-TR" sz="1800" dirty="0"/>
              <a:t>Saçlı </a:t>
            </a:r>
            <a:r>
              <a:rPr lang="tr-TR" sz="1800" dirty="0" smtClean="0"/>
              <a:t>Amazon, Yalıda Sabah, Şeytan Tüyü, Bir </a:t>
            </a:r>
            <a:r>
              <a:rPr lang="tr-TR" sz="1800" dirty="0"/>
              <a:t>Kavak Ve İnsanlar</a:t>
            </a:r>
          </a:p>
          <a:p>
            <a:pPr algn="l"/>
            <a:r>
              <a:rPr lang="tr-TR" sz="1800" b="1" dirty="0" smtClean="0"/>
              <a:t>ANI:</a:t>
            </a:r>
            <a:r>
              <a:rPr lang="tr-TR" sz="1800" b="1" dirty="0"/>
              <a:t> </a:t>
            </a:r>
            <a:r>
              <a:rPr lang="tr-TR" sz="1800" dirty="0" smtClean="0"/>
              <a:t>Sırıtık </a:t>
            </a:r>
            <a:r>
              <a:rPr lang="tr-TR" sz="1800" dirty="0"/>
              <a:t>Bir Küskün</a:t>
            </a:r>
          </a:p>
          <a:p>
            <a:pPr algn="l"/>
            <a:r>
              <a:rPr lang="tr-TR" sz="1800" b="1" dirty="0" smtClean="0"/>
              <a:t>OYUN: </a:t>
            </a:r>
            <a:r>
              <a:rPr lang="tr-TR" sz="1800" dirty="0" smtClean="0"/>
              <a:t>Günün Adamı, Dışardakiler, Ve </a:t>
            </a:r>
            <a:r>
              <a:rPr lang="tr-TR" sz="1800" dirty="0"/>
              <a:t>Değirmen </a:t>
            </a:r>
            <a:r>
              <a:rPr lang="tr-TR" sz="1800" dirty="0" smtClean="0"/>
              <a:t>Dönerdi, Fazilet Eczanesi,</a:t>
            </a:r>
            <a:r>
              <a:rPr lang="tr-TR" sz="1800" dirty="0"/>
              <a:t> </a:t>
            </a:r>
            <a:r>
              <a:rPr lang="tr-TR" sz="1800" dirty="0" smtClean="0"/>
              <a:t>Timsah,</a:t>
            </a:r>
            <a:r>
              <a:rPr lang="tr-TR" sz="1800" dirty="0"/>
              <a:t> </a:t>
            </a:r>
            <a:r>
              <a:rPr lang="tr-TR" sz="1800" dirty="0" smtClean="0"/>
              <a:t>Lütfen Dokunmayın, Huzur Çıkmazı, </a:t>
            </a:r>
            <a:r>
              <a:rPr lang="tr-TR" sz="1800" dirty="0"/>
              <a:t>Keşanlı Ali </a:t>
            </a:r>
            <a:r>
              <a:rPr lang="tr-TR" sz="1800" dirty="0" smtClean="0"/>
              <a:t>Destanı,</a:t>
            </a:r>
            <a:r>
              <a:rPr lang="tr-TR" sz="1800" dirty="0"/>
              <a:t> </a:t>
            </a:r>
            <a:r>
              <a:rPr lang="tr-TR" sz="1800" dirty="0" smtClean="0"/>
              <a:t>Gözlerimi </a:t>
            </a:r>
            <a:r>
              <a:rPr lang="tr-TR" sz="1800" dirty="0"/>
              <a:t>Kaparım, Vazifemi </a:t>
            </a:r>
            <a:r>
              <a:rPr lang="tr-TR" sz="1800" dirty="0" smtClean="0"/>
              <a:t>Yaparım,</a:t>
            </a:r>
            <a:r>
              <a:rPr lang="tr-TR" sz="1800" dirty="0"/>
              <a:t> </a:t>
            </a:r>
            <a:r>
              <a:rPr lang="tr-TR" sz="1800" dirty="0" smtClean="0"/>
              <a:t>Zilli Zarife, Vatan </a:t>
            </a:r>
            <a:r>
              <a:rPr lang="tr-TR" sz="1800" dirty="0"/>
              <a:t>Kurtaran </a:t>
            </a:r>
            <a:r>
              <a:rPr lang="tr-TR" sz="1800" dirty="0" smtClean="0"/>
              <a:t>Şaban,</a:t>
            </a:r>
            <a:r>
              <a:rPr lang="tr-TR" sz="1800" dirty="0"/>
              <a:t> </a:t>
            </a:r>
            <a:r>
              <a:rPr lang="tr-TR" sz="1800" dirty="0" smtClean="0"/>
              <a:t>Bu </a:t>
            </a:r>
            <a:r>
              <a:rPr lang="tr-TR" sz="1800" dirty="0" err="1"/>
              <a:t>Şehr</a:t>
            </a:r>
            <a:r>
              <a:rPr lang="tr-TR" sz="1800" dirty="0"/>
              <a:t>-i İstanbul </a:t>
            </a:r>
            <a:r>
              <a:rPr lang="tr-TR" sz="1800" dirty="0" smtClean="0"/>
              <a:t>Ki, Sersem </a:t>
            </a:r>
            <a:r>
              <a:rPr lang="tr-TR" sz="1800" dirty="0"/>
              <a:t>Kocanın Kurnaz </a:t>
            </a:r>
            <a:r>
              <a:rPr lang="tr-TR" sz="1800" dirty="0" smtClean="0"/>
              <a:t>Karısı, Astronot Niyazi, Ha </a:t>
            </a:r>
            <a:r>
              <a:rPr lang="tr-TR" sz="1800" dirty="0"/>
              <a:t>Bu </a:t>
            </a:r>
            <a:r>
              <a:rPr lang="tr-TR" sz="1800" dirty="0" smtClean="0"/>
              <a:t>Diyar, Dün Bugün, Aşk-u Sevda, Dev Aynası, Yâr </a:t>
            </a:r>
            <a:r>
              <a:rPr lang="tr-TR" sz="1800" dirty="0"/>
              <a:t>Bana Bir </a:t>
            </a:r>
            <a:r>
              <a:rPr lang="tr-TR" sz="1800" dirty="0" smtClean="0"/>
              <a:t>Eğlence, </a:t>
            </a:r>
            <a:r>
              <a:rPr lang="tr-TR" sz="1800" dirty="0" err="1" smtClean="0"/>
              <a:t>Ayışığında</a:t>
            </a:r>
            <a:r>
              <a:rPr lang="tr-TR" sz="1800" dirty="0" smtClean="0"/>
              <a:t> Şamata,</a:t>
            </a:r>
            <a:r>
              <a:rPr lang="tr-TR" sz="1800" dirty="0"/>
              <a:t> </a:t>
            </a:r>
            <a:r>
              <a:rPr lang="tr-TR" sz="1800" dirty="0" smtClean="0"/>
              <a:t>Hayırdır İnşallah, </a:t>
            </a:r>
            <a:r>
              <a:rPr lang="tr-TR" sz="1800" dirty="0" err="1" smtClean="0"/>
              <a:t>Marko</a:t>
            </a:r>
            <a:r>
              <a:rPr lang="tr-TR" sz="1800" dirty="0" smtClean="0"/>
              <a:t> </a:t>
            </a:r>
            <a:r>
              <a:rPr lang="tr-TR" sz="1800" dirty="0"/>
              <a:t>Paşa </a:t>
            </a:r>
            <a:endParaRPr lang="tr-TR" sz="1800" dirty="0" smtClean="0"/>
          </a:p>
          <a:p>
            <a:pPr algn="l"/>
            <a:r>
              <a:rPr lang="tr-TR" sz="1800" b="1" dirty="0" smtClean="0"/>
              <a:t>FIKRA-SÖYLEŞİ-GEZİ: </a:t>
            </a:r>
            <a:r>
              <a:rPr lang="tr-TR" sz="1800" dirty="0" smtClean="0"/>
              <a:t>Devekuşuna Mektuplar, Hak </a:t>
            </a:r>
            <a:r>
              <a:rPr lang="tr-TR" sz="1800" dirty="0"/>
              <a:t>dostum Diye başlayalım </a:t>
            </a:r>
            <a:r>
              <a:rPr lang="tr-TR" sz="1800" dirty="0" smtClean="0"/>
              <a:t>Söze, Düşsem </a:t>
            </a:r>
            <a:r>
              <a:rPr lang="tr-TR" sz="1800" dirty="0"/>
              <a:t>Yollara </a:t>
            </a:r>
            <a:r>
              <a:rPr lang="tr-TR" sz="1800" dirty="0" err="1" smtClean="0"/>
              <a:t>Yollara</a:t>
            </a:r>
            <a:r>
              <a:rPr lang="tr-TR" sz="1800" dirty="0" smtClean="0"/>
              <a:t>, Ölürse </a:t>
            </a:r>
            <a:r>
              <a:rPr lang="tr-TR" sz="1800" dirty="0"/>
              <a:t>Ten Ölür Canlar Ölesi </a:t>
            </a:r>
            <a:r>
              <a:rPr lang="tr-TR" sz="1800" dirty="0" smtClean="0"/>
              <a:t>Değil, Yaz </a:t>
            </a:r>
            <a:r>
              <a:rPr lang="tr-TR" sz="1800" dirty="0"/>
              <a:t>Boz </a:t>
            </a:r>
            <a:r>
              <a:rPr lang="tr-TR" sz="1800" dirty="0" smtClean="0"/>
              <a:t>Tahtası, Çok </a:t>
            </a:r>
            <a:r>
              <a:rPr lang="tr-TR" sz="1800" dirty="0"/>
              <a:t>Güzelsin Gitme </a:t>
            </a:r>
            <a:r>
              <a:rPr lang="tr-TR" sz="1800" dirty="0" smtClean="0"/>
              <a:t>Dur, Berlin Mektupları, Koyma </a:t>
            </a:r>
            <a:r>
              <a:rPr lang="tr-TR" sz="1800" dirty="0"/>
              <a:t>Akıl Oyma </a:t>
            </a:r>
            <a:r>
              <a:rPr lang="tr-TR" sz="1800" dirty="0" smtClean="0"/>
              <a:t>Akıl, Önce </a:t>
            </a:r>
            <a:r>
              <a:rPr lang="tr-TR" sz="1800" dirty="0"/>
              <a:t>İnsan </a:t>
            </a:r>
            <a:r>
              <a:rPr lang="tr-TR" sz="1800" dirty="0" smtClean="0"/>
              <a:t>Olmak</a:t>
            </a:r>
            <a:endParaRPr lang="tr-TR" sz="1800"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6454503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4"/>
          </p:nvPr>
        </p:nvSpPr>
        <p:spPr/>
        <p:txBody>
          <a:bodyPr>
            <a:normAutofit fontScale="92500" lnSpcReduction="10000"/>
          </a:bodyPr>
          <a:lstStyle/>
          <a:p>
            <a:r>
              <a:rPr lang="tr-TR" b="1" dirty="0" smtClean="0"/>
              <a:t>YÖNETMEN</a:t>
            </a:r>
            <a:r>
              <a:rPr lang="tr-TR" dirty="0" smtClean="0"/>
              <a:t> </a:t>
            </a:r>
            <a:r>
              <a:rPr lang="tr-TR" sz="2800" b="1" dirty="0" smtClean="0"/>
              <a:t>HAMZA BAKAR</a:t>
            </a:r>
          </a:p>
          <a:p>
            <a:r>
              <a:rPr lang="tr-TR" b="1" dirty="0" smtClean="0"/>
              <a:t>YAPIMCI</a:t>
            </a:r>
            <a:r>
              <a:rPr lang="tr-TR" dirty="0" smtClean="0"/>
              <a:t> </a:t>
            </a:r>
            <a:r>
              <a:rPr lang="tr-TR" sz="2800" b="1" dirty="0" smtClean="0"/>
              <a:t>BİLAL KUBAT</a:t>
            </a:r>
          </a:p>
          <a:p>
            <a:r>
              <a:rPr lang="tr-TR" b="1" dirty="0" smtClean="0"/>
              <a:t>GÖRÜNTÜ YÖNETMENİ </a:t>
            </a:r>
            <a:r>
              <a:rPr lang="tr-TR" sz="2800" b="1" dirty="0" smtClean="0"/>
              <a:t>HAMZA BAKAR</a:t>
            </a:r>
          </a:p>
          <a:p>
            <a:r>
              <a:rPr lang="tr-TR" b="1" dirty="0" smtClean="0"/>
              <a:t>TEŞEKKÜRLER</a:t>
            </a:r>
          </a:p>
          <a:p>
            <a:r>
              <a:rPr lang="tr-TR" sz="2200" dirty="0" smtClean="0"/>
              <a:t>GÜVENDER LYS EDEBİYAT KONU ANLATIMLI</a:t>
            </a:r>
          </a:p>
          <a:p>
            <a:r>
              <a:rPr lang="tr-TR" sz="2200" dirty="0" smtClean="0"/>
              <a:t>FEM LYS EDEBİYAT SİMETRİ</a:t>
            </a:r>
          </a:p>
          <a:p>
            <a:r>
              <a:rPr lang="tr-TR" sz="2200" dirty="0" smtClean="0"/>
              <a:t>www.edebiyatogretmeni.net</a:t>
            </a:r>
          </a:p>
          <a:p>
            <a:r>
              <a:rPr lang="tr-TR" sz="2200" dirty="0" smtClean="0"/>
              <a:t>www.edebiyatogretmeniyiz.com</a:t>
            </a:r>
          </a:p>
          <a:p>
            <a:r>
              <a:rPr lang="tr-TR" sz="2200" dirty="0" smtClean="0"/>
              <a:t>www.google.com.tr</a:t>
            </a:r>
            <a:endParaRPr lang="tr-TR" sz="2200" dirty="0"/>
          </a:p>
        </p:txBody>
      </p:sp>
      <p:sp>
        <p:nvSpPr>
          <p:cNvPr id="4" name="Başlık 3"/>
          <p:cNvSpPr>
            <a:spLocks noGrp="1"/>
          </p:cNvSpPr>
          <p:nvPr>
            <p:ph type="title"/>
          </p:nvPr>
        </p:nvSpPr>
        <p:spPr/>
        <p:txBody>
          <a:bodyPr>
            <a:normAutofit/>
          </a:bodyPr>
          <a:lstStyle/>
          <a:p>
            <a:r>
              <a:rPr lang="tr-TR" dirty="0" smtClean="0"/>
              <a:t>JENERİK</a:t>
            </a:r>
            <a:endParaRPr lang="tr-TR" dirty="0"/>
          </a:p>
        </p:txBody>
      </p:sp>
    </p:spTree>
    <p:extLst>
      <p:ext uri="{BB962C8B-B14F-4D97-AF65-F5344CB8AC3E}">
        <p14:creationId xmlns:p14="http://schemas.microsoft.com/office/powerpoint/2010/main" val="2055030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1000"/>
                                        <p:tgtEl>
                                          <p:spTgt spid="6">
                                            <p:txEl>
                                              <p:pRg st="8" end="8"/>
                                            </p:txEl>
                                          </p:spTgt>
                                        </p:tgtEl>
                                      </p:cBhvr>
                                    </p:animEffect>
                                    <p:anim calcmode="lin" valueType="num">
                                      <p:cBhvr>
                                        <p:cTn id="6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22911" cy="4005072"/>
          </a:xfrm>
        </p:spPr>
        <p:txBody>
          <a:bodyPr/>
          <a:lstStyle/>
          <a:p>
            <a:pPr algn="l"/>
            <a:r>
              <a:rPr lang="tr-TR" dirty="0" smtClean="0"/>
              <a:t>  Şiirlerinde daha çok, bireysel duygulanışlarını yansıtmıştır. Doğayı izlenimci bir gözle, ülke gerçeklerini ve bireysel duygulanışları içli bir duyarlığın sezgileriyle ve öznel bir bakışla, şiirinde yansıtmıştır. Anadolu’dan değişik canlı görünümler çizmiştir. Kullandığı simgeler ve yaptığı betimlemelerle ‘</a:t>
            </a:r>
            <a:r>
              <a:rPr lang="tr-TR" dirty="0" err="1" smtClean="0"/>
              <a:t>hayal’i</a:t>
            </a:r>
            <a:r>
              <a:rPr lang="tr-TR" dirty="0" smtClean="0"/>
              <a:t> ön planda tutmuştur.</a:t>
            </a:r>
          </a:p>
          <a:p>
            <a:pPr algn="l"/>
            <a:endParaRPr lang="tr-TR" dirty="0" smtClean="0"/>
          </a:p>
          <a:p>
            <a:pPr algn="l"/>
            <a:r>
              <a:rPr lang="tr-TR" b="1" dirty="0" smtClean="0"/>
              <a:t>ŞİİR: </a:t>
            </a:r>
            <a:r>
              <a:rPr lang="tr-TR" dirty="0" smtClean="0"/>
              <a:t>Deniz Sarhoşları, Yayla Dumanı, Sarıkız Mermerleri</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ÖMER BEDRETTİN UŞAKLI</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12160" y="1988840"/>
            <a:ext cx="279642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5532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410944" cy="4576528"/>
          </a:xfrm>
        </p:spPr>
        <p:txBody>
          <a:bodyPr>
            <a:normAutofit/>
          </a:bodyPr>
          <a:lstStyle/>
          <a:p>
            <a:pPr algn="l"/>
            <a:r>
              <a:rPr lang="tr-TR" dirty="0" smtClean="0"/>
              <a:t>  Şiirlerinde coşkulu bir Anadoluculuk, doğayla ve onun renkleriyle bütünleşen duygular ağır basmaktadır.</a:t>
            </a:r>
          </a:p>
          <a:p>
            <a:pPr algn="l"/>
            <a:r>
              <a:rPr lang="tr-TR" dirty="0"/>
              <a:t> </a:t>
            </a:r>
            <a:r>
              <a:rPr lang="tr-TR" dirty="0" smtClean="0"/>
              <a:t> Halk edebiyatının masal, şiir, deyiş gibi her türüne karşı duyduğu hayranlık şiirlerine de yansımıştır.</a:t>
            </a:r>
          </a:p>
          <a:p>
            <a:pPr algn="l"/>
            <a:r>
              <a:rPr lang="tr-TR" dirty="0"/>
              <a:t> </a:t>
            </a:r>
            <a:r>
              <a:rPr lang="tr-TR" dirty="0" smtClean="0"/>
              <a:t> Akıcı, rahat, bir dille kaleme aldığı gezi ve deneme yazılarında ise sürekli gündeminde olan halk kültürünü, halk sanatı konularındaki görüşlerini sergilemiştir.</a:t>
            </a:r>
          </a:p>
          <a:p>
            <a:pPr algn="l"/>
            <a:endParaRPr lang="tr-TR" dirty="0" smtClean="0"/>
          </a:p>
          <a:p>
            <a:pPr algn="l"/>
            <a:r>
              <a:rPr lang="tr-TR" b="1" dirty="0" smtClean="0"/>
              <a:t>ŞİİR: </a:t>
            </a:r>
            <a:r>
              <a:rPr lang="tr-TR" dirty="0" smtClean="0"/>
              <a:t>Dol </a:t>
            </a:r>
            <a:r>
              <a:rPr lang="tr-TR" dirty="0" err="1" smtClean="0"/>
              <a:t>Karabakır</a:t>
            </a:r>
            <a:r>
              <a:rPr lang="tr-TR" dirty="0" smtClean="0"/>
              <a:t> Dol,</a:t>
            </a:r>
            <a:r>
              <a:rPr lang="tr-TR" dirty="0"/>
              <a:t> </a:t>
            </a:r>
            <a:r>
              <a:rPr lang="tr-TR" dirty="0" err="1"/>
              <a:t>Yaradana</a:t>
            </a:r>
            <a:r>
              <a:rPr lang="tr-TR" dirty="0"/>
              <a:t> </a:t>
            </a:r>
            <a:r>
              <a:rPr lang="tr-TR" dirty="0" smtClean="0"/>
              <a:t>Mektuplar, Karadut, Üçü Birden, Dördü Birden</a:t>
            </a:r>
          </a:p>
          <a:p>
            <a:pPr algn="l"/>
            <a:r>
              <a:rPr lang="tr-TR" b="1" dirty="0" smtClean="0"/>
              <a:t>GEZİ: </a:t>
            </a:r>
            <a:r>
              <a:rPr lang="tr-TR" dirty="0" smtClean="0"/>
              <a:t>Canım Anadolu, Tezek, Delifişek</a:t>
            </a:r>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BEDRİ RAHMİ EYÜBOĞLU</a:t>
            </a:r>
            <a:endParaRPr lang="tr-TR" dirty="0">
              <a:effectLst>
                <a:glow rad="2286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12160" y="1988840"/>
            <a:ext cx="267017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529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06888" cy="4005072"/>
          </a:xfrm>
        </p:spPr>
        <p:txBody>
          <a:bodyPr>
            <a:normAutofit lnSpcReduction="10000"/>
          </a:bodyPr>
          <a:lstStyle/>
          <a:p>
            <a:pPr algn="l"/>
            <a:r>
              <a:rPr lang="tr-TR" dirty="0" smtClean="0"/>
              <a:t>  Şiirlerinde Atatürk Devrimleri, Atatürk Sevgisi, ulusal duyguları, yurt ve vatan sevgisi gibi konuları işlemiş, hece ölçüsünü kullanmış. </a:t>
            </a:r>
          </a:p>
          <a:p>
            <a:pPr algn="l"/>
            <a:r>
              <a:rPr lang="tr-TR" dirty="0"/>
              <a:t> </a:t>
            </a:r>
            <a:r>
              <a:rPr lang="tr-TR" dirty="0" smtClean="0"/>
              <a:t> Halk şiiri ve halk sanatı ile hemhal oldu. Bu tarz şiirlerinde </a:t>
            </a:r>
            <a:r>
              <a:rPr lang="tr-TR" b="1" dirty="0" smtClean="0"/>
              <a:t>«Ankaralı Aşık Ömer» </a:t>
            </a:r>
            <a:r>
              <a:rPr lang="tr-TR" dirty="0" smtClean="0"/>
              <a:t>mahlasını kullandı. </a:t>
            </a:r>
          </a:p>
          <a:p>
            <a:pPr algn="l"/>
            <a:r>
              <a:rPr lang="tr-TR" dirty="0"/>
              <a:t> </a:t>
            </a:r>
            <a:r>
              <a:rPr lang="tr-TR" dirty="0" smtClean="0"/>
              <a:t> Faruk Nafiz ile </a:t>
            </a:r>
            <a:r>
              <a:rPr lang="tr-TR" dirty="0" smtClean="0">
                <a:solidFill>
                  <a:srgbClr val="7030A0"/>
                </a:solidFill>
              </a:rPr>
              <a:t>‘10. Yıl Marşı’</a:t>
            </a:r>
            <a:r>
              <a:rPr lang="tr-TR" dirty="0" smtClean="0"/>
              <a:t>nı yazmıştır.</a:t>
            </a:r>
          </a:p>
          <a:p>
            <a:pPr algn="l"/>
            <a:endParaRPr lang="tr-TR" dirty="0" smtClean="0"/>
          </a:p>
          <a:p>
            <a:pPr algn="l"/>
            <a:r>
              <a:rPr lang="tr-TR" b="1" dirty="0" smtClean="0"/>
              <a:t>ŞİİR: </a:t>
            </a:r>
            <a:r>
              <a:rPr lang="tr-TR" dirty="0" smtClean="0"/>
              <a:t>Erciyes’ten Kopan Çığ, Benden İçeri, Burada Bir Kalp Çarpıyor</a:t>
            </a:r>
          </a:p>
          <a:p>
            <a:pPr algn="l"/>
            <a:r>
              <a:rPr lang="tr-TR" b="1" dirty="0" smtClean="0"/>
              <a:t>TİYATRO: </a:t>
            </a:r>
            <a:r>
              <a:rPr lang="tr-TR" dirty="0" smtClean="0"/>
              <a:t>Çoban, Atilla</a:t>
            </a:r>
          </a:p>
          <a:p>
            <a:pPr algn="l"/>
            <a:r>
              <a:rPr lang="tr-TR" b="1" dirty="0" smtClean="0"/>
              <a:t>GEZİ: </a:t>
            </a:r>
            <a:r>
              <a:rPr lang="tr-TR" dirty="0" smtClean="0"/>
              <a:t>Hür </a:t>
            </a:r>
            <a:r>
              <a:rPr lang="tr-TR" dirty="0" err="1" smtClean="0"/>
              <a:t>Mavilkte</a:t>
            </a:r>
            <a:endParaRPr lang="tr-TR" dirty="0" smtClean="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BEHÇET KEMAL ÇAĞLAR</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36096" y="2132856"/>
            <a:ext cx="3402726" cy="3391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1148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22911" cy="4005072"/>
          </a:xfrm>
        </p:spPr>
        <p:txBody>
          <a:bodyPr/>
          <a:lstStyle/>
          <a:p>
            <a:pPr algn="l"/>
            <a:r>
              <a:rPr lang="tr-TR" dirty="0" smtClean="0"/>
              <a:t>  Kendine özgü şiir anlayışıyla Halk şiiri arasında bir köprü kurmaya çalışmıştır. Halk şiiri ve halk ağzı söyleyişlerinden etkilenmiş, günlük olaylardan uzak bir dünyanın güzelliklerini anlatmıştır. </a:t>
            </a:r>
            <a:r>
              <a:rPr lang="tr-TR" b="1" dirty="0" smtClean="0"/>
              <a:t>Anadolu’yu şiirlerinin ana teması olarak ele almış, yurt güzellemeleriyle </a:t>
            </a:r>
            <a:r>
              <a:rPr lang="tr-TR" dirty="0" smtClean="0"/>
              <a:t>tanınmıştır.</a:t>
            </a:r>
          </a:p>
          <a:p>
            <a:pPr algn="l"/>
            <a:endParaRPr lang="tr-TR" dirty="0" smtClean="0"/>
          </a:p>
          <a:p>
            <a:pPr algn="l"/>
            <a:r>
              <a:rPr lang="tr-TR" b="1" dirty="0" smtClean="0"/>
              <a:t>ŞİİR: </a:t>
            </a:r>
            <a:r>
              <a:rPr lang="tr-TR" dirty="0" smtClean="0"/>
              <a:t>Denizden Çalınmış Ülke, Sessiz Nehir, Kardelenler</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ZEKİ ÖMER DEFNE</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8186" y="2132856"/>
            <a:ext cx="2311606" cy="30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498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22911" cy="4005072"/>
          </a:xfrm>
        </p:spPr>
        <p:txBody>
          <a:bodyPr>
            <a:normAutofit/>
          </a:bodyPr>
          <a:lstStyle/>
          <a:p>
            <a:pPr algn="l"/>
            <a:r>
              <a:rPr lang="tr-TR" dirty="0" smtClean="0"/>
              <a:t>  İlk şiiri Muhit dergisinde çıkmış, geleneksel çizgide şiirler yazmıştır. Kendine özgü bir şiir tarzı oluşturmuş, ölçülü ve uyaklı şiirler kaleme almıştır. Şiirlerinde </a:t>
            </a:r>
            <a:r>
              <a:rPr lang="tr-TR" b="1" dirty="0" smtClean="0"/>
              <a:t>«memleket sevgisi, barış, kardeşlik ve dostluk» </a:t>
            </a:r>
            <a:r>
              <a:rPr lang="tr-TR" dirty="0" smtClean="0"/>
              <a:t>gibi konuları işlemiştir.</a:t>
            </a:r>
          </a:p>
          <a:p>
            <a:pPr algn="l"/>
            <a:endParaRPr lang="tr-TR" dirty="0" smtClean="0"/>
          </a:p>
          <a:p>
            <a:pPr algn="l"/>
            <a:r>
              <a:rPr lang="tr-TR" b="1" dirty="0" smtClean="0"/>
              <a:t>ŞİİR: </a:t>
            </a:r>
            <a:r>
              <a:rPr lang="tr-TR" dirty="0"/>
              <a:t>Dönülmez Zaman </a:t>
            </a:r>
            <a:r>
              <a:rPr lang="tr-TR" dirty="0" smtClean="0"/>
              <a:t>İçin, Tek </a:t>
            </a:r>
            <a:r>
              <a:rPr lang="tr-TR" dirty="0"/>
              <a:t>Adam </a:t>
            </a:r>
            <a:r>
              <a:rPr lang="tr-TR" dirty="0" smtClean="0"/>
              <a:t>Kaderden Yana, Mevsimle­rin Ötesinden, Güzel Dünya, </a:t>
            </a:r>
            <a:r>
              <a:rPr lang="tr-TR" dirty="0"/>
              <a:t>Şu Dağlar Bi­zim </a:t>
            </a:r>
            <a:r>
              <a:rPr lang="tr-TR" dirty="0" smtClean="0"/>
              <a:t>Dağlar, Zaman Bahçesinde, Destan Atatürk, Küçük Dünyamın İçinden</a:t>
            </a:r>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COŞKUN ERTEPINAR</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08686" y="2130364"/>
            <a:ext cx="2091705" cy="277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8973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marL="342900" indent="-342900" algn="l">
              <a:buClrTx/>
              <a:buFont typeface="Wingdings" pitchFamily="2" charset="2"/>
              <a:buChar char="v"/>
            </a:pPr>
            <a:r>
              <a:rPr lang="tr-TR" dirty="0" smtClean="0"/>
              <a:t>Edebiyatımız bu dönemde toplumcu bir karakter kazanmış, gerçekçi bir anlayış benimsenmiştir.</a:t>
            </a:r>
          </a:p>
          <a:p>
            <a:pPr marL="342900" indent="-342900" algn="l">
              <a:buClrTx/>
              <a:buFont typeface="Wingdings" pitchFamily="2" charset="2"/>
              <a:buChar char="v"/>
            </a:pPr>
            <a:r>
              <a:rPr lang="tr-TR" dirty="0" smtClean="0"/>
              <a:t>Şiirde aruz ölçüsü yerine serbest ölçü ve hece ölçüsü kullanılmıştır.</a:t>
            </a:r>
          </a:p>
          <a:p>
            <a:pPr marL="342900" indent="-342900" algn="l">
              <a:buClrTx/>
              <a:buFont typeface="Wingdings" pitchFamily="2" charset="2"/>
              <a:buChar char="v"/>
            </a:pPr>
            <a:r>
              <a:rPr lang="tr-TR" dirty="0" smtClean="0"/>
              <a:t>Şiirde günlük konuşma dili kullanılmış, şiir biçimce daha da serbestleşmiştir.</a:t>
            </a:r>
          </a:p>
          <a:p>
            <a:pPr marL="342900" indent="-342900" algn="l">
              <a:buClrTx/>
              <a:buFont typeface="Wingdings" pitchFamily="2" charset="2"/>
              <a:buChar char="v"/>
            </a:pPr>
            <a:r>
              <a:rPr lang="tr-TR" dirty="0" smtClean="0"/>
              <a:t>Dönemin ilk yıllarında Mili Edebiyatın etkisiyle </a:t>
            </a:r>
            <a:r>
              <a:rPr lang="tr-TR" dirty="0" err="1" smtClean="0"/>
              <a:t>Maupassant</a:t>
            </a:r>
            <a:r>
              <a:rPr lang="tr-TR" dirty="0" smtClean="0"/>
              <a:t> tarzı hikayeler yazılmıştır. Bunlar serim-düğüm-çözüm planında yazılan, başı sonu belli öykülerdir. Daha sonra Çehov tarzı denen durum öyküsü yazılmıştır.  </a:t>
            </a:r>
          </a:p>
          <a:p>
            <a:pPr marL="342900" indent="-342900" algn="l">
              <a:buClrTx/>
              <a:buFont typeface="Wingdings" pitchFamily="2" charset="2"/>
              <a:buChar char="v"/>
            </a:pPr>
            <a:r>
              <a:rPr lang="tr-TR" dirty="0" smtClean="0"/>
              <a:t>Tiyatroda ise sosyal ve psikolojik konuların yanı sıra köy yaşamına ağırlık verildiği görülmüştür. 1940 sonrası ise dar gelirlilerin yaşamı, aile yapısı, kent  yaşamı gibi konular ağırlık kazanmıştır. Ayrıca Osmanlı tarihinin belli kişi ve dönemleri işlenen konular arasında yer almıştır.</a:t>
            </a:r>
            <a:endParaRPr lang="tr-TR" dirty="0"/>
          </a:p>
        </p:txBody>
      </p:sp>
      <p:sp>
        <p:nvSpPr>
          <p:cNvPr id="3" name="Başlık 2"/>
          <p:cNvSpPr>
            <a:spLocks noGrp="1"/>
          </p:cNvSpPr>
          <p:nvPr>
            <p:ph type="title"/>
          </p:nvPr>
        </p:nvSpPr>
        <p:spPr/>
        <p:txBody>
          <a:bodyPr/>
          <a:lstStyle/>
          <a:p>
            <a:endParaRPr lang="tr-TR" dirty="0"/>
          </a:p>
        </p:txBody>
      </p:sp>
    </p:spTree>
    <p:extLst>
      <p:ext uri="{BB962C8B-B14F-4D97-AF65-F5344CB8AC3E}">
        <p14:creationId xmlns:p14="http://schemas.microsoft.com/office/powerpoint/2010/main" val="1265452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dirty="0"/>
              <a:t> </a:t>
            </a:r>
            <a:r>
              <a:rPr lang="tr-TR" dirty="0" smtClean="0"/>
              <a:t> Destan şairi olarak şöhret buldu. </a:t>
            </a:r>
            <a:r>
              <a:rPr lang="tr-TR" dirty="0" err="1" smtClean="0"/>
              <a:t>İslamiyetin</a:t>
            </a:r>
            <a:r>
              <a:rPr lang="tr-TR" dirty="0" smtClean="0"/>
              <a:t> ve Türklüğün en güzel motifleriyle işlediği destanlarıyla Türk edebiyatına çok şeyler kazandırdı.</a:t>
            </a:r>
          </a:p>
          <a:p>
            <a:pPr algn="l"/>
            <a:r>
              <a:rPr lang="tr-TR" dirty="0"/>
              <a:t> </a:t>
            </a:r>
            <a:r>
              <a:rPr lang="tr-TR" dirty="0" smtClean="0"/>
              <a:t> Şekle önem veren sanatçı, daha çok hece ölçüsünü kullandı. Kafiyelerinin zenginliği ve sağlamlığı ile destan başarısını artırdı.</a:t>
            </a:r>
          </a:p>
          <a:p>
            <a:pPr algn="l"/>
            <a:endParaRPr lang="tr-TR" b="1" dirty="0" smtClean="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nİyazİ</a:t>
            </a:r>
            <a:r>
              <a:rPr lang="tr-TR" dirty="0" smtClean="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yIldIrIm</a:t>
            </a:r>
            <a:r>
              <a:rPr lang="tr-TR" dirty="0" smtClean="0">
                <a:effectLst>
                  <a:glow rad="63500">
                    <a:schemeClr val="accent3">
                      <a:satMod val="175000"/>
                      <a:alpha val="40000"/>
                    </a:schemeClr>
                  </a:glow>
                </a:effectLst>
              </a:rPr>
              <a:t> </a:t>
            </a:r>
            <a:r>
              <a:rPr lang="tr-TR" dirty="0" err="1">
                <a:effectLst>
                  <a:glow rad="63500">
                    <a:schemeClr val="accent3">
                      <a:satMod val="175000"/>
                      <a:alpha val="40000"/>
                    </a:schemeClr>
                  </a:glow>
                </a:effectLst>
              </a:rPr>
              <a:t>gençosmanoğlu</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45559" y="2020888"/>
            <a:ext cx="285975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403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a:t>ŞİİR: </a:t>
            </a:r>
            <a:r>
              <a:rPr lang="tr-TR" dirty="0"/>
              <a:t>Bozkurtların Ruhu, Gençosman Destan, Kür Şad Destanı, Malazgirt Destanı, Bozkurtların Destanı, Kopuzdan Ezgiler, Salur Kazan Destanı, </a:t>
            </a:r>
            <a:r>
              <a:rPr lang="tr-TR" dirty="0" err="1"/>
              <a:t>Boğaç</a:t>
            </a:r>
            <a:r>
              <a:rPr lang="tr-TR" dirty="0"/>
              <a:t> Han Destanı, Destanlarda Uyanmak, Destanlar Burcu, Alp Erenler Destanı </a:t>
            </a:r>
          </a:p>
          <a:p>
            <a:pPr algn="l"/>
            <a:endParaRPr lang="tr-TR"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
        <p:nvSpPr>
          <p:cNvPr id="6" name="İçerik Yer Tutucusu 5"/>
          <p:cNvSpPr>
            <a:spLocks noGrp="1"/>
          </p:cNvSpPr>
          <p:nvPr>
            <p:ph sz="quarter" idx="14"/>
          </p:nvPr>
        </p:nvSpPr>
        <p:spPr/>
        <p:txBody>
          <a:bodyPr>
            <a:normAutofit fontScale="77500" lnSpcReduction="20000"/>
          </a:bodyPr>
          <a:lstStyle/>
          <a:p>
            <a:pPr fontAlgn="ctr"/>
            <a:endParaRPr lang="tr-TR" i="1" dirty="0"/>
          </a:p>
          <a:p>
            <a:pPr fontAlgn="t"/>
            <a:r>
              <a:rPr lang="tr-TR" b="1" i="1" dirty="0"/>
              <a:t>Mamak`ta</a:t>
            </a:r>
            <a:r>
              <a:rPr lang="tr-TR" i="1" dirty="0"/>
              <a:t> </a:t>
            </a:r>
            <a:br>
              <a:rPr lang="tr-TR" i="1" dirty="0"/>
            </a:br>
            <a:r>
              <a:rPr lang="tr-TR" i="1" dirty="0"/>
              <a:t/>
            </a:r>
            <a:br>
              <a:rPr lang="tr-TR" i="1" dirty="0"/>
            </a:br>
            <a:r>
              <a:rPr lang="tr-TR" i="1" dirty="0"/>
              <a:t>Oğullar işkencede... Analar ağlamakta.</a:t>
            </a:r>
            <a:br>
              <a:rPr lang="tr-TR" i="1" dirty="0"/>
            </a:br>
            <a:r>
              <a:rPr lang="tr-TR" i="1" dirty="0"/>
              <a:t>Körpe yüreklere kan...</a:t>
            </a:r>
            <a:br>
              <a:rPr lang="tr-TR" i="1" dirty="0"/>
            </a:br>
            <a:r>
              <a:rPr lang="tr-TR" i="1" dirty="0"/>
              <a:t>Gencecik </a:t>
            </a:r>
            <a:r>
              <a:rPr lang="tr-TR" i="1" dirty="0" err="1"/>
              <a:t>rüyâlara</a:t>
            </a:r>
            <a:r>
              <a:rPr lang="tr-TR" i="1" dirty="0"/>
              <a:t> gözyaşı damlamakta.</a:t>
            </a:r>
            <a:br>
              <a:rPr lang="tr-TR" i="1" dirty="0"/>
            </a:br>
            <a:r>
              <a:rPr lang="tr-TR" i="1" dirty="0"/>
              <a:t/>
            </a:r>
            <a:br>
              <a:rPr lang="tr-TR" i="1" dirty="0"/>
            </a:br>
            <a:r>
              <a:rPr lang="tr-TR" i="1" dirty="0"/>
              <a:t>Demokrasi... Hak... Hukuk... </a:t>
            </a:r>
            <a:r>
              <a:rPr lang="tr-TR" i="1" dirty="0" err="1"/>
              <a:t>karasevdâlıları</a:t>
            </a:r>
            <a:r>
              <a:rPr lang="tr-TR" i="1" dirty="0"/>
              <a:t>...</a:t>
            </a:r>
            <a:br>
              <a:rPr lang="tr-TR" i="1" dirty="0"/>
            </a:br>
            <a:r>
              <a:rPr lang="tr-TR" i="1" dirty="0"/>
              <a:t>Şuracıkta.. Mamak`ta</a:t>
            </a:r>
            <a:br>
              <a:rPr lang="tr-TR" i="1" dirty="0"/>
            </a:br>
            <a:r>
              <a:rPr lang="tr-TR" i="1" dirty="0"/>
              <a:t>Vicdanları çürüten </a:t>
            </a:r>
            <a:r>
              <a:rPr lang="tr-TR" i="1" dirty="0" err="1"/>
              <a:t>feryâdı</a:t>
            </a:r>
            <a:r>
              <a:rPr lang="tr-TR" i="1" dirty="0"/>
              <a:t> duymamakta.</a:t>
            </a:r>
            <a:br>
              <a:rPr lang="tr-TR" i="1" dirty="0"/>
            </a:br>
            <a:r>
              <a:rPr lang="tr-TR" i="1" dirty="0"/>
              <a:t/>
            </a:r>
            <a:br>
              <a:rPr lang="tr-TR" i="1" dirty="0"/>
            </a:br>
            <a:r>
              <a:rPr lang="tr-TR" i="1" dirty="0"/>
              <a:t>Demek bazılarının hak, hukuk anlayışı</a:t>
            </a:r>
            <a:br>
              <a:rPr lang="tr-TR" i="1" dirty="0"/>
            </a:br>
            <a:r>
              <a:rPr lang="tr-TR" i="1" dirty="0"/>
              <a:t>Bazılarını insan yerine koymamakta!..</a:t>
            </a:r>
            <a:br>
              <a:rPr lang="tr-TR" i="1" dirty="0"/>
            </a:br>
            <a:r>
              <a:rPr lang="tr-TR" i="1" dirty="0"/>
              <a:t/>
            </a:r>
            <a:br>
              <a:rPr lang="tr-TR" i="1" dirty="0"/>
            </a:br>
            <a:r>
              <a:rPr lang="tr-TR" i="1" dirty="0"/>
              <a:t>Meğer ne faziletler varmış ta bilmezmişiz</a:t>
            </a:r>
            <a:br>
              <a:rPr lang="tr-TR" i="1" dirty="0"/>
            </a:br>
            <a:r>
              <a:rPr lang="tr-TR" i="1" dirty="0"/>
              <a:t>Millî </a:t>
            </a:r>
            <a:r>
              <a:rPr lang="tr-TR" i="1" dirty="0" err="1"/>
              <a:t>makaddesatâ</a:t>
            </a:r>
            <a:r>
              <a:rPr lang="tr-TR" i="1" dirty="0"/>
              <a:t> saygılı olmamakta (!)</a:t>
            </a:r>
            <a:br>
              <a:rPr lang="tr-TR" i="1" dirty="0"/>
            </a:br>
            <a:r>
              <a:rPr lang="tr-TR" i="1" dirty="0"/>
              <a:t/>
            </a:r>
            <a:br>
              <a:rPr lang="tr-TR" i="1" dirty="0"/>
            </a:br>
            <a:r>
              <a:rPr lang="tr-TR" i="1" dirty="0"/>
              <a:t>Vatan hainlerinin bile doldu çilesi;</a:t>
            </a:r>
            <a:br>
              <a:rPr lang="tr-TR" i="1" dirty="0"/>
            </a:br>
            <a:r>
              <a:rPr lang="tr-TR" i="1" dirty="0"/>
              <a:t>Vatanı sevenlerin çilesi dolmamakta... </a:t>
            </a:r>
          </a:p>
          <a:p>
            <a:endParaRPr lang="tr-TR" i="1" dirty="0"/>
          </a:p>
        </p:txBody>
      </p:sp>
    </p:spTree>
    <p:extLst>
      <p:ext uri="{BB962C8B-B14F-4D97-AF65-F5344CB8AC3E}">
        <p14:creationId xmlns:p14="http://schemas.microsoft.com/office/powerpoint/2010/main" val="2021693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698976" cy="4005072"/>
          </a:xfrm>
        </p:spPr>
        <p:txBody>
          <a:bodyPr>
            <a:noAutofit/>
          </a:bodyPr>
          <a:lstStyle/>
          <a:p>
            <a:pPr algn="l"/>
            <a:r>
              <a:rPr lang="tr-TR" dirty="0" smtClean="0"/>
              <a:t>  Savaşın etkisi ve heyecanıyla milli edebiyat akımına katıldı.</a:t>
            </a:r>
          </a:p>
          <a:p>
            <a:pPr algn="l"/>
            <a:r>
              <a:rPr lang="tr-TR" dirty="0"/>
              <a:t> </a:t>
            </a:r>
            <a:r>
              <a:rPr lang="tr-TR" dirty="0" smtClean="0"/>
              <a:t> Devrinin milli duyguları içine yerleştirdiği, kadın duyarlılığıyla ve hece ölçüsüyle kaleme aldığı «Git Bahar» adlı şiirle adını duyurdu.</a:t>
            </a:r>
          </a:p>
          <a:p>
            <a:pPr algn="l"/>
            <a:r>
              <a:rPr lang="tr-TR" dirty="0"/>
              <a:t> </a:t>
            </a:r>
            <a:r>
              <a:rPr lang="tr-TR" dirty="0" smtClean="0"/>
              <a:t>Milli edebiyat zevki ve anlayışını Cumhuriyet sonrası edebiyatımızda da sürdürdü. Kadın duyarlılığıyla ve İstanbul Türkçesiyle yazdığı şiirlerinin yanı sıra hikaye, deneme, roman türlerinde de eserler verdi. Öğretmenlik mesleği aracılığıyla memleketin dört bucağını, halkı ve onların geleneklerini yakından tanıma fırsatı bulan Halide Nusret, bu süreçte edindiği birikimleri düz yazı eserlerinde de işledi.</a:t>
            </a:r>
          </a:p>
          <a:p>
            <a:pPr algn="l"/>
            <a:endParaRPr lang="tr-TR" dirty="0"/>
          </a:p>
        </p:txBody>
      </p:sp>
      <p:sp>
        <p:nvSpPr>
          <p:cNvPr id="4" name="Başlık 3"/>
          <p:cNvSpPr>
            <a:spLocks noGrp="1"/>
          </p:cNvSpPr>
          <p:nvPr>
            <p:ph type="title"/>
          </p:nvPr>
        </p:nvSpPr>
        <p:spPr/>
        <p:txBody>
          <a:bodyPr/>
          <a:lstStyle/>
          <a:p>
            <a:r>
              <a:rPr lang="tr-TR" dirty="0" err="1" smtClean="0">
                <a:effectLst>
                  <a:glow rad="63500">
                    <a:schemeClr val="accent3">
                      <a:satMod val="175000"/>
                      <a:alpha val="40000"/>
                    </a:schemeClr>
                  </a:glow>
                </a:effectLst>
              </a:rPr>
              <a:t>halİde</a:t>
            </a:r>
            <a:r>
              <a:rPr lang="tr-TR" dirty="0" smtClean="0">
                <a:effectLst>
                  <a:glow rad="63500">
                    <a:schemeClr val="accent3">
                      <a:satMod val="175000"/>
                      <a:alpha val="40000"/>
                    </a:schemeClr>
                  </a:glow>
                </a:effectLst>
              </a:rPr>
              <a:t> </a:t>
            </a:r>
            <a:r>
              <a:rPr lang="tr-TR" dirty="0" err="1">
                <a:effectLst>
                  <a:glow rad="63500">
                    <a:schemeClr val="accent3">
                      <a:satMod val="175000"/>
                      <a:alpha val="40000"/>
                    </a:schemeClr>
                  </a:glow>
                </a:effectLst>
              </a:rPr>
              <a:t>nusret</a:t>
            </a:r>
            <a:r>
              <a:rPr lang="tr-TR" dirty="0">
                <a:effectLst>
                  <a:glow rad="63500">
                    <a:schemeClr val="accent3">
                      <a:satMod val="175000"/>
                      <a:alpha val="40000"/>
                    </a:schemeClr>
                  </a:glow>
                </a:effectLst>
              </a:rPr>
              <a:t> </a:t>
            </a:r>
            <a:r>
              <a:rPr lang="tr-TR" dirty="0" err="1">
                <a:effectLst>
                  <a:glow rad="63500">
                    <a:schemeClr val="accent3">
                      <a:satMod val="175000"/>
                      <a:alpha val="40000"/>
                    </a:schemeClr>
                  </a:glow>
                </a:effectLst>
              </a:rPr>
              <a:t>zorlutuna</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88881" y="2026594"/>
            <a:ext cx="2443559" cy="360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2151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67544" y="4005064"/>
            <a:ext cx="8352927" cy="2592288"/>
          </a:xfrm>
        </p:spPr>
        <p:txBody>
          <a:bodyPr>
            <a:normAutofit/>
          </a:bodyPr>
          <a:lstStyle/>
          <a:p>
            <a:pPr algn="l"/>
            <a:r>
              <a:rPr lang="tr-TR" b="1" dirty="0" smtClean="0"/>
              <a:t>ŞİİR:</a:t>
            </a:r>
            <a:r>
              <a:rPr lang="tr-TR" b="1" dirty="0"/>
              <a:t> </a:t>
            </a:r>
            <a:r>
              <a:rPr lang="tr-TR" dirty="0" smtClean="0"/>
              <a:t>Geceden </a:t>
            </a:r>
            <a:r>
              <a:rPr lang="tr-TR" dirty="0"/>
              <a:t>Taşan </a:t>
            </a:r>
            <a:r>
              <a:rPr lang="tr-TR" dirty="0" smtClean="0"/>
              <a:t>Dertler, Yayla Türküsü, Yurdumun </a:t>
            </a:r>
            <a:r>
              <a:rPr lang="tr-TR" dirty="0"/>
              <a:t>Dört </a:t>
            </a:r>
            <a:r>
              <a:rPr lang="tr-TR" dirty="0" smtClean="0"/>
              <a:t>Bucağı, (</a:t>
            </a:r>
            <a:r>
              <a:rPr lang="tr-TR" dirty="0"/>
              <a:t>1950)</a:t>
            </a:r>
          </a:p>
          <a:p>
            <a:pPr algn="l"/>
            <a:r>
              <a:rPr lang="tr-TR" dirty="0"/>
              <a:t>Ellerim </a:t>
            </a:r>
            <a:r>
              <a:rPr lang="tr-TR" dirty="0" smtClean="0"/>
              <a:t>Bomboş, Git Bahar,</a:t>
            </a:r>
            <a:r>
              <a:rPr lang="tr-TR" dirty="0"/>
              <a:t> </a:t>
            </a:r>
            <a:r>
              <a:rPr lang="tr-TR" dirty="0" smtClean="0"/>
              <a:t>Sevmek</a:t>
            </a:r>
            <a:endParaRPr lang="tr-TR" dirty="0"/>
          </a:p>
          <a:p>
            <a:pPr algn="l"/>
            <a:r>
              <a:rPr lang="tr-TR" b="1" dirty="0" smtClean="0"/>
              <a:t>ROMAN: </a:t>
            </a:r>
            <a:r>
              <a:rPr lang="tr-TR" dirty="0" smtClean="0"/>
              <a:t>Küller,</a:t>
            </a:r>
            <a:r>
              <a:rPr lang="tr-TR" dirty="0"/>
              <a:t> </a:t>
            </a:r>
            <a:r>
              <a:rPr lang="tr-TR" dirty="0" smtClean="0"/>
              <a:t>Sisli Geceler,</a:t>
            </a:r>
            <a:r>
              <a:rPr lang="tr-TR" dirty="0"/>
              <a:t> </a:t>
            </a:r>
            <a:r>
              <a:rPr lang="tr-TR" dirty="0" smtClean="0"/>
              <a:t>Gül'ün </a:t>
            </a:r>
            <a:r>
              <a:rPr lang="tr-TR" dirty="0"/>
              <a:t>Babası </a:t>
            </a:r>
            <a:r>
              <a:rPr lang="tr-TR" dirty="0" smtClean="0"/>
              <a:t>Kim,</a:t>
            </a:r>
            <a:r>
              <a:rPr lang="tr-TR" dirty="0"/>
              <a:t> </a:t>
            </a:r>
            <a:r>
              <a:rPr lang="tr-TR" dirty="0" smtClean="0"/>
              <a:t>Aşk </a:t>
            </a:r>
            <a:r>
              <a:rPr lang="tr-TR" dirty="0"/>
              <a:t>ve </a:t>
            </a:r>
            <a:r>
              <a:rPr lang="tr-TR" dirty="0" smtClean="0"/>
              <a:t>Zafer,</a:t>
            </a:r>
            <a:r>
              <a:rPr lang="tr-TR" dirty="0"/>
              <a:t> </a:t>
            </a:r>
            <a:r>
              <a:rPr lang="tr-TR" dirty="0" smtClean="0"/>
              <a:t>Aydınlık Kapı,</a:t>
            </a:r>
            <a:r>
              <a:rPr lang="tr-TR" dirty="0"/>
              <a:t> </a:t>
            </a:r>
            <a:r>
              <a:rPr lang="tr-TR" dirty="0" smtClean="0"/>
              <a:t>Büyükanne</a:t>
            </a:r>
            <a:r>
              <a:rPr lang="tr-TR" dirty="0"/>
              <a:t> </a:t>
            </a:r>
            <a:endParaRPr lang="tr-TR" dirty="0" smtClean="0"/>
          </a:p>
          <a:p>
            <a:pPr algn="l"/>
            <a:r>
              <a:rPr lang="tr-TR" b="1" dirty="0" smtClean="0"/>
              <a:t>HİKAYE:</a:t>
            </a:r>
            <a:r>
              <a:rPr lang="tr-TR" b="1" dirty="0"/>
              <a:t> </a:t>
            </a:r>
            <a:r>
              <a:rPr lang="tr-TR" dirty="0" smtClean="0"/>
              <a:t>Beyaz </a:t>
            </a:r>
            <a:r>
              <a:rPr lang="tr-TR" dirty="0"/>
              <a:t>Selvi </a:t>
            </a:r>
            <a:endParaRPr lang="tr-TR" dirty="0" smtClean="0"/>
          </a:p>
          <a:p>
            <a:pPr algn="l"/>
            <a:r>
              <a:rPr lang="tr-TR" b="1" dirty="0" smtClean="0"/>
              <a:t>ANI: </a:t>
            </a:r>
            <a:r>
              <a:rPr lang="tr-TR" dirty="0" smtClean="0"/>
              <a:t>Benim </a:t>
            </a:r>
            <a:r>
              <a:rPr lang="tr-TR" dirty="0"/>
              <a:t>Küçük </a:t>
            </a:r>
            <a:r>
              <a:rPr lang="tr-TR" dirty="0" smtClean="0"/>
              <a:t>Dostlarım, Bir </a:t>
            </a:r>
            <a:r>
              <a:rPr lang="tr-TR" dirty="0"/>
              <a:t>Devrin </a:t>
            </a:r>
            <a:r>
              <a:rPr lang="tr-TR" dirty="0" smtClean="0"/>
              <a:t>Romanı</a:t>
            </a:r>
            <a:endParaRPr lang="tr-TR" sz="600" dirty="0"/>
          </a:p>
        </p:txBody>
      </p:sp>
      <p:sp>
        <p:nvSpPr>
          <p:cNvPr id="3" name="İçerik Yer Tutucusu 2"/>
          <p:cNvSpPr>
            <a:spLocks noGrp="1"/>
          </p:cNvSpPr>
          <p:nvPr>
            <p:ph sz="quarter" idx="14"/>
          </p:nvPr>
        </p:nvSpPr>
        <p:spPr>
          <a:xfrm>
            <a:off x="467544" y="1988840"/>
            <a:ext cx="8219256" cy="1944216"/>
          </a:xfrm>
        </p:spPr>
        <p:txBody>
          <a:bodyPr>
            <a:normAutofit lnSpcReduction="10000"/>
          </a:bodyPr>
          <a:lstStyle/>
          <a:p>
            <a:pPr algn="l"/>
            <a:r>
              <a:rPr lang="tr-TR" dirty="0" smtClean="0"/>
              <a:t>  Romanlarında iyimser bir annenin şefkatini ve bir kadının ince hislerini görmek mümkündür.</a:t>
            </a:r>
          </a:p>
          <a:p>
            <a:pPr algn="l"/>
            <a:r>
              <a:rPr lang="tr-TR" dirty="0"/>
              <a:t> </a:t>
            </a:r>
            <a:r>
              <a:rPr lang="tr-TR" dirty="0" smtClean="0"/>
              <a:t> Onun romanlarında aşk konularının ağırlıkta olduğu söylenebilir. Romanlarında kadın tipleri işlemede daha başarılı olduğu gözlenen  Halide Nusret, kadınlara faziletli, ahlaklı olmayı öğütler, milli duygulara sahip çıkan nesiller yetiştirebilmeleri için eğitilmeleri gerektiğine dikkat çeker.</a:t>
            </a:r>
            <a:endParaRPr lang="tr-TR" dirty="0"/>
          </a:p>
        </p:txBody>
      </p:sp>
      <p:sp>
        <p:nvSpPr>
          <p:cNvPr id="4" name="Başlık 3"/>
          <p:cNvSpPr>
            <a:spLocks noGrp="1"/>
          </p:cNvSpPr>
          <p:nvPr>
            <p:ph type="title"/>
          </p:nvPr>
        </p:nvSpPr>
        <p:spPr/>
        <p:txBody>
          <a:bodyPr/>
          <a:lstStyle/>
          <a:p>
            <a:endParaRPr lang="tr-TR" dirty="0"/>
          </a:p>
        </p:txBody>
      </p:sp>
    </p:spTree>
    <p:extLst>
      <p:ext uri="{BB962C8B-B14F-4D97-AF65-F5344CB8AC3E}">
        <p14:creationId xmlns:p14="http://schemas.microsoft.com/office/powerpoint/2010/main" val="5535384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Milli ve tarihi motiflerle bezeli lirik şiirleriyle tanındı. Çok sesli bir destan havası ile söylediği şiirlerinde belli bir konu sınırlaması yoktur.</a:t>
            </a:r>
          </a:p>
          <a:p>
            <a:pPr algn="l"/>
            <a:r>
              <a:rPr lang="tr-TR" dirty="0"/>
              <a:t> </a:t>
            </a:r>
            <a:r>
              <a:rPr lang="tr-TR" dirty="0" smtClean="0"/>
              <a:t> Eski nazım ve nesrin kelime, mazmun ve terimlerini çok iyi bilen sanatçı gazel tarzında şiirler de yazmıştır. Edebiyatımızda uzun ve hikayemsi </a:t>
            </a:r>
            <a:r>
              <a:rPr lang="tr-TR" dirty="0" err="1" smtClean="0"/>
              <a:t>mensure</a:t>
            </a:r>
            <a:r>
              <a:rPr lang="tr-TR" dirty="0" smtClean="0"/>
              <a:t> türünü denedi ve bu denemelerinde milli romantizmi vermeye çalıştı.</a:t>
            </a:r>
            <a:endParaRPr lang="tr-TR" dirty="0"/>
          </a:p>
        </p:txBody>
      </p:sp>
      <p:sp>
        <p:nvSpPr>
          <p:cNvPr id="4" name="Başlık 3"/>
          <p:cNvSpPr>
            <a:spLocks noGrp="1"/>
          </p:cNvSpPr>
          <p:nvPr>
            <p:ph type="title"/>
          </p:nvPr>
        </p:nvSpPr>
        <p:spPr/>
        <p:txBody>
          <a:bodyPr>
            <a:normAutofit/>
          </a:bodyPr>
          <a:lstStyle/>
          <a:p>
            <a:r>
              <a:rPr lang="tr-TR" dirty="0" err="1" smtClean="0">
                <a:effectLst>
                  <a:glow rad="63500">
                    <a:schemeClr val="accent3">
                      <a:satMod val="175000"/>
                      <a:alpha val="40000"/>
                    </a:schemeClr>
                  </a:glow>
                </a:effectLst>
              </a:rPr>
              <a:t>Dİlaver</a:t>
            </a:r>
            <a:r>
              <a:rPr lang="tr-TR" dirty="0" smtClean="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Cebecİ</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341654" y="2020888"/>
            <a:ext cx="266756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7863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67544" y="1988840"/>
            <a:ext cx="3970784" cy="4005072"/>
          </a:xfrm>
        </p:spPr>
        <p:txBody>
          <a:bodyPr/>
          <a:lstStyle/>
          <a:p>
            <a:pPr algn="l"/>
            <a:r>
              <a:rPr lang="tr-TR" b="1" dirty="0" smtClean="0"/>
              <a:t>ŞİİR:</a:t>
            </a:r>
            <a:r>
              <a:rPr lang="tr-TR" dirty="0"/>
              <a:t> Hun </a:t>
            </a:r>
            <a:r>
              <a:rPr lang="tr-TR" dirty="0" smtClean="0"/>
              <a:t>Aşkı,</a:t>
            </a:r>
            <a:r>
              <a:rPr lang="tr-TR" dirty="0"/>
              <a:t> </a:t>
            </a:r>
            <a:r>
              <a:rPr lang="tr-TR" dirty="0" smtClean="0"/>
              <a:t>Şafağa Çekilenler,</a:t>
            </a:r>
            <a:r>
              <a:rPr lang="tr-TR" dirty="0"/>
              <a:t> Ve Sığınırım </a:t>
            </a:r>
            <a:r>
              <a:rPr lang="tr-TR" dirty="0" smtClean="0"/>
              <a:t>İçime,</a:t>
            </a:r>
            <a:r>
              <a:rPr lang="tr-TR" dirty="0"/>
              <a:t>  </a:t>
            </a:r>
            <a:r>
              <a:rPr lang="tr-TR" dirty="0" err="1"/>
              <a:t>Kandehar</a:t>
            </a:r>
            <a:r>
              <a:rPr lang="tr-TR" dirty="0"/>
              <a:t> Dağlarında Sabah </a:t>
            </a:r>
            <a:r>
              <a:rPr lang="tr-TR" dirty="0" smtClean="0"/>
              <a:t>Namazı</a:t>
            </a:r>
            <a:r>
              <a:rPr lang="tr-TR" dirty="0"/>
              <a:t/>
            </a:r>
            <a:br>
              <a:rPr lang="tr-TR" dirty="0"/>
            </a:br>
            <a:r>
              <a:rPr lang="tr-TR" b="1" dirty="0" smtClean="0"/>
              <a:t>MENSURE HİKAYE:</a:t>
            </a:r>
            <a:r>
              <a:rPr lang="tr-TR" dirty="0"/>
              <a:t> Mavi Türkü </a:t>
            </a:r>
            <a:br>
              <a:rPr lang="tr-TR" dirty="0"/>
            </a:br>
            <a:r>
              <a:rPr lang="tr-TR" b="1" dirty="0" smtClean="0"/>
              <a:t>MİZAHİ YAZILARI:</a:t>
            </a:r>
            <a:r>
              <a:rPr lang="tr-TR" dirty="0"/>
              <a:t> </a:t>
            </a:r>
            <a:r>
              <a:rPr lang="tr-TR" dirty="0" smtClean="0"/>
              <a:t>Devranname</a:t>
            </a:r>
            <a:r>
              <a:rPr lang="tr-TR" dirty="0"/>
              <a:t> </a:t>
            </a:r>
            <a:endParaRPr lang="tr-TR" dirty="0" smtClean="0"/>
          </a:p>
          <a:p>
            <a:pPr algn="l"/>
            <a:r>
              <a:rPr lang="tr-TR" b="1" dirty="0" smtClean="0"/>
              <a:t>OYUN: </a:t>
            </a:r>
            <a:r>
              <a:rPr lang="tr-TR" dirty="0" smtClean="0"/>
              <a:t>Büyü</a:t>
            </a:r>
            <a:endParaRPr lang="tr-TR" dirty="0"/>
          </a:p>
        </p:txBody>
      </p:sp>
      <p:sp>
        <p:nvSpPr>
          <p:cNvPr id="3" name="İçerik Yer Tutucusu 2"/>
          <p:cNvSpPr>
            <a:spLocks noGrp="1"/>
          </p:cNvSpPr>
          <p:nvPr>
            <p:ph sz="quarter" idx="14"/>
          </p:nvPr>
        </p:nvSpPr>
        <p:spPr/>
        <p:txBody>
          <a:bodyPr>
            <a:noAutofit/>
          </a:bodyPr>
          <a:lstStyle/>
          <a:p>
            <a:pPr fontAlgn="base"/>
            <a:r>
              <a:rPr lang="tr-TR" sz="1600" b="1" i="1" dirty="0" err="1"/>
              <a:t>Kandehar</a:t>
            </a:r>
            <a:r>
              <a:rPr lang="tr-TR" sz="1600" b="1" i="1" dirty="0"/>
              <a:t> Dağlarında Sabah </a:t>
            </a:r>
            <a:r>
              <a:rPr lang="tr-TR" sz="1600" b="1" i="1" dirty="0" smtClean="0"/>
              <a:t>Namazı</a:t>
            </a:r>
          </a:p>
          <a:p>
            <a:pPr fontAlgn="base"/>
            <a:r>
              <a:rPr lang="tr-TR" sz="1600" i="1" dirty="0" smtClean="0"/>
              <a:t>...</a:t>
            </a:r>
            <a:r>
              <a:rPr lang="tr-TR" sz="1600" i="1" dirty="0"/>
              <a:t>Yönüm kıbleye, kıblem </a:t>
            </a:r>
            <a:r>
              <a:rPr lang="tr-TR" sz="1600" i="1" dirty="0" err="1"/>
              <a:t>Kâ'be'ye</a:t>
            </a:r>
            <a:r>
              <a:rPr lang="tr-TR" sz="1600" i="1" dirty="0"/>
              <a:t>...</a:t>
            </a:r>
          </a:p>
          <a:p>
            <a:pPr fontAlgn="base"/>
            <a:r>
              <a:rPr lang="tr-TR" sz="1600" i="1" dirty="0"/>
              <a:t>İki ak ışık çıkar gözbebeklerimden,</a:t>
            </a:r>
          </a:p>
          <a:p>
            <a:pPr fontAlgn="base"/>
            <a:r>
              <a:rPr lang="tr-TR" sz="1600" i="1" dirty="0"/>
              <a:t>Arza destek olmuş göğsü kaba dağları</a:t>
            </a:r>
          </a:p>
          <a:p>
            <a:pPr fontAlgn="base"/>
            <a:r>
              <a:rPr lang="tr-TR" sz="1600" i="1" dirty="0"/>
              <a:t>Aşar, bir solukta varır Mekke'ye,</a:t>
            </a:r>
          </a:p>
          <a:p>
            <a:pPr fontAlgn="base"/>
            <a:r>
              <a:rPr lang="tr-TR" sz="1600" i="1" dirty="0"/>
              <a:t>Yönüm kıbleye, kıblem </a:t>
            </a:r>
            <a:r>
              <a:rPr lang="tr-TR" sz="1600" i="1" dirty="0" err="1"/>
              <a:t>Kâ'be'ye</a:t>
            </a:r>
            <a:r>
              <a:rPr lang="tr-TR" sz="1600" i="1" dirty="0" smtClean="0"/>
              <a:t>...</a:t>
            </a:r>
            <a:r>
              <a:rPr lang="tr-TR" sz="1600" i="1" dirty="0"/>
              <a:t/>
            </a:r>
            <a:br>
              <a:rPr lang="tr-TR" sz="1600" i="1" dirty="0"/>
            </a:br>
            <a:endParaRPr lang="tr-TR" sz="1600" i="1" dirty="0"/>
          </a:p>
          <a:p>
            <a:pPr fontAlgn="base"/>
            <a:r>
              <a:rPr lang="tr-TR" sz="1600" i="1" dirty="0"/>
              <a:t>Niyetim sabah namazının farzı.</a:t>
            </a:r>
          </a:p>
          <a:p>
            <a:pPr fontAlgn="base"/>
            <a:r>
              <a:rPr lang="tr-TR" sz="1600" i="1" dirty="0"/>
              <a:t>Bir ak bayrak gibi açıldı ufuk,</a:t>
            </a:r>
          </a:p>
          <a:p>
            <a:pPr fontAlgn="base"/>
            <a:r>
              <a:rPr lang="tr-TR" sz="1600" i="1" dirty="0"/>
              <a:t>Şunca kuru otlar vardı secdeye,</a:t>
            </a:r>
          </a:p>
          <a:p>
            <a:pPr fontAlgn="base"/>
            <a:r>
              <a:rPr lang="tr-TR" sz="1600" i="1" dirty="0"/>
              <a:t>Benim maksadım Allah rızası,</a:t>
            </a:r>
          </a:p>
          <a:p>
            <a:pPr fontAlgn="base"/>
            <a:r>
              <a:rPr lang="tr-TR" sz="1600" i="1" dirty="0"/>
              <a:t>Niyetim sabah namazının farzı</a:t>
            </a:r>
            <a:r>
              <a:rPr lang="tr-TR" sz="1600" i="1" dirty="0" smtClean="0"/>
              <a:t>...</a:t>
            </a:r>
          </a:p>
          <a:p>
            <a:pPr fontAlgn="base"/>
            <a:r>
              <a:rPr lang="tr-TR" sz="1600" i="1" dirty="0" smtClean="0"/>
              <a:t>…………..</a:t>
            </a:r>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ESERLERİ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32093729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29052" y="3367246"/>
            <a:ext cx="4085897" cy="1141874"/>
          </a:xfrm>
        </p:spPr>
        <p:txBody>
          <a:bodyPr anchor="ctr"/>
          <a:lstStyle/>
          <a:p>
            <a:r>
              <a:rPr lang="tr-TR" dirty="0">
                <a:effectLst>
                  <a:glow rad="228600">
                    <a:schemeClr val="accent3">
                      <a:satMod val="175000"/>
                      <a:alpha val="40000"/>
                    </a:schemeClr>
                  </a:glow>
                </a:effectLst>
              </a:rPr>
              <a:t>ÖZ (SAF) ŞİİR ANLAYIŞINI SÜRDÜREN ŞİİR</a:t>
            </a:r>
          </a:p>
        </p:txBody>
      </p:sp>
    </p:spTree>
    <p:extLst>
      <p:ext uri="{BB962C8B-B14F-4D97-AF65-F5344CB8AC3E}">
        <p14:creationId xmlns:p14="http://schemas.microsoft.com/office/powerpoint/2010/main" val="2488481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a:xfrm>
            <a:off x="457200" y="2020824"/>
            <a:ext cx="4762872" cy="4432512"/>
          </a:xfrm>
        </p:spPr>
        <p:txBody>
          <a:bodyPr/>
          <a:lstStyle/>
          <a:p>
            <a:pPr algn="l"/>
            <a:r>
              <a:rPr lang="tr-TR" dirty="0" smtClean="0"/>
              <a:t>  Saf şiir anlayışı Paul Valery’nin şiirde dili her şeyin üstünde tutan görüşünden hareketle, Batı edebiyatından ve divan şiirinin biçimci yapısından bir hayli etkilenen şairlerimizde görülen ortak zevk ve anlayışa verilen addır. </a:t>
            </a:r>
          </a:p>
          <a:p>
            <a:pPr algn="l"/>
            <a:r>
              <a:rPr lang="tr-TR" dirty="0"/>
              <a:t> </a:t>
            </a:r>
            <a:r>
              <a:rPr lang="tr-TR" dirty="0" smtClean="0"/>
              <a:t> Öz şiir anlayışının öncüleri Yahya Kemal ve Ahmet Haşim’dir. </a:t>
            </a:r>
          </a:p>
          <a:p>
            <a:pPr algn="l"/>
            <a:r>
              <a:rPr lang="tr-TR" dirty="0"/>
              <a:t> </a:t>
            </a:r>
            <a:r>
              <a:rPr lang="tr-TR" dirty="0" smtClean="0"/>
              <a:t> Öz şiir anlayışını; Fransız sembolist şairlerden (Baudelaire, </a:t>
            </a:r>
            <a:r>
              <a:rPr lang="tr-TR" dirty="0" err="1" smtClean="0"/>
              <a:t>Rimbaud</a:t>
            </a:r>
            <a:r>
              <a:rPr lang="tr-TR" dirty="0" smtClean="0"/>
              <a:t>, </a:t>
            </a:r>
            <a:r>
              <a:rPr lang="tr-TR" dirty="0" err="1" smtClean="0"/>
              <a:t>Mallarme</a:t>
            </a:r>
            <a:r>
              <a:rPr lang="tr-TR" dirty="0" smtClean="0"/>
              <a:t>) </a:t>
            </a:r>
            <a:r>
              <a:rPr lang="tr-TR" dirty="0" err="1" smtClean="0"/>
              <a:t>parnasçılardan</a:t>
            </a:r>
            <a:r>
              <a:rPr lang="tr-TR" dirty="0" smtClean="0"/>
              <a:t> yararlanarak oluşturmuşlardır.</a:t>
            </a:r>
          </a:p>
          <a:p>
            <a:pPr algn="l"/>
            <a:endParaRPr lang="tr-TR" dirty="0"/>
          </a:p>
        </p:txBody>
      </p:sp>
      <p:sp>
        <p:nvSpPr>
          <p:cNvPr id="7" name="Başlık 6"/>
          <p:cNvSpPr>
            <a:spLocks noGrp="1"/>
          </p:cNvSpPr>
          <p:nvPr>
            <p:ph type="title"/>
          </p:nvPr>
        </p:nvSpPr>
        <p:spPr/>
        <p:txBody>
          <a:bodyPr/>
          <a:lstStyle/>
          <a:p>
            <a:endParaRPr lang="tr-TR"/>
          </a:p>
        </p:txBody>
      </p:sp>
      <p:pic>
        <p:nvPicPr>
          <p:cNvPr id="10" name="Picture 2"/>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916832"/>
            <a:ext cx="3075321" cy="452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ltbilgi Yer Tutucusu 8"/>
          <p:cNvSpPr>
            <a:spLocks noGrp="1"/>
          </p:cNvSpPr>
          <p:nvPr>
            <p:ph type="ftr" sz="quarter" idx="17"/>
          </p:nvPr>
        </p:nvSpPr>
        <p:spPr>
          <a:xfrm>
            <a:off x="5652120" y="6453336"/>
            <a:ext cx="3096344" cy="288032"/>
          </a:xfrm>
        </p:spPr>
        <p:txBody>
          <a:bodyPr>
            <a:normAutofit/>
          </a:bodyPr>
          <a:lstStyle/>
          <a:p>
            <a:r>
              <a:rPr lang="tr-TR" dirty="0" smtClean="0"/>
              <a:t>İman </a:t>
            </a:r>
            <a:r>
              <a:rPr lang="tr-TR" dirty="0" err="1" smtClean="0"/>
              <a:t>Malekİ</a:t>
            </a:r>
            <a:endParaRPr lang="tr-TR" dirty="0"/>
          </a:p>
        </p:txBody>
      </p:sp>
    </p:spTree>
    <p:extLst>
      <p:ext uri="{BB962C8B-B14F-4D97-AF65-F5344CB8AC3E}">
        <p14:creationId xmlns:p14="http://schemas.microsoft.com/office/powerpoint/2010/main" val="1712959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marL="342900" indent="-342900" algn="l">
              <a:buClrTx/>
              <a:buFont typeface="Wingdings" pitchFamily="2" charset="2"/>
              <a:buChar char="v"/>
            </a:pPr>
            <a:r>
              <a:rPr lang="tr-TR" dirty="0" smtClean="0"/>
              <a:t>Şiir dili her şeyin üzerindedir.</a:t>
            </a:r>
          </a:p>
          <a:p>
            <a:pPr marL="342900" indent="-342900" algn="l">
              <a:buClrTx/>
              <a:buFont typeface="Wingdings" pitchFamily="2" charset="2"/>
              <a:buChar char="v"/>
            </a:pPr>
            <a:r>
              <a:rPr lang="tr-TR" dirty="0" smtClean="0"/>
              <a:t>Şiir bir biçim  sorunudur.</a:t>
            </a:r>
          </a:p>
          <a:p>
            <a:pPr marL="342900" indent="-342900" algn="l">
              <a:buClrTx/>
              <a:buFont typeface="Wingdings" pitchFamily="2" charset="2"/>
              <a:buChar char="v"/>
            </a:pPr>
            <a:r>
              <a:rPr lang="tr-TR" dirty="0" smtClean="0"/>
              <a:t>Şairler iç ahengi yakalayabilmek için söz sanatlarından, ses benzerliklerinden, redif ve kafiyeden yararlanmışlardır.</a:t>
            </a:r>
          </a:p>
          <a:p>
            <a:pPr marL="342900" indent="-342900" algn="l">
              <a:buClrTx/>
              <a:buFont typeface="Wingdings" pitchFamily="2" charset="2"/>
              <a:buChar char="v"/>
            </a:pPr>
            <a:r>
              <a:rPr lang="tr-TR" dirty="0" smtClean="0"/>
              <a:t>Amaç iyi ve güzel şiir yazabilmektir.</a:t>
            </a:r>
          </a:p>
          <a:p>
            <a:pPr marL="342900" indent="-342900" algn="l">
              <a:buClrTx/>
              <a:buFont typeface="Wingdings" pitchFamily="2" charset="2"/>
              <a:buChar char="v"/>
            </a:pPr>
            <a:r>
              <a:rPr lang="tr-TR" dirty="0" smtClean="0"/>
              <a:t>Dilde saflaşma, sadeleşme görülür.</a:t>
            </a:r>
          </a:p>
          <a:p>
            <a:pPr marL="342900" indent="-342900" algn="l">
              <a:buClrTx/>
              <a:buFont typeface="Wingdings" pitchFamily="2" charset="2"/>
              <a:buChar char="v"/>
            </a:pPr>
            <a:r>
              <a:rPr lang="tr-TR" dirty="0" smtClean="0"/>
              <a:t>Şiir, soylu bir sanat olarak kabul edilir.</a:t>
            </a:r>
          </a:p>
          <a:p>
            <a:pPr marL="342900" indent="-342900" algn="l">
              <a:buClrTx/>
              <a:buFont typeface="Wingdings" pitchFamily="2" charset="2"/>
              <a:buChar char="v"/>
            </a:pPr>
            <a:r>
              <a:rPr lang="tr-TR" dirty="0" smtClean="0"/>
              <a:t>En değerli şey dizedir.</a:t>
            </a:r>
          </a:p>
          <a:p>
            <a:pPr marL="342900" indent="-342900" algn="l">
              <a:buClrTx/>
              <a:buFont typeface="Wingdings" pitchFamily="2" charset="2"/>
              <a:buChar char="v"/>
            </a:pPr>
            <a:r>
              <a:rPr lang="tr-TR" dirty="0" smtClean="0"/>
              <a:t>Şairlerin kendilerine özgü bir imge düzeni vardır.</a:t>
            </a:r>
          </a:p>
        </p:txBody>
      </p:sp>
      <p:sp>
        <p:nvSpPr>
          <p:cNvPr id="5" name="Başlık 4"/>
          <p:cNvSpPr>
            <a:spLocks noGrp="1"/>
          </p:cNvSpPr>
          <p:nvPr>
            <p:ph type="title"/>
          </p:nvPr>
        </p:nvSpPr>
        <p:spPr/>
        <p:txBody>
          <a:bodyPr/>
          <a:lstStyle/>
          <a:p>
            <a:r>
              <a:rPr lang="tr-TR" dirty="0" err="1">
                <a:effectLst>
                  <a:glow rad="2286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4207611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6"/>
          <p:cNvSpPr>
            <a:spLocks noGrp="1"/>
          </p:cNvSpPr>
          <p:nvPr>
            <p:ph sz="quarter" idx="13"/>
          </p:nvPr>
        </p:nvSpPr>
        <p:spPr/>
        <p:txBody>
          <a:bodyPr/>
          <a:lstStyle/>
          <a:p>
            <a:pPr marL="342900" indent="-342900" algn="l">
              <a:buClrTx/>
              <a:buFont typeface="Wingdings" pitchFamily="2" charset="2"/>
              <a:buChar char="v"/>
            </a:pPr>
            <a:r>
              <a:rPr lang="tr-TR" dirty="0"/>
              <a:t>Sembolizmden </a:t>
            </a:r>
            <a:r>
              <a:rPr lang="tr-TR" dirty="0" smtClean="0"/>
              <a:t>etkilenmişlerdir.</a:t>
            </a:r>
          </a:p>
          <a:p>
            <a:pPr marL="342900" indent="-342900" algn="l">
              <a:buClrTx/>
              <a:buFont typeface="Wingdings" pitchFamily="2" charset="2"/>
              <a:buChar char="v"/>
            </a:pPr>
            <a:r>
              <a:rPr lang="tr-TR" dirty="0" smtClean="0"/>
              <a:t>İçsel ve </a:t>
            </a:r>
            <a:r>
              <a:rPr lang="tr-TR" dirty="0" err="1" smtClean="0"/>
              <a:t>gizemsel</a:t>
            </a:r>
            <a:r>
              <a:rPr lang="tr-TR" dirty="0" smtClean="0"/>
              <a:t> yaklaşımla insan anlatılır.</a:t>
            </a:r>
          </a:p>
          <a:p>
            <a:pPr marL="342900" indent="-342900" algn="l">
              <a:buClrTx/>
              <a:buFont typeface="Wingdings" pitchFamily="2" charset="2"/>
              <a:buChar char="v"/>
            </a:pPr>
            <a:r>
              <a:rPr lang="tr-TR" dirty="0" smtClean="0"/>
              <a:t>İşlenen temalar sıradan okurun anlayamayacağı niteliktedir.</a:t>
            </a:r>
          </a:p>
          <a:p>
            <a:pPr marL="342900" indent="-342900" algn="l">
              <a:buClrTx/>
              <a:buFont typeface="Wingdings" pitchFamily="2" charset="2"/>
              <a:buChar char="v"/>
            </a:pPr>
            <a:r>
              <a:rPr lang="tr-TR" dirty="0" smtClean="0"/>
              <a:t>Güzel şiirin ancak çalışılarak elde edileceği ve şiirin emek işi olduğu görüşü hakimdir.</a:t>
            </a:r>
          </a:p>
          <a:p>
            <a:pPr marL="342900" indent="-342900" algn="l">
              <a:buClrTx/>
              <a:buFont typeface="Wingdings" pitchFamily="2" charset="2"/>
              <a:buChar char="v"/>
            </a:pPr>
            <a:r>
              <a:rPr lang="tr-TR" dirty="0" smtClean="0"/>
              <a:t>Şiirin toplum için değil, sanat için olduğunu iddia ederler ve şiirlerini sanat için yazarlar.</a:t>
            </a:r>
          </a:p>
          <a:p>
            <a:pPr marL="342900" indent="-342900" algn="l">
              <a:buClrTx/>
              <a:buFont typeface="Wingdings" pitchFamily="2" charset="2"/>
              <a:buChar char="v"/>
            </a:pPr>
            <a:r>
              <a:rPr lang="tr-TR" dirty="0" err="1" smtClean="0"/>
              <a:t>Gizemsellik</a:t>
            </a:r>
            <a:r>
              <a:rPr lang="tr-TR" dirty="0" smtClean="0"/>
              <a:t>, simgecilik, bireysellik, ruh, masal, rüya, mit temalarını yoğunca işlemişlerdir.</a:t>
            </a:r>
            <a:endParaRPr lang="tr-TR" dirty="0"/>
          </a:p>
          <a:p>
            <a:pPr marL="342900" indent="-342900" algn="l">
              <a:buClrTx/>
              <a:buFont typeface="Wingdings" pitchFamily="2" charset="2"/>
              <a:buChar char="v"/>
            </a:pPr>
            <a:endParaRPr lang="tr-TR" dirty="0"/>
          </a:p>
        </p:txBody>
      </p:sp>
      <p:sp>
        <p:nvSpPr>
          <p:cNvPr id="4" name="Başlık 3"/>
          <p:cNvSpPr>
            <a:spLocks noGrp="1"/>
          </p:cNvSpPr>
          <p:nvPr>
            <p:ph type="title"/>
          </p:nvPr>
        </p:nvSpPr>
        <p:spPr/>
        <p:txBody>
          <a:bodyPr/>
          <a:lstStyle/>
          <a:p>
            <a:r>
              <a:rPr lang="tr-TR" dirty="0" err="1">
                <a:effectLst>
                  <a:glow rad="228600">
                    <a:schemeClr val="accent3">
                      <a:satMod val="175000"/>
                      <a:alpha val="40000"/>
                    </a:schemeClr>
                  </a:glow>
                </a:effectLst>
              </a:rPr>
              <a:t>Özellİklerİ</a:t>
            </a:r>
            <a:endParaRPr lang="tr-TR" dirty="0"/>
          </a:p>
        </p:txBody>
      </p:sp>
    </p:spTree>
    <p:extLst>
      <p:ext uri="{BB962C8B-B14F-4D97-AF65-F5344CB8AC3E}">
        <p14:creationId xmlns:p14="http://schemas.microsoft.com/office/powerpoint/2010/main" val="21177574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effectLst>
              </a:rPr>
              <a:t>CUMHURİYET DÖNEMİNDE ŞİİR</a:t>
            </a:r>
          </a:p>
        </p:txBody>
      </p:sp>
    </p:spTree>
    <p:extLst>
      <p:ext uri="{BB962C8B-B14F-4D97-AF65-F5344CB8AC3E}">
        <p14:creationId xmlns:p14="http://schemas.microsoft.com/office/powerpoint/2010/main" val="24586337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smtClean="0">
                <a:effectLst>
                  <a:glow rad="228600">
                    <a:schemeClr val="accent3">
                      <a:satMod val="175000"/>
                      <a:alpha val="40000"/>
                    </a:schemeClr>
                  </a:glow>
                </a:effectLst>
              </a:rPr>
              <a:t>AHMET HAMDİ TANPINAR</a:t>
            </a:r>
            <a:endParaRPr lang="tr-TR" dirty="0">
              <a:effectLst>
                <a:glow rad="2286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12160" y="1988840"/>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çerik Yer Tutucusu 5"/>
          <p:cNvSpPr>
            <a:spLocks noGrp="1"/>
          </p:cNvSpPr>
          <p:nvPr>
            <p:ph sz="quarter" idx="13"/>
          </p:nvPr>
        </p:nvSpPr>
        <p:spPr>
          <a:xfrm>
            <a:off x="457200" y="2020824"/>
            <a:ext cx="5482952" cy="4144480"/>
          </a:xfrm>
        </p:spPr>
        <p:txBody>
          <a:bodyPr>
            <a:normAutofit lnSpcReduction="10000"/>
          </a:bodyPr>
          <a:lstStyle/>
          <a:p>
            <a:pPr algn="l"/>
            <a:r>
              <a:rPr lang="tr-TR" dirty="0" smtClean="0"/>
              <a:t>  Hece vezniyle yazdığı ilk şiirleri, imge zenginlikleri ve müzikal nitelikleriyle dikkat çekmiştir. Bu şiirlerde ayrı bir estetik peşinde olmuş, kendine özgü bir sözcük ve kavram dünyası yaratmaya çalışmıştır.</a:t>
            </a:r>
          </a:p>
          <a:p>
            <a:pPr algn="l"/>
            <a:r>
              <a:rPr lang="tr-TR" dirty="0"/>
              <a:t> </a:t>
            </a:r>
            <a:r>
              <a:rPr lang="tr-TR" dirty="0" smtClean="0"/>
              <a:t> Küçük yaşta kaybettiği annesinin yokluğundan duyduğu acıyı ve kendisini avutacak bir sevginin özlemini dile getirmiştir. Şiirlerinde, içe dönük bir bakışla doğa ile iletişim kurmaya çalışmıştır.</a:t>
            </a:r>
          </a:p>
          <a:p>
            <a:pPr algn="l"/>
            <a:r>
              <a:rPr lang="tr-TR" dirty="0"/>
              <a:t> </a:t>
            </a:r>
            <a:r>
              <a:rPr lang="tr-TR" dirty="0" smtClean="0"/>
              <a:t> Şiirlerinde zaman kavramı üzerinde sıkça durmuştur. Onun eserlerinde zaman, basit bir süreklilik göstermez, çok katlı ve karmaşıktır. </a:t>
            </a:r>
            <a:r>
              <a:rPr lang="tr-TR" dirty="0" smtClean="0">
                <a:solidFill>
                  <a:srgbClr val="7030A0"/>
                </a:solidFill>
              </a:rPr>
              <a:t>‘Bursa’da Zaman’ </a:t>
            </a:r>
            <a:r>
              <a:rPr lang="tr-TR" dirty="0" smtClean="0"/>
              <a:t>şiiri bu olgunun güzel bir örneğidir.</a:t>
            </a:r>
            <a:endParaRPr lang="tr-TR" dirty="0">
              <a:solidFill>
                <a:srgbClr val="7030A0"/>
              </a:solidFill>
            </a:endParaRPr>
          </a:p>
        </p:txBody>
      </p:sp>
    </p:spTree>
    <p:extLst>
      <p:ext uri="{BB962C8B-B14F-4D97-AF65-F5344CB8AC3E}">
        <p14:creationId xmlns:p14="http://schemas.microsoft.com/office/powerpoint/2010/main" val="6251571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numCol="3">
            <a:noAutofit/>
          </a:bodyPr>
          <a:lstStyle/>
          <a:p>
            <a:r>
              <a:rPr lang="tr-TR" sz="1400" b="1" i="1" dirty="0" smtClean="0"/>
              <a:t>Bursa’da </a:t>
            </a:r>
            <a:r>
              <a:rPr lang="tr-TR" sz="1400" b="1" i="1" dirty="0"/>
              <a:t>Zaman</a:t>
            </a:r>
            <a:r>
              <a:rPr lang="tr-TR" sz="1400" i="1" dirty="0"/>
              <a:t/>
            </a:r>
            <a:br>
              <a:rPr lang="tr-TR" sz="1400" i="1" dirty="0"/>
            </a:br>
            <a:r>
              <a:rPr lang="tr-TR" sz="1400" i="1" dirty="0"/>
              <a:t> </a:t>
            </a:r>
            <a:br>
              <a:rPr lang="tr-TR" sz="1400" i="1" dirty="0"/>
            </a:br>
            <a:r>
              <a:rPr lang="tr-TR" sz="1400" i="1" dirty="0"/>
              <a:t>Bursa'da eski bir cami avlusu,</a:t>
            </a:r>
            <a:br>
              <a:rPr lang="tr-TR" sz="1400" i="1" dirty="0"/>
            </a:br>
            <a:r>
              <a:rPr lang="tr-TR" sz="1400" i="1" dirty="0"/>
              <a:t>Küçük şadırvanda şakırdayan su.</a:t>
            </a:r>
            <a:br>
              <a:rPr lang="tr-TR" sz="1400" i="1" dirty="0"/>
            </a:br>
            <a:r>
              <a:rPr lang="tr-TR" sz="1400" i="1" dirty="0"/>
              <a:t>Orhan zamanından kalma bir duvar...</a:t>
            </a:r>
            <a:br>
              <a:rPr lang="tr-TR" sz="1400" i="1" dirty="0"/>
            </a:br>
            <a:r>
              <a:rPr lang="tr-TR" sz="1400" i="1" dirty="0"/>
              <a:t>Onunla bir yaşta ihtiyar çınar</a:t>
            </a:r>
            <a:br>
              <a:rPr lang="tr-TR" sz="1400" i="1" dirty="0"/>
            </a:br>
            <a:r>
              <a:rPr lang="tr-TR" sz="1400" i="1" dirty="0"/>
              <a:t>Eliyor dört yana sakin bir günü.</a:t>
            </a:r>
            <a:br>
              <a:rPr lang="tr-TR" sz="1400" i="1" dirty="0"/>
            </a:br>
            <a:r>
              <a:rPr lang="tr-TR" sz="1400" i="1" dirty="0"/>
              <a:t>Bir rüyadan arta kalmanın hüznü</a:t>
            </a:r>
            <a:br>
              <a:rPr lang="tr-TR" sz="1400" i="1" dirty="0"/>
            </a:br>
            <a:r>
              <a:rPr lang="tr-TR" sz="1400" i="1" dirty="0"/>
              <a:t>İçinden gülüyor bana derinden.</a:t>
            </a:r>
            <a:br>
              <a:rPr lang="tr-TR" sz="1400" i="1" dirty="0"/>
            </a:br>
            <a:r>
              <a:rPr lang="tr-TR" sz="1400" i="1" dirty="0"/>
              <a:t>Yüzlerce çeşmenin serinliğinden</a:t>
            </a:r>
            <a:br>
              <a:rPr lang="tr-TR" sz="1400" i="1" dirty="0"/>
            </a:br>
            <a:r>
              <a:rPr lang="tr-TR" sz="1400" i="1" dirty="0"/>
              <a:t>Ovanın yeşili göğün mavisi</a:t>
            </a:r>
            <a:br>
              <a:rPr lang="tr-TR" sz="1400" i="1" dirty="0"/>
            </a:br>
            <a:r>
              <a:rPr lang="tr-TR" sz="1400" i="1" dirty="0"/>
              <a:t> </a:t>
            </a:r>
            <a:br>
              <a:rPr lang="tr-TR" sz="1400" i="1" dirty="0"/>
            </a:br>
            <a:r>
              <a:rPr lang="tr-TR" sz="1400" i="1" dirty="0"/>
              <a:t>Bir zafer müjdesi </a:t>
            </a:r>
            <a:r>
              <a:rPr lang="tr-TR" sz="1400" i="1" dirty="0" err="1"/>
              <a:t>burda</a:t>
            </a:r>
            <a:r>
              <a:rPr lang="tr-TR" sz="1400" i="1" dirty="0"/>
              <a:t> her isim:</a:t>
            </a:r>
            <a:br>
              <a:rPr lang="tr-TR" sz="1400" i="1" dirty="0"/>
            </a:br>
            <a:r>
              <a:rPr lang="tr-TR" sz="1400" i="1" dirty="0"/>
              <a:t>Sanki tek bir anda gün, saat, mevsim</a:t>
            </a:r>
            <a:br>
              <a:rPr lang="tr-TR" sz="1400" i="1" dirty="0"/>
            </a:br>
            <a:r>
              <a:rPr lang="tr-TR" sz="1400" i="1" dirty="0"/>
              <a:t>Yaşıyor sihrini geçmiş zamanın</a:t>
            </a:r>
            <a:br>
              <a:rPr lang="tr-TR" sz="1400" i="1" dirty="0"/>
            </a:br>
            <a:r>
              <a:rPr lang="tr-TR" sz="1400" i="1" dirty="0"/>
              <a:t>Hala bu taşlarda gülen rüyanın</a:t>
            </a:r>
            <a:br>
              <a:rPr lang="tr-TR" sz="1400" i="1" dirty="0"/>
            </a:br>
            <a:r>
              <a:rPr lang="tr-TR" sz="1400" i="1" dirty="0"/>
              <a:t>Güvercin bakışlı sessizlik bile</a:t>
            </a:r>
            <a:br>
              <a:rPr lang="tr-TR" sz="1400" i="1" dirty="0"/>
            </a:br>
            <a:r>
              <a:rPr lang="tr-TR" sz="1400" i="1" dirty="0"/>
              <a:t>Çınlıyor bir sonsuz devam vehmiyle.</a:t>
            </a:r>
            <a:br>
              <a:rPr lang="tr-TR" sz="1400" i="1" dirty="0"/>
            </a:br>
            <a:r>
              <a:rPr lang="tr-TR" sz="1400" i="1" dirty="0"/>
              <a:t>Gümüşlü bir fecrin zafer aynası,</a:t>
            </a:r>
            <a:br>
              <a:rPr lang="tr-TR" sz="1400" i="1" dirty="0"/>
            </a:br>
            <a:r>
              <a:rPr lang="tr-TR" sz="1400" i="1" dirty="0"/>
              <a:t>Muradiye, sabrın acı </a:t>
            </a:r>
            <a:r>
              <a:rPr lang="tr-TR" sz="1400" i="1" dirty="0" err="1"/>
              <a:t>meyvası</a:t>
            </a:r>
            <a:r>
              <a:rPr lang="tr-TR" sz="1400" i="1" dirty="0"/>
              <a:t>,</a:t>
            </a:r>
            <a:br>
              <a:rPr lang="tr-TR" sz="1400" i="1" dirty="0"/>
            </a:br>
            <a:r>
              <a:rPr lang="tr-TR" sz="1400" i="1" dirty="0"/>
              <a:t>Ömrünün timsali beyaz Nilüfer,</a:t>
            </a:r>
            <a:br>
              <a:rPr lang="tr-TR" sz="1400" i="1" dirty="0"/>
            </a:br>
            <a:r>
              <a:rPr lang="tr-TR" sz="1400" i="1" dirty="0"/>
              <a:t>Türbeler, camileri eski bahçeler,</a:t>
            </a:r>
            <a:br>
              <a:rPr lang="tr-TR" sz="1400" i="1" dirty="0"/>
            </a:br>
            <a:r>
              <a:rPr lang="tr-TR" sz="1400" i="1" dirty="0"/>
              <a:t>Şanlı hikayesi binlerce erin</a:t>
            </a:r>
            <a:br>
              <a:rPr lang="tr-TR" sz="1400" i="1" dirty="0"/>
            </a:br>
            <a:r>
              <a:rPr lang="tr-TR" sz="1400" i="1" dirty="0"/>
              <a:t>Sesi nabzım olmuş hengamelerin</a:t>
            </a:r>
            <a:br>
              <a:rPr lang="tr-TR" sz="1400" i="1" dirty="0"/>
            </a:br>
            <a:r>
              <a:rPr lang="tr-TR" sz="1400" i="1" dirty="0"/>
              <a:t>Nakleder yadını gelen geçene.</a:t>
            </a:r>
            <a:br>
              <a:rPr lang="tr-TR" sz="1400" i="1" dirty="0"/>
            </a:br>
            <a:r>
              <a:rPr lang="tr-TR" sz="1400" i="1" dirty="0"/>
              <a:t> </a:t>
            </a:r>
            <a:br>
              <a:rPr lang="tr-TR" sz="1400" i="1" dirty="0"/>
            </a:br>
            <a:r>
              <a:rPr lang="tr-TR" sz="1400" i="1" dirty="0"/>
              <a:t>Bu hayalde uyur Bursa her gece,</a:t>
            </a:r>
            <a:br>
              <a:rPr lang="tr-TR" sz="1400" i="1" dirty="0"/>
            </a:br>
            <a:r>
              <a:rPr lang="tr-TR" sz="1400" i="1" dirty="0"/>
              <a:t>Her şafak onunla uyanır, güler</a:t>
            </a:r>
            <a:br>
              <a:rPr lang="tr-TR" sz="1400" i="1" dirty="0"/>
            </a:br>
            <a:r>
              <a:rPr lang="tr-TR" sz="1400" i="1" dirty="0"/>
              <a:t>Gümüş aydınlıkta serviler, güller</a:t>
            </a:r>
            <a:br>
              <a:rPr lang="tr-TR" sz="1400" i="1" dirty="0"/>
            </a:br>
            <a:r>
              <a:rPr lang="tr-TR" sz="1400" i="1" dirty="0"/>
              <a:t>Serin hülyasıyla çeşmelerinin.</a:t>
            </a:r>
            <a:br>
              <a:rPr lang="tr-TR" sz="1400" i="1" dirty="0"/>
            </a:br>
            <a:r>
              <a:rPr lang="tr-TR" sz="1400" i="1" dirty="0"/>
              <a:t>Başındayım sanki bir mucizenin,</a:t>
            </a:r>
            <a:br>
              <a:rPr lang="tr-TR" sz="1400" i="1" dirty="0"/>
            </a:br>
            <a:r>
              <a:rPr lang="tr-TR" sz="1400" i="1" dirty="0"/>
              <a:t>Su sesi ve kanat şakırtısından</a:t>
            </a:r>
            <a:br>
              <a:rPr lang="tr-TR" sz="1400" i="1" dirty="0"/>
            </a:br>
            <a:r>
              <a:rPr lang="tr-TR" sz="1400" i="1" dirty="0"/>
              <a:t>Billur bir avize Bursa'da zaman,</a:t>
            </a:r>
            <a:br>
              <a:rPr lang="tr-TR" sz="1400" i="1" dirty="0"/>
            </a:br>
            <a:r>
              <a:rPr lang="tr-TR" sz="1400" i="1" dirty="0"/>
              <a:t> </a:t>
            </a:r>
            <a:br>
              <a:rPr lang="tr-TR" sz="1400" i="1" dirty="0"/>
            </a:br>
            <a:r>
              <a:rPr lang="tr-TR" sz="1400" i="1" dirty="0"/>
              <a:t>Yeşil Türbesini gezdik dün akşam,</a:t>
            </a:r>
            <a:br>
              <a:rPr lang="tr-TR" sz="1400" i="1" dirty="0"/>
            </a:br>
            <a:r>
              <a:rPr lang="tr-TR" sz="1400" i="1" dirty="0"/>
              <a:t>Duyduk Bir </a:t>
            </a:r>
            <a:r>
              <a:rPr lang="tr-TR" sz="1400" i="1" dirty="0" err="1"/>
              <a:t>musikî</a:t>
            </a:r>
            <a:r>
              <a:rPr lang="tr-TR" sz="1400" i="1" dirty="0"/>
              <a:t> gibi zamandan</a:t>
            </a:r>
            <a:br>
              <a:rPr lang="tr-TR" sz="1400" i="1" dirty="0"/>
            </a:br>
            <a:r>
              <a:rPr lang="tr-TR" sz="1400" i="1" dirty="0"/>
              <a:t>Çinilere sinmiş Kur'an sesini.</a:t>
            </a:r>
            <a:br>
              <a:rPr lang="tr-TR" sz="1400" i="1" dirty="0"/>
            </a:br>
            <a:r>
              <a:rPr lang="tr-TR" sz="1400" i="1" dirty="0"/>
              <a:t>Fetih günlerinin saf neşesini</a:t>
            </a:r>
            <a:br>
              <a:rPr lang="tr-TR" sz="1400" i="1" dirty="0"/>
            </a:br>
            <a:r>
              <a:rPr lang="tr-TR" sz="1400" i="1" dirty="0"/>
              <a:t>Aydınlanmış buldum tebessümünle.</a:t>
            </a:r>
            <a:br>
              <a:rPr lang="tr-TR" sz="1400" i="1" dirty="0"/>
            </a:br>
            <a:r>
              <a:rPr lang="tr-TR" sz="1400" i="1" dirty="0"/>
              <a:t> </a:t>
            </a:r>
            <a:br>
              <a:rPr lang="tr-TR" sz="1400" i="1" dirty="0"/>
            </a:br>
            <a:r>
              <a:rPr lang="tr-TR" sz="1400" i="1" dirty="0"/>
              <a:t>İsterdim bu eski yerde seninle</a:t>
            </a:r>
            <a:br>
              <a:rPr lang="tr-TR" sz="1400" i="1" dirty="0"/>
            </a:br>
            <a:r>
              <a:rPr lang="tr-TR" sz="1400" i="1" dirty="0" smtClean="0"/>
              <a:t>Baş başa </a:t>
            </a:r>
            <a:r>
              <a:rPr lang="tr-TR" sz="1400" i="1" dirty="0"/>
              <a:t>uyumak son uykumuzu,</a:t>
            </a:r>
            <a:br>
              <a:rPr lang="tr-TR" sz="1400" i="1" dirty="0"/>
            </a:br>
            <a:r>
              <a:rPr lang="tr-TR" sz="1400" i="1" dirty="0"/>
              <a:t>Bu hayal içinde... ve ufkumuzu</a:t>
            </a:r>
            <a:br>
              <a:rPr lang="tr-TR" sz="1400" i="1" dirty="0"/>
            </a:br>
            <a:r>
              <a:rPr lang="tr-TR" sz="1400" i="1" dirty="0"/>
              <a:t>Çepçevre kaplasın bu ziya, bu renk,</a:t>
            </a:r>
            <a:br>
              <a:rPr lang="tr-TR" sz="1400" i="1" dirty="0"/>
            </a:br>
            <a:r>
              <a:rPr lang="tr-TR" sz="1400" i="1" dirty="0"/>
              <a:t>Havayı dolduran uhrevi ahenk.</a:t>
            </a:r>
            <a:br>
              <a:rPr lang="tr-TR" sz="1400" i="1" dirty="0"/>
            </a:br>
            <a:r>
              <a:rPr lang="tr-TR" sz="1400" i="1" dirty="0"/>
              <a:t>Bir ilah uykusu olur elbette</a:t>
            </a:r>
            <a:br>
              <a:rPr lang="tr-TR" sz="1400" i="1" dirty="0"/>
            </a:br>
            <a:r>
              <a:rPr lang="tr-TR" sz="1400" i="1" dirty="0"/>
              <a:t>Ölüm bu tılsımlı ebediyette</a:t>
            </a:r>
            <a:br>
              <a:rPr lang="tr-TR" sz="1400" i="1" dirty="0"/>
            </a:br>
            <a:r>
              <a:rPr lang="tr-TR" sz="1400" i="1" dirty="0"/>
              <a:t>Belki de rüyası büyük cetlerin,</a:t>
            </a:r>
            <a:br>
              <a:rPr lang="tr-TR" sz="1400" i="1" dirty="0"/>
            </a:br>
            <a:r>
              <a:rPr lang="tr-TR" sz="1400" i="1" dirty="0"/>
              <a:t>Beyaz bahçesinde su seslerinin…</a:t>
            </a:r>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p>
        </p:txBody>
      </p:sp>
    </p:spTree>
    <p:extLst>
      <p:ext uri="{BB962C8B-B14F-4D97-AF65-F5344CB8AC3E}">
        <p14:creationId xmlns:p14="http://schemas.microsoft.com/office/powerpoint/2010/main" val="2141404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Şiirlerinde insan ruhuna, özellikle bilinçaltına ve zamana yer verişiyle, romanlarında işlediği konulara yaklaşır.</a:t>
            </a:r>
          </a:p>
          <a:p>
            <a:pPr algn="l"/>
            <a:r>
              <a:rPr lang="tr-TR" dirty="0"/>
              <a:t> </a:t>
            </a:r>
            <a:r>
              <a:rPr lang="tr-TR" dirty="0" smtClean="0"/>
              <a:t> Öykülerinde kişilerini ön planda tutar. Kişilerin ruhsal çöküntüsünü, iç benliklerine sığınışlarını sergilemiştir.</a:t>
            </a:r>
          </a:p>
          <a:p>
            <a:pPr algn="l"/>
            <a:r>
              <a:rPr lang="tr-TR" dirty="0"/>
              <a:t> </a:t>
            </a:r>
            <a:r>
              <a:rPr lang="tr-TR" dirty="0" smtClean="0"/>
              <a:t> Tanpınar’ın sembolist anlatım tarzı romanlarına zaman zaman sirayet eder. Romanlarında, zengin hayatından çok, Türkiye meselelerine kendine has yorumlar getirir.</a:t>
            </a:r>
          </a:p>
          <a:p>
            <a:pPr algn="l"/>
            <a:r>
              <a:rPr lang="tr-TR" dirty="0" smtClean="0"/>
              <a:t>  </a:t>
            </a:r>
            <a:r>
              <a:rPr lang="tr-TR" b="1" dirty="0" smtClean="0"/>
              <a:t>Musiki, his </a:t>
            </a:r>
            <a:r>
              <a:rPr lang="tr-TR" dirty="0" smtClean="0"/>
              <a:t>ve </a:t>
            </a:r>
            <a:r>
              <a:rPr lang="tr-TR" b="1" dirty="0" smtClean="0"/>
              <a:t>hayal</a:t>
            </a:r>
            <a:r>
              <a:rPr lang="tr-TR" dirty="0" smtClean="0"/>
              <a:t> ağırlıklı şiirler yazmıştır. Şiirlerinde dış öğe olarak ‘ahenk’, iç öğe olarak </a:t>
            </a:r>
            <a:r>
              <a:rPr lang="tr-TR" b="1" dirty="0" smtClean="0"/>
              <a:t>‘zaman’ </a:t>
            </a:r>
            <a:r>
              <a:rPr lang="tr-TR" dirty="0" smtClean="0"/>
              <a:t>kavramıyla </a:t>
            </a:r>
            <a:r>
              <a:rPr lang="tr-TR" b="1" dirty="0" smtClean="0"/>
              <a:t>‘bilinçaltı’ </a:t>
            </a:r>
            <a:r>
              <a:rPr lang="tr-TR" dirty="0" smtClean="0"/>
              <a:t>ağır basar. </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40179446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İlk romanı </a:t>
            </a:r>
            <a:r>
              <a:rPr lang="tr-TR" dirty="0" smtClean="0">
                <a:solidFill>
                  <a:srgbClr val="7030A0"/>
                </a:solidFill>
              </a:rPr>
              <a:t>‘Mahur Beste’</a:t>
            </a:r>
            <a:r>
              <a:rPr lang="tr-TR" dirty="0" smtClean="0"/>
              <a:t>de Osmanlı Devleti'nin son döneminde seçkin bir çevrenin yaşayışını sergiler. </a:t>
            </a:r>
          </a:p>
          <a:p>
            <a:pPr algn="l"/>
            <a:r>
              <a:rPr lang="tr-TR" dirty="0"/>
              <a:t> </a:t>
            </a:r>
            <a:r>
              <a:rPr lang="tr-TR" dirty="0" smtClean="0"/>
              <a:t> </a:t>
            </a:r>
            <a:r>
              <a:rPr lang="tr-TR" dirty="0" smtClean="0">
                <a:solidFill>
                  <a:srgbClr val="7030A0"/>
                </a:solidFill>
              </a:rPr>
              <a:t>‘Huzur’ </a:t>
            </a:r>
            <a:r>
              <a:rPr lang="tr-TR" dirty="0" smtClean="0"/>
              <a:t>da Cumhuriyet’in ilk yıllarında kişiliğini kabul ettirmek isteyen okumuş genç kadın ve erkeğin sorunları, yeni toplumsal koşullarla ilişkileri, eski ile yeni arasındaki uyum arayışları işlenmiştir.</a:t>
            </a:r>
          </a:p>
          <a:p>
            <a:pPr algn="l"/>
            <a:r>
              <a:rPr lang="tr-TR" dirty="0"/>
              <a:t> </a:t>
            </a:r>
            <a:r>
              <a:rPr lang="tr-TR" dirty="0" smtClean="0"/>
              <a:t> </a:t>
            </a:r>
            <a:r>
              <a:rPr lang="tr-TR" dirty="0" smtClean="0">
                <a:solidFill>
                  <a:srgbClr val="7030A0"/>
                </a:solidFill>
              </a:rPr>
              <a:t>‘Sahnenin Dışındakiler’ </a:t>
            </a:r>
            <a:r>
              <a:rPr lang="tr-TR" dirty="0" smtClean="0"/>
              <a:t>ile </a:t>
            </a:r>
            <a:r>
              <a:rPr lang="tr-TR" dirty="0" smtClean="0">
                <a:solidFill>
                  <a:srgbClr val="7030A0"/>
                </a:solidFill>
              </a:rPr>
              <a:t>‘Saatleri Ayarlama Enstitüsü’</a:t>
            </a:r>
            <a:r>
              <a:rPr lang="tr-TR" dirty="0" smtClean="0"/>
              <a:t>nde Batı ve Doğu uygarlığı arasında bocalayan Türk toplumunun </a:t>
            </a:r>
            <a:r>
              <a:rPr lang="tr-TR" dirty="0" err="1" smtClean="0"/>
              <a:t>ironik</a:t>
            </a:r>
            <a:r>
              <a:rPr lang="tr-TR" dirty="0" smtClean="0"/>
              <a:t> tablosu çizilir.</a:t>
            </a:r>
          </a:p>
          <a:p>
            <a:pPr algn="l"/>
            <a:r>
              <a:rPr lang="tr-TR" dirty="0"/>
              <a:t> </a:t>
            </a:r>
            <a:r>
              <a:rPr lang="tr-TR" dirty="0" smtClean="0"/>
              <a:t> </a:t>
            </a:r>
            <a:r>
              <a:rPr lang="tr-TR" dirty="0" smtClean="0">
                <a:solidFill>
                  <a:srgbClr val="7030A0"/>
                </a:solidFill>
              </a:rPr>
              <a:t>‘Beş Şehir’ </a:t>
            </a:r>
            <a:r>
              <a:rPr lang="tr-TR" dirty="0" smtClean="0"/>
              <a:t>adlı deneme türündeki yapıtında; İstanbul, Bursa, Ankara, Erzurum ve Konya’yı doğal, tarihsel ve kültürel yapılarıyla anlatmıştır.</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19428577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a:t>ŞİİR: </a:t>
            </a:r>
            <a:r>
              <a:rPr lang="tr-TR" dirty="0" smtClean="0"/>
              <a:t>Bütün Şiirleri</a:t>
            </a:r>
            <a:endParaRPr lang="tr-TR" dirty="0"/>
          </a:p>
          <a:p>
            <a:pPr algn="l"/>
            <a:r>
              <a:rPr lang="tr-TR" b="1" dirty="0" smtClean="0"/>
              <a:t>ROMAN: </a:t>
            </a:r>
            <a:r>
              <a:rPr lang="tr-TR" dirty="0" smtClean="0"/>
              <a:t>Mahur Beste, Huzur, Sahnenin Dışındakiler, Saatleri </a:t>
            </a:r>
            <a:r>
              <a:rPr lang="tr-TR" dirty="0"/>
              <a:t>Ayarlama </a:t>
            </a:r>
            <a:r>
              <a:rPr lang="tr-TR" dirty="0" smtClean="0"/>
              <a:t>Enstitüsü, Aydaki Kadın, </a:t>
            </a:r>
            <a:endParaRPr lang="tr-TR" dirty="0"/>
          </a:p>
          <a:p>
            <a:pPr algn="l"/>
            <a:r>
              <a:rPr lang="tr-TR" b="1" dirty="0"/>
              <a:t>ÖYKÜ: </a:t>
            </a:r>
          </a:p>
          <a:p>
            <a:pPr algn="l"/>
            <a:r>
              <a:rPr lang="tr-TR" dirty="0"/>
              <a:t>Abdullah Efendi’nin </a:t>
            </a:r>
            <a:r>
              <a:rPr lang="tr-TR" dirty="0" smtClean="0"/>
              <a:t>Rüyaları, Yaz Yağmuru</a:t>
            </a:r>
            <a:endParaRPr lang="tr-TR" dirty="0"/>
          </a:p>
          <a:p>
            <a:pPr algn="l"/>
            <a:r>
              <a:rPr lang="tr-TR" b="1" dirty="0"/>
              <a:t>DENEME: </a:t>
            </a:r>
            <a:r>
              <a:rPr lang="tr-TR" dirty="0" smtClean="0"/>
              <a:t>Beş Şehir, Edebiyat </a:t>
            </a:r>
            <a:r>
              <a:rPr lang="tr-TR" dirty="0"/>
              <a:t>Üzerine </a:t>
            </a:r>
            <a:r>
              <a:rPr lang="tr-TR" dirty="0" smtClean="0"/>
              <a:t>Makaleler, Yaşadığım Gibi</a:t>
            </a:r>
            <a:endParaRPr lang="tr-TR" dirty="0"/>
          </a:p>
          <a:p>
            <a:pPr algn="l"/>
            <a:r>
              <a:rPr lang="tr-TR" b="1" dirty="0"/>
              <a:t>ANTOLOJİLER: </a:t>
            </a:r>
            <a:r>
              <a:rPr lang="tr-TR" dirty="0" smtClean="0"/>
              <a:t>Tevfik Fikret, Namık Kemal, Yahya Kemal, 19</a:t>
            </a:r>
            <a:r>
              <a:rPr lang="tr-TR" dirty="0"/>
              <a:t>. Asır Türk Edebiyatı </a:t>
            </a:r>
            <a:r>
              <a:rPr lang="tr-TR" dirty="0" smtClean="0"/>
              <a:t>Tarihi</a:t>
            </a:r>
            <a:endParaRPr lang="tr-TR" dirty="0"/>
          </a:p>
        </p:txBody>
      </p:sp>
      <p:sp>
        <p:nvSpPr>
          <p:cNvPr id="6" name="İçerik Yer Tutucusu 5"/>
          <p:cNvSpPr>
            <a:spLocks noGrp="1"/>
          </p:cNvSpPr>
          <p:nvPr>
            <p:ph sz="quarter" idx="14"/>
          </p:nvPr>
        </p:nvSpPr>
        <p:spPr/>
        <p:txBody>
          <a:bodyPr>
            <a:normAutofit fontScale="77500" lnSpcReduction="20000"/>
          </a:bodyPr>
          <a:lstStyle/>
          <a:p>
            <a:r>
              <a:rPr lang="tr-TR" b="1" i="1" dirty="0" smtClean="0"/>
              <a:t>Ne İçindeyim Zamanın</a:t>
            </a:r>
          </a:p>
          <a:p>
            <a:r>
              <a:rPr lang="tr-TR" i="1" dirty="0" smtClean="0"/>
              <a:t>Ne </a:t>
            </a:r>
            <a:r>
              <a:rPr lang="tr-TR" i="1" dirty="0"/>
              <a:t>içindeyim zamanın</a:t>
            </a:r>
            <a:br>
              <a:rPr lang="tr-TR" i="1" dirty="0"/>
            </a:br>
            <a:r>
              <a:rPr lang="tr-TR" i="1" dirty="0"/>
              <a:t>Ne de büsbütün dışında;</a:t>
            </a:r>
            <a:br>
              <a:rPr lang="tr-TR" i="1" dirty="0"/>
            </a:br>
            <a:r>
              <a:rPr lang="tr-TR" i="1" dirty="0"/>
              <a:t>Yekpare geniş bir anın</a:t>
            </a:r>
            <a:br>
              <a:rPr lang="tr-TR" i="1" dirty="0"/>
            </a:br>
            <a:r>
              <a:rPr lang="tr-TR" i="1" dirty="0"/>
              <a:t>Parçalanmış akışında,</a:t>
            </a:r>
            <a:br>
              <a:rPr lang="tr-TR" i="1" dirty="0"/>
            </a:br>
            <a:r>
              <a:rPr lang="tr-TR" i="1" dirty="0"/>
              <a:t>Bir garip rüya rengiyle</a:t>
            </a:r>
            <a:br>
              <a:rPr lang="tr-TR" i="1" dirty="0"/>
            </a:br>
            <a:r>
              <a:rPr lang="tr-TR" i="1" dirty="0"/>
              <a:t>Uyumuş gibi her şekil,</a:t>
            </a:r>
            <a:br>
              <a:rPr lang="tr-TR" i="1" dirty="0"/>
            </a:br>
            <a:r>
              <a:rPr lang="tr-TR" i="1" dirty="0"/>
              <a:t>Rüzgarda uçan tüy bile</a:t>
            </a:r>
            <a:br>
              <a:rPr lang="tr-TR" i="1" dirty="0"/>
            </a:br>
            <a:r>
              <a:rPr lang="tr-TR" i="1" dirty="0"/>
              <a:t>Benim kadar hafif değil.</a:t>
            </a:r>
            <a:br>
              <a:rPr lang="tr-TR" i="1" dirty="0"/>
            </a:br>
            <a:r>
              <a:rPr lang="tr-TR" i="1" dirty="0"/>
              <a:t/>
            </a:r>
            <a:br>
              <a:rPr lang="tr-TR" i="1" dirty="0"/>
            </a:br>
            <a:r>
              <a:rPr lang="tr-TR" i="1" dirty="0"/>
              <a:t>Başım sukutu öğüten</a:t>
            </a:r>
            <a:br>
              <a:rPr lang="tr-TR" i="1" dirty="0"/>
            </a:br>
            <a:r>
              <a:rPr lang="tr-TR" i="1" dirty="0"/>
              <a:t>Uçsuz, bucaksız değirmen;</a:t>
            </a:r>
            <a:br>
              <a:rPr lang="tr-TR" i="1" dirty="0"/>
            </a:br>
            <a:r>
              <a:rPr lang="tr-TR" i="1" dirty="0" smtClean="0"/>
              <a:t>İçim </a:t>
            </a:r>
            <a:r>
              <a:rPr lang="tr-TR" i="1" dirty="0"/>
              <a:t>muradıma ermiş</a:t>
            </a:r>
            <a:br>
              <a:rPr lang="tr-TR" i="1" dirty="0"/>
            </a:br>
            <a:r>
              <a:rPr lang="tr-TR" i="1" dirty="0"/>
              <a:t>Abasız, postsuz bir derviş;</a:t>
            </a:r>
            <a:br>
              <a:rPr lang="tr-TR" i="1" dirty="0"/>
            </a:br>
            <a:r>
              <a:rPr lang="tr-TR" i="1" dirty="0"/>
              <a:t/>
            </a:r>
            <a:br>
              <a:rPr lang="tr-TR" i="1" dirty="0"/>
            </a:br>
            <a:r>
              <a:rPr lang="tr-TR" i="1" dirty="0"/>
              <a:t>Koku bende bir sarmaşık</a:t>
            </a:r>
            <a:br>
              <a:rPr lang="tr-TR" i="1" dirty="0"/>
            </a:br>
            <a:r>
              <a:rPr lang="tr-TR" i="1" dirty="0"/>
              <a:t>Olmuş dünya sezmekteyim,</a:t>
            </a:r>
            <a:br>
              <a:rPr lang="tr-TR" i="1" dirty="0"/>
            </a:br>
            <a:r>
              <a:rPr lang="tr-TR" i="1" dirty="0"/>
              <a:t>Mavi, masmavi bir ışık</a:t>
            </a:r>
            <a:br>
              <a:rPr lang="tr-TR" i="1" dirty="0"/>
            </a:br>
            <a:r>
              <a:rPr lang="tr-TR" i="1" dirty="0"/>
              <a:t>Ortasında yüzmekteyim</a:t>
            </a:r>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ESERLERİ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953416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338936" cy="4504520"/>
          </a:xfrm>
        </p:spPr>
        <p:txBody>
          <a:bodyPr>
            <a:normAutofit lnSpcReduction="10000"/>
          </a:bodyPr>
          <a:lstStyle/>
          <a:p>
            <a:pPr algn="l"/>
            <a:r>
              <a:rPr lang="tr-TR" dirty="0" smtClean="0"/>
              <a:t>  İlk şiirleri Muhit ile Servet-i </a:t>
            </a:r>
            <a:r>
              <a:rPr lang="tr-TR" dirty="0" err="1" smtClean="0"/>
              <a:t>Fünun</a:t>
            </a:r>
            <a:r>
              <a:rPr lang="tr-TR" dirty="0" smtClean="0"/>
              <a:t> dergilerinde çıkmıştır. Bu şiirlerindeki temiz dili, özgün buluşlarıyla dikkati çekmiştir.</a:t>
            </a:r>
          </a:p>
          <a:p>
            <a:pPr algn="l"/>
            <a:r>
              <a:rPr lang="tr-TR" dirty="0"/>
              <a:t> </a:t>
            </a:r>
            <a:r>
              <a:rPr lang="tr-TR" dirty="0" smtClean="0"/>
              <a:t> İlk dönem şiirlerini kısa sürede aşmış, modern Fransız şiirinden de etkilenmiştir.</a:t>
            </a:r>
          </a:p>
          <a:p>
            <a:pPr algn="l"/>
            <a:r>
              <a:rPr lang="tr-TR" dirty="0"/>
              <a:t> </a:t>
            </a:r>
            <a:r>
              <a:rPr lang="tr-TR" dirty="0" smtClean="0"/>
              <a:t> Ünlü ‘Otuz Beş Yaş’ adlı şiiriyle birçok ödül kazanmıştır. ‘Sanat için sanat’ ilkesine bağlı kalmıştır. Ahenkli bir dili vardır ve şiirlerini konuşma diliyle yazmıştır.</a:t>
            </a:r>
          </a:p>
          <a:p>
            <a:pPr algn="l"/>
            <a:r>
              <a:rPr lang="tr-TR" dirty="0"/>
              <a:t> </a:t>
            </a:r>
            <a:r>
              <a:rPr lang="tr-TR" dirty="0" smtClean="0"/>
              <a:t> Ona göre şiir, kelimelerle güzel şekiller kurma sanatıdır. Vezin ve kafiyeden kopmamış; ama ölçülü veya serbest, her türlü şiirinin güzel olabileceğine inanmıştır.</a:t>
            </a:r>
          </a:p>
          <a:p>
            <a:pPr algn="l"/>
            <a:r>
              <a:rPr lang="tr-TR" dirty="0" smtClean="0"/>
              <a:t>Garip akımından etkilenerek serbest şiiri denemiş.</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CAHİT SITKI TARANCI</a:t>
            </a:r>
            <a:endParaRPr lang="tr-TR" dirty="0">
              <a:effectLst>
                <a:glow rad="228600">
                  <a:schemeClr val="accent3">
                    <a:satMod val="175000"/>
                    <a:alpha val="40000"/>
                  </a:schemeClr>
                </a:glow>
              </a:effectLst>
            </a:endParaRPr>
          </a:p>
        </p:txBody>
      </p:sp>
      <p:pic>
        <p:nvPicPr>
          <p:cNvPr id="10" name="Picture 5"/>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988840"/>
            <a:ext cx="2931329"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014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a:r>
              <a:rPr lang="tr-TR" dirty="0" smtClean="0"/>
              <a:t>  Açık ve sade bir üslubu vardır. Çoğu gerçeğe bağlı olan mecazları, derin, karışık ve şaşırtıcı değildir. Uzak çağrışımlara ve hayal oyunlarına pek itibar etmemiştir. Zaman zaman bazı imaj ve sembollere başvurmuştur.</a:t>
            </a:r>
          </a:p>
          <a:p>
            <a:pPr algn="l"/>
            <a:r>
              <a:rPr lang="tr-TR" dirty="0"/>
              <a:t> </a:t>
            </a:r>
            <a:r>
              <a:rPr lang="tr-TR" dirty="0" smtClean="0"/>
              <a:t> Baudelaire’in etkisinde kalan sanatçı «ölüm ve yalnızlık» karşısında duygulanan şair olarak tanınır. Şiirlerinde en çok yaşama sevinci ve ölüm temalarına yer vermiştir.</a:t>
            </a:r>
          </a:p>
          <a:p>
            <a:pPr algn="l"/>
            <a:r>
              <a:rPr lang="tr-TR" dirty="0"/>
              <a:t> </a:t>
            </a:r>
            <a:r>
              <a:rPr lang="tr-TR" dirty="0" smtClean="0"/>
              <a:t> Hece ölçüsünde durakları </a:t>
            </a:r>
            <a:r>
              <a:rPr lang="tr-TR" dirty="0" err="1" smtClean="0"/>
              <a:t>durakları</a:t>
            </a:r>
            <a:r>
              <a:rPr lang="tr-TR" dirty="0" smtClean="0"/>
              <a:t> atarak yeni uyumlar arama kaygılarına bağlı eski tekniği değiştirip biçimce daha serbest anlamca daha açık şiirler yazmıştır. </a:t>
            </a:r>
          </a:p>
          <a:p>
            <a:pPr algn="l"/>
            <a:r>
              <a:rPr lang="tr-TR" dirty="0"/>
              <a:t> </a:t>
            </a:r>
            <a:r>
              <a:rPr lang="tr-TR" dirty="0" smtClean="0"/>
              <a:t> Ayrıca yitik aşkları, mutlu sevdaları, yalnızlığı, yaşadığı bunalımı, burukluklarını, çocukluk özlemlerini de şiirlerine konu yapmıştır.</a:t>
            </a:r>
          </a:p>
          <a:p>
            <a:pPr algn="l"/>
            <a:r>
              <a:rPr lang="tr-TR" dirty="0"/>
              <a:t> </a:t>
            </a:r>
            <a:r>
              <a:rPr lang="tr-TR" dirty="0" smtClean="0"/>
              <a:t> </a:t>
            </a:r>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2827035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323528" y="1772816"/>
            <a:ext cx="4042792" cy="1192152"/>
          </a:xfrm>
        </p:spPr>
        <p:txBody>
          <a:bodyPr>
            <a:normAutofit/>
          </a:bodyPr>
          <a:lstStyle/>
          <a:p>
            <a:pPr algn="l"/>
            <a:r>
              <a:rPr lang="tr-TR" b="1" dirty="0" smtClean="0"/>
              <a:t>ŞİİR:</a:t>
            </a:r>
            <a:r>
              <a:rPr lang="tr-TR" b="1" dirty="0"/>
              <a:t> </a:t>
            </a:r>
            <a:r>
              <a:rPr lang="tr-TR" dirty="0" smtClean="0"/>
              <a:t>Ömrümde Sükut,</a:t>
            </a:r>
            <a:r>
              <a:rPr lang="tr-TR" dirty="0"/>
              <a:t> </a:t>
            </a:r>
            <a:r>
              <a:rPr lang="tr-TR" dirty="0" smtClean="0"/>
              <a:t>Otuz </a:t>
            </a:r>
            <a:r>
              <a:rPr lang="tr-TR" dirty="0"/>
              <a:t>Beş </a:t>
            </a:r>
            <a:r>
              <a:rPr lang="tr-TR" dirty="0" smtClean="0"/>
              <a:t>Yaş,</a:t>
            </a:r>
            <a:r>
              <a:rPr lang="tr-TR" dirty="0"/>
              <a:t> </a:t>
            </a:r>
            <a:r>
              <a:rPr lang="tr-TR" dirty="0" smtClean="0"/>
              <a:t>Düşten Güzel,</a:t>
            </a:r>
            <a:r>
              <a:rPr lang="tr-TR" dirty="0"/>
              <a:t> </a:t>
            </a:r>
            <a:r>
              <a:rPr lang="tr-TR" dirty="0" smtClean="0"/>
              <a:t>Sonrası </a:t>
            </a:r>
          </a:p>
          <a:p>
            <a:pPr algn="l"/>
            <a:r>
              <a:rPr lang="tr-TR" b="1" dirty="0" smtClean="0"/>
              <a:t>MEKTUP: </a:t>
            </a:r>
            <a:r>
              <a:rPr lang="tr-TR" dirty="0" smtClean="0"/>
              <a:t>Ziya’ya </a:t>
            </a:r>
            <a:r>
              <a:rPr lang="tr-TR" dirty="0"/>
              <a:t>Mektuplar </a:t>
            </a:r>
            <a:endParaRPr lang="tr-TR" dirty="0" smtClean="0"/>
          </a:p>
          <a:p>
            <a:pPr algn="l"/>
            <a:endParaRPr lang="tr-TR" dirty="0"/>
          </a:p>
        </p:txBody>
      </p:sp>
      <p:sp>
        <p:nvSpPr>
          <p:cNvPr id="3" name="İçerik Yer Tutucusu 2"/>
          <p:cNvSpPr>
            <a:spLocks noGrp="1"/>
          </p:cNvSpPr>
          <p:nvPr>
            <p:ph sz="quarter" idx="14"/>
          </p:nvPr>
        </p:nvSpPr>
        <p:spPr>
          <a:xfrm>
            <a:off x="539552" y="3140968"/>
            <a:ext cx="4032448" cy="3570295"/>
          </a:xfrm>
        </p:spPr>
        <p:txBody>
          <a:bodyPr>
            <a:noAutofit/>
          </a:bodyPr>
          <a:lstStyle/>
          <a:p>
            <a:r>
              <a:rPr lang="tr-TR" sz="1400" b="1" i="1" dirty="0"/>
              <a:t>OTUZBEŞ YAŞ ŞİİRİ</a:t>
            </a:r>
          </a:p>
          <a:p>
            <a:r>
              <a:rPr lang="tr-TR" sz="1400" i="1" dirty="0" smtClean="0"/>
              <a:t>Yaş </a:t>
            </a:r>
            <a:r>
              <a:rPr lang="tr-TR" sz="1400" i="1" dirty="0"/>
              <a:t>otuz beş! yolun yarısı eder.</a:t>
            </a:r>
            <a:br>
              <a:rPr lang="tr-TR" sz="1400" i="1" dirty="0"/>
            </a:br>
            <a:r>
              <a:rPr lang="tr-TR" sz="1400" i="1" dirty="0" err="1"/>
              <a:t>Dante</a:t>
            </a:r>
            <a:r>
              <a:rPr lang="tr-TR" sz="1400" i="1" dirty="0"/>
              <a:t> gibi ortasındayız ömrün.</a:t>
            </a:r>
            <a:br>
              <a:rPr lang="tr-TR" sz="1400" i="1" dirty="0"/>
            </a:br>
            <a:r>
              <a:rPr lang="tr-TR" sz="1400" i="1" dirty="0"/>
              <a:t>Delikanlı çağımızdaki cevher,</a:t>
            </a:r>
            <a:br>
              <a:rPr lang="tr-TR" sz="1400" i="1" dirty="0"/>
            </a:br>
            <a:r>
              <a:rPr lang="tr-TR" sz="1400" i="1" dirty="0"/>
              <a:t>Yalvarmak, yakarmak nafile bugün,</a:t>
            </a:r>
            <a:br>
              <a:rPr lang="tr-TR" sz="1400" i="1" dirty="0"/>
            </a:br>
            <a:r>
              <a:rPr lang="tr-TR" sz="1400" i="1" dirty="0"/>
              <a:t>Gözünün yaşına bakmadan gider.</a:t>
            </a:r>
            <a:br>
              <a:rPr lang="tr-TR" sz="1400" i="1" dirty="0"/>
            </a:br>
            <a:r>
              <a:rPr lang="tr-TR" sz="1400" i="1" dirty="0"/>
              <a:t>Şakaklarıma kar mı yağdı ne var?</a:t>
            </a:r>
            <a:br>
              <a:rPr lang="tr-TR" sz="1400" i="1" dirty="0"/>
            </a:br>
            <a:r>
              <a:rPr lang="tr-TR" sz="1400" i="1" dirty="0"/>
              <a:t>Benim mi </a:t>
            </a:r>
            <a:r>
              <a:rPr lang="tr-TR" sz="1400" i="1" dirty="0" err="1"/>
              <a:t>Allahım</a:t>
            </a:r>
            <a:r>
              <a:rPr lang="tr-TR" sz="1400" i="1" dirty="0"/>
              <a:t> bu çizgili yüz?</a:t>
            </a:r>
            <a:br>
              <a:rPr lang="tr-TR" sz="1400" i="1" dirty="0"/>
            </a:br>
            <a:r>
              <a:rPr lang="tr-TR" sz="1400" i="1" dirty="0"/>
              <a:t>Ya gözler altındaki mor halkalar?</a:t>
            </a:r>
            <a:br>
              <a:rPr lang="tr-TR" sz="1400" i="1" dirty="0"/>
            </a:br>
            <a:r>
              <a:rPr lang="tr-TR" sz="1400" i="1" dirty="0"/>
              <a:t>Neden böyle düşman görünürsünüz,</a:t>
            </a:r>
            <a:br>
              <a:rPr lang="tr-TR" sz="1400" i="1" dirty="0"/>
            </a:br>
            <a:r>
              <a:rPr lang="tr-TR" sz="1400" i="1" dirty="0"/>
              <a:t>Yıllar yılı dost bildiğim aynalar?</a:t>
            </a:r>
            <a:br>
              <a:rPr lang="tr-TR" sz="1400" i="1" dirty="0"/>
            </a:br>
            <a:r>
              <a:rPr lang="tr-TR" sz="1400" i="1" dirty="0"/>
              <a:t>Zamanla nasıl değişiyor insan</a:t>
            </a:r>
            <a:r>
              <a:rPr lang="tr-TR" sz="1400" i="1" dirty="0" smtClean="0"/>
              <a:t>!</a:t>
            </a:r>
          </a:p>
          <a:p>
            <a:r>
              <a:rPr lang="tr-TR" sz="1400" i="1" dirty="0"/>
              <a:t>Hangi resmime baksam ben değilim.</a:t>
            </a:r>
            <a:br>
              <a:rPr lang="tr-TR" sz="1400" i="1" dirty="0"/>
            </a:br>
            <a:r>
              <a:rPr lang="tr-TR" sz="1400" i="1" dirty="0"/>
              <a:t>Nerde o günler, o şevk, o heyecan?</a:t>
            </a:r>
            <a:br>
              <a:rPr lang="tr-TR" sz="1400" i="1" dirty="0"/>
            </a:br>
            <a:r>
              <a:rPr lang="tr-TR" sz="1400" i="1" dirty="0"/>
              <a:t>Bu güler yüzlü adam ben değilim</a:t>
            </a:r>
            <a:r>
              <a:rPr lang="tr-TR" sz="1400" i="1" dirty="0" smtClean="0"/>
              <a:t>;</a:t>
            </a:r>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
        <p:nvSpPr>
          <p:cNvPr id="6" name="İçerik Yer Tutucusu 2"/>
          <p:cNvSpPr txBox="1">
            <a:spLocks/>
          </p:cNvSpPr>
          <p:nvPr/>
        </p:nvSpPr>
        <p:spPr>
          <a:xfrm>
            <a:off x="4572000" y="1916832"/>
            <a:ext cx="4320480" cy="4536504"/>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r>
              <a:rPr lang="tr-TR" sz="1400" i="1" dirty="0"/>
              <a:t>Yalandır kaygısız olduğum yalan.</a:t>
            </a:r>
            <a:br>
              <a:rPr lang="tr-TR" sz="1400" i="1" dirty="0"/>
            </a:br>
            <a:r>
              <a:rPr lang="tr-TR" sz="1400" i="1" dirty="0"/>
              <a:t>Hayal meyal şeylerden ilk aşkımız</a:t>
            </a:r>
            <a:r>
              <a:rPr lang="tr-TR" sz="1400" i="1" dirty="0" smtClean="0"/>
              <a:t>;</a:t>
            </a:r>
            <a:r>
              <a:rPr lang="tr-TR" sz="1400" i="1" dirty="0"/>
              <a:t/>
            </a:r>
            <a:br>
              <a:rPr lang="tr-TR" sz="1400" i="1" dirty="0"/>
            </a:br>
            <a:r>
              <a:rPr lang="tr-TR" sz="1400" i="1" dirty="0"/>
              <a:t>Hatırası bile yabancı gelir.</a:t>
            </a:r>
            <a:br>
              <a:rPr lang="tr-TR" sz="1400" i="1" dirty="0"/>
            </a:br>
            <a:r>
              <a:rPr lang="tr-TR" sz="1400" i="1" dirty="0"/>
              <a:t>Hayata beraber başladığımız,</a:t>
            </a:r>
            <a:br>
              <a:rPr lang="tr-TR" sz="1400" i="1" dirty="0"/>
            </a:br>
            <a:r>
              <a:rPr lang="tr-TR" sz="1400" i="1" dirty="0"/>
              <a:t>Dostlarla da yollar ayrıldı bir </a:t>
            </a:r>
            <a:r>
              <a:rPr lang="tr-TR" sz="1400" i="1" dirty="0" err="1"/>
              <a:t>bir</a:t>
            </a:r>
            <a:r>
              <a:rPr lang="tr-TR" sz="1400" i="1" dirty="0"/>
              <a:t>;</a:t>
            </a:r>
            <a:br>
              <a:rPr lang="tr-TR" sz="1400" i="1" dirty="0"/>
            </a:br>
            <a:r>
              <a:rPr lang="tr-TR" sz="1400" i="1" dirty="0"/>
              <a:t>Gittikçe artıyor yalnızlığımız.</a:t>
            </a:r>
            <a:br>
              <a:rPr lang="tr-TR" sz="1400" i="1" dirty="0"/>
            </a:br>
            <a:r>
              <a:rPr lang="tr-TR" sz="1400" i="1" dirty="0"/>
              <a:t>Gökyüzünün başka rengi de varmış!</a:t>
            </a:r>
            <a:br>
              <a:rPr lang="tr-TR" sz="1400" i="1" dirty="0"/>
            </a:br>
            <a:r>
              <a:rPr lang="tr-TR" sz="1400" i="1" dirty="0"/>
              <a:t>Geç </a:t>
            </a:r>
            <a:r>
              <a:rPr lang="tr-TR" sz="1400" i="1" dirty="0" err="1"/>
              <a:t>farkettim</a:t>
            </a:r>
            <a:r>
              <a:rPr lang="tr-TR" sz="1400" i="1" dirty="0"/>
              <a:t> taşın sert olduğunu.</a:t>
            </a:r>
            <a:br>
              <a:rPr lang="tr-TR" sz="1400" i="1" dirty="0"/>
            </a:br>
            <a:r>
              <a:rPr lang="tr-TR" sz="1400" i="1" dirty="0"/>
              <a:t>Su insanı boğar, ateş yakarmış!</a:t>
            </a:r>
            <a:br>
              <a:rPr lang="tr-TR" sz="1400" i="1" dirty="0"/>
            </a:br>
            <a:r>
              <a:rPr lang="tr-TR" sz="1400" i="1" dirty="0"/>
              <a:t>Her doğan günün bir dert olduğunu,</a:t>
            </a:r>
            <a:br>
              <a:rPr lang="tr-TR" sz="1400" i="1" dirty="0"/>
            </a:br>
            <a:r>
              <a:rPr lang="tr-TR" sz="1400" i="1" dirty="0"/>
              <a:t>İnsan bu yaşa gelince anlarmış.</a:t>
            </a:r>
            <a:br>
              <a:rPr lang="tr-TR" sz="1400" i="1" dirty="0"/>
            </a:br>
            <a:r>
              <a:rPr lang="tr-TR" sz="1400" i="1" dirty="0"/>
              <a:t>Ayva sarı nar kırmızı sonbahar!</a:t>
            </a:r>
            <a:br>
              <a:rPr lang="tr-TR" sz="1400" i="1" dirty="0"/>
            </a:br>
            <a:r>
              <a:rPr lang="tr-TR" sz="1400" i="1" dirty="0"/>
              <a:t>Her yıl biraz daha benimsediğim.</a:t>
            </a:r>
            <a:br>
              <a:rPr lang="tr-TR" sz="1400" i="1" dirty="0"/>
            </a:br>
            <a:r>
              <a:rPr lang="tr-TR" sz="1400" i="1" dirty="0"/>
              <a:t>Ne dönüp duruyor havada kuşlar?</a:t>
            </a:r>
            <a:br>
              <a:rPr lang="tr-TR" sz="1400" i="1" dirty="0"/>
            </a:br>
            <a:r>
              <a:rPr lang="tr-TR" sz="1400" i="1" dirty="0"/>
              <a:t>Nerden çıktı bu cenaze? ölen kim?</a:t>
            </a:r>
            <a:br>
              <a:rPr lang="tr-TR" sz="1400" i="1" dirty="0"/>
            </a:br>
            <a:r>
              <a:rPr lang="tr-TR" sz="1400" i="1" dirty="0"/>
              <a:t>Bu kaçıncı bahçe gördüm tarumar?</a:t>
            </a:r>
            <a:br>
              <a:rPr lang="tr-TR" sz="1400" i="1" dirty="0"/>
            </a:br>
            <a:r>
              <a:rPr lang="tr-TR" sz="1400" i="1" dirty="0"/>
              <a:t>Neylersin ölüm herkesin başında.</a:t>
            </a:r>
            <a:br>
              <a:rPr lang="tr-TR" sz="1400" i="1" dirty="0"/>
            </a:br>
            <a:r>
              <a:rPr lang="tr-TR" sz="1400" i="1" dirty="0"/>
              <a:t>Uyudun uyanamadın olacak.</a:t>
            </a:r>
            <a:br>
              <a:rPr lang="tr-TR" sz="1400" i="1" dirty="0"/>
            </a:br>
            <a:r>
              <a:rPr lang="tr-TR" sz="1400" i="1" dirty="0" err="1"/>
              <a:t>Kimbilir</a:t>
            </a:r>
            <a:r>
              <a:rPr lang="tr-TR" sz="1400" i="1" dirty="0"/>
              <a:t> nerde, nasıl, kaç yaşında?</a:t>
            </a:r>
            <a:br>
              <a:rPr lang="tr-TR" sz="1400" i="1" dirty="0"/>
            </a:br>
            <a:r>
              <a:rPr lang="tr-TR" sz="1400" i="1" dirty="0"/>
              <a:t>Bir namazlık saltanatın olacak,</a:t>
            </a:r>
            <a:br>
              <a:rPr lang="tr-TR" sz="1400" i="1" dirty="0"/>
            </a:br>
            <a:r>
              <a:rPr lang="tr-TR" sz="1400" i="1" dirty="0"/>
              <a:t>Taht misali o musalla taşında.</a:t>
            </a:r>
          </a:p>
        </p:txBody>
      </p:sp>
    </p:spTree>
    <p:extLst>
      <p:ext uri="{BB962C8B-B14F-4D97-AF65-F5344CB8AC3E}">
        <p14:creationId xmlns:p14="http://schemas.microsoft.com/office/powerpoint/2010/main" val="9603496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22912" cy="4005072"/>
          </a:xfrm>
        </p:spPr>
        <p:txBody>
          <a:bodyPr>
            <a:normAutofit fontScale="92500"/>
          </a:bodyPr>
          <a:lstStyle/>
          <a:p>
            <a:pPr algn="l"/>
            <a:r>
              <a:rPr lang="tr-TR" dirty="0" smtClean="0"/>
              <a:t>  Modern Türk şiirinin mistik şairidir. Düz yazı türünde yapıtları da olmasına rağmen asıl güçlü yanı şiirlerindedir. Halk şiirimizin öz ve biçim yapısından yararlanmış, bunlara Batılı, modern bir özellik kazandırmış, sonraları dinsel duyuşlarda karar kılmıştır.</a:t>
            </a:r>
          </a:p>
          <a:p>
            <a:pPr algn="l"/>
            <a:r>
              <a:rPr lang="tr-TR" dirty="0"/>
              <a:t> </a:t>
            </a:r>
            <a:r>
              <a:rPr lang="tr-TR" dirty="0" smtClean="0"/>
              <a:t> Sağlam bir teknikle, esrarlı iç alemini, felsefi görüşlerini, etkileyici bir anlatımla dile getirmiştir. Divan, halk, Tanzimat ve Batı edebiyatını en ince ayrıntılarına kadar bilen bir sanatçıdır. Serbest şiire karşı çıkmıştır. Kafiyeye sığınmayı sahtekarlık sayar. Ona göre, duygu ve düşünce harmanlanıp şiir kalıbında, sanat kaygısıyla dillendirilmelidir.</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NECİP FAZIL KISAKÜREK</a:t>
            </a:r>
            <a:endParaRPr lang="tr-TR" dirty="0">
              <a:effectLst>
                <a:glow rad="228600">
                  <a:schemeClr val="accent3">
                    <a:satMod val="175000"/>
                    <a:alpha val="40000"/>
                  </a:schemeClr>
                </a:glow>
              </a:effectLst>
            </a:endParaRPr>
          </a:p>
        </p:txBody>
      </p:sp>
      <p:pic>
        <p:nvPicPr>
          <p:cNvPr id="10" name="Picture 4"/>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80112" y="2132856"/>
            <a:ext cx="3386742" cy="3323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135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lstStyle/>
          <a:p>
            <a:pPr algn="l"/>
            <a:r>
              <a:rPr lang="tr-TR" dirty="0" smtClean="0"/>
              <a:t>  Şiirin iç yapısıyla dış yapısı arasında bir uyum bulunması gerektiği düşüncesinden hareket eden Necip Fazıl , 1930’lu yılların başlarına değin süren yoğun şairlik yaşamında, lirizmin ağır bastığı şiirler yayımlamıştır. Duygularını değişik benzetmeler kullanarak şiirlerini renklendirişiyle bu yılların şairleri arasında ayrı bir yeri olmuştur. Her şiirinde, sanatından, ruhundan, hissiyatından ve düşüncelerinden ipuçları vardır.</a:t>
            </a:r>
          </a:p>
          <a:p>
            <a:pPr algn="l"/>
            <a:r>
              <a:rPr lang="tr-TR" dirty="0"/>
              <a:t> </a:t>
            </a:r>
            <a:r>
              <a:rPr lang="tr-TR" dirty="0" smtClean="0"/>
              <a:t> 1934’e kadar ruh çalkantılarını, korkularını, iç hesaplaşmalarını, çocukluk yıllarına has hatıralarını, dış dünyadaki varlığı ve kendisiyle didişmelerini, arayışlarını anlatmıştır.</a:t>
            </a:r>
          </a:p>
          <a:p>
            <a:pPr algn="l"/>
            <a:r>
              <a:rPr lang="tr-TR" dirty="0"/>
              <a:t> </a:t>
            </a:r>
            <a:r>
              <a:rPr lang="tr-TR" dirty="0" smtClean="0"/>
              <a:t> Şiirlerinde anlaşılmayan ayak sesleri, periler, cinler hayaletler, kabuslar, siyah kediler, geceleri insanın etrafında fıldır </a:t>
            </a:r>
            <a:r>
              <a:rPr lang="tr-TR" dirty="0" err="1" smtClean="0"/>
              <a:t>fıldır</a:t>
            </a:r>
            <a:r>
              <a:rPr lang="tr-TR" dirty="0" smtClean="0"/>
              <a:t> dönen kambur cüceler gibi ürpertici motiflerle, bir takım gerçeküstü varlıklara yer vermiştir.</a:t>
            </a:r>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11628514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a:t> </a:t>
            </a:r>
            <a:r>
              <a:rPr lang="tr-TR" dirty="0" smtClean="0"/>
              <a:t> Cumhuriyet Döneminin ilk yıllarında, önceki dönemlerden şairler de vardır. Bu şairlerin başında, ulusal yazın anlayışını yansıtan Türkçe ve hece ölçüsüyle etkileyici şiir örnekleri veren  </a:t>
            </a:r>
            <a:r>
              <a:rPr lang="tr-TR" b="1" dirty="0" smtClean="0"/>
              <a:t>Beş </a:t>
            </a:r>
            <a:r>
              <a:rPr lang="tr-TR" b="1" dirty="0" err="1" smtClean="0"/>
              <a:t>Hececiler</a:t>
            </a:r>
            <a:r>
              <a:rPr lang="tr-TR" b="1" dirty="0" smtClean="0"/>
              <a:t> </a:t>
            </a:r>
            <a:r>
              <a:rPr lang="tr-TR" dirty="0" smtClean="0"/>
              <a:t>gelir. Bu </a:t>
            </a:r>
            <a:r>
              <a:rPr lang="tr-TR" dirty="0" err="1" smtClean="0"/>
              <a:t>şairleirn</a:t>
            </a:r>
            <a:r>
              <a:rPr lang="tr-TR" dirty="0" smtClean="0"/>
              <a:t> dikkat çeken yanları, şiirlerinde Anadolu’ya yönelik olanlar başta olmak üzere, kahramanlık duygularını kamçılayan temalara yer vermeleridir. Şiirlerde halkın kolay anlayabileceği </a:t>
            </a:r>
            <a:r>
              <a:rPr lang="tr-TR" b="1" dirty="0" smtClean="0"/>
              <a:t>sade bir Türkçe </a:t>
            </a:r>
            <a:r>
              <a:rPr lang="tr-TR" dirty="0" smtClean="0"/>
              <a:t>kullanılmaya başlanmıştır. Şiirin biçim ve içeriğinde büyük değişiklikler olmuş; </a:t>
            </a:r>
            <a:r>
              <a:rPr lang="tr-TR" b="1" dirty="0" smtClean="0"/>
              <a:t>değişik şiir anlayışları </a:t>
            </a:r>
            <a:r>
              <a:rPr lang="tr-TR" dirty="0" smtClean="0"/>
              <a:t>ortaya çıkmıştır.</a:t>
            </a:r>
            <a:endParaRPr lang="tr-TR" b="1" dirty="0"/>
          </a:p>
        </p:txBody>
      </p:sp>
      <p:sp>
        <p:nvSpPr>
          <p:cNvPr id="3" name="Başlık 2"/>
          <p:cNvSpPr>
            <a:spLocks noGrp="1"/>
          </p:cNvSpPr>
          <p:nvPr>
            <p:ph type="title"/>
          </p:nvPr>
        </p:nvSpPr>
        <p:spPr/>
        <p:txBody>
          <a:bodyPr/>
          <a:lstStyle/>
          <a:p>
            <a:endParaRPr lang="tr-TR" dirty="0"/>
          </a:p>
        </p:txBody>
      </p:sp>
    </p:spTree>
    <p:extLst>
      <p:ext uri="{BB962C8B-B14F-4D97-AF65-F5344CB8AC3E}">
        <p14:creationId xmlns:p14="http://schemas.microsoft.com/office/powerpoint/2010/main" val="16280611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numCol="2">
            <a:normAutofit fontScale="77500" lnSpcReduction="20000"/>
          </a:bodyPr>
          <a:lstStyle/>
          <a:p>
            <a:r>
              <a:rPr lang="tr-TR" b="1" i="1" dirty="0" smtClean="0"/>
              <a:t>Kaldırımlar </a:t>
            </a:r>
          </a:p>
          <a:p>
            <a:r>
              <a:rPr lang="tr-TR" i="1" dirty="0" smtClean="0"/>
              <a:t>Sokaktayım</a:t>
            </a:r>
            <a:r>
              <a:rPr lang="tr-TR" i="1" dirty="0"/>
              <a:t>, kimsesiz bir sokak ortasında; </a:t>
            </a:r>
            <a:br>
              <a:rPr lang="tr-TR" i="1" dirty="0"/>
            </a:br>
            <a:r>
              <a:rPr lang="tr-TR" i="1" dirty="0"/>
              <a:t>Yürüyorum, arkama bakmadan yürüyorum. </a:t>
            </a:r>
            <a:br>
              <a:rPr lang="tr-TR" i="1" dirty="0"/>
            </a:br>
            <a:r>
              <a:rPr lang="tr-TR" i="1" dirty="0"/>
              <a:t>Yolumun karanlığa saplanan noktasında, </a:t>
            </a:r>
            <a:br>
              <a:rPr lang="tr-TR" i="1" dirty="0"/>
            </a:br>
            <a:r>
              <a:rPr lang="tr-TR" i="1" dirty="0"/>
              <a:t>Sanki beni bekleyen bir hayal görüyorum. </a:t>
            </a:r>
            <a:br>
              <a:rPr lang="tr-TR" i="1" dirty="0"/>
            </a:br>
            <a:r>
              <a:rPr lang="tr-TR" i="1" dirty="0"/>
              <a:t/>
            </a:r>
            <a:br>
              <a:rPr lang="tr-TR" i="1" dirty="0"/>
            </a:br>
            <a:r>
              <a:rPr lang="tr-TR" i="1" dirty="0"/>
              <a:t>Kara gökler kül rengi bulutlarla kapanık; </a:t>
            </a:r>
            <a:br>
              <a:rPr lang="tr-TR" i="1" dirty="0"/>
            </a:br>
            <a:r>
              <a:rPr lang="tr-TR" i="1" dirty="0"/>
              <a:t>Evlerin bacasını kolluyor yıldırımlar. </a:t>
            </a:r>
            <a:br>
              <a:rPr lang="tr-TR" i="1" dirty="0"/>
            </a:br>
            <a:r>
              <a:rPr lang="tr-TR" i="1" dirty="0"/>
              <a:t>İn cin uykuda, yalnız iki yoldaş uyanık; </a:t>
            </a:r>
            <a:br>
              <a:rPr lang="tr-TR" i="1" dirty="0"/>
            </a:br>
            <a:r>
              <a:rPr lang="tr-TR" i="1" dirty="0"/>
              <a:t>Biri benim, biri de serseri kaldırımlar. </a:t>
            </a:r>
            <a:br>
              <a:rPr lang="tr-TR" i="1" dirty="0"/>
            </a:br>
            <a:r>
              <a:rPr lang="tr-TR" i="1" dirty="0"/>
              <a:t/>
            </a:r>
            <a:br>
              <a:rPr lang="tr-TR" i="1" dirty="0"/>
            </a:br>
            <a:r>
              <a:rPr lang="tr-TR" i="1" dirty="0"/>
              <a:t>İçimde damla damla bir korku birikiyor; </a:t>
            </a:r>
            <a:br>
              <a:rPr lang="tr-TR" i="1" dirty="0"/>
            </a:br>
            <a:r>
              <a:rPr lang="tr-TR" i="1" dirty="0"/>
              <a:t>Sanıyorum, her sokak başını kesmiş devler... </a:t>
            </a:r>
            <a:br>
              <a:rPr lang="tr-TR" i="1" dirty="0"/>
            </a:br>
            <a:r>
              <a:rPr lang="tr-TR" i="1" dirty="0"/>
              <a:t>Üstüme camlarını, hep simsiyah, dikiyor; </a:t>
            </a:r>
            <a:br>
              <a:rPr lang="tr-TR" i="1" dirty="0"/>
            </a:br>
            <a:r>
              <a:rPr lang="tr-TR" i="1" dirty="0"/>
              <a:t>Gözüne mil çekilmiş bir âmâ gibi evler. </a:t>
            </a:r>
            <a:br>
              <a:rPr lang="tr-TR" i="1" dirty="0"/>
            </a:br>
            <a:r>
              <a:rPr lang="tr-TR" i="1" dirty="0"/>
              <a:t/>
            </a:r>
            <a:br>
              <a:rPr lang="tr-TR" i="1" dirty="0"/>
            </a:br>
            <a:r>
              <a:rPr lang="tr-TR" i="1" dirty="0"/>
              <a:t>Kaldırımlar, çilekeş yalnızların annesi; </a:t>
            </a:r>
            <a:br>
              <a:rPr lang="tr-TR" i="1" dirty="0"/>
            </a:br>
            <a:r>
              <a:rPr lang="tr-TR" i="1" dirty="0"/>
              <a:t>Kaldırımlar, içimde yaşamış bir insandır. </a:t>
            </a:r>
            <a:br>
              <a:rPr lang="tr-TR" i="1" dirty="0"/>
            </a:br>
            <a:r>
              <a:rPr lang="tr-TR" i="1" dirty="0"/>
              <a:t>Kaldırımlar, duyulur, ses kesilince sesi; </a:t>
            </a:r>
            <a:br>
              <a:rPr lang="tr-TR" i="1" dirty="0"/>
            </a:br>
            <a:r>
              <a:rPr lang="tr-TR" i="1" dirty="0"/>
              <a:t>Kaldırımlar, içimde kıvrılan bir lisandır. </a:t>
            </a:r>
            <a:br>
              <a:rPr lang="tr-TR" i="1" dirty="0"/>
            </a:br>
            <a:r>
              <a:rPr lang="tr-TR" i="1" dirty="0"/>
              <a:t/>
            </a:r>
            <a:br>
              <a:rPr lang="tr-TR" i="1" dirty="0"/>
            </a:br>
            <a:r>
              <a:rPr lang="tr-TR" i="1" dirty="0"/>
              <a:t>Bana düşmez can vermek, yumuşak bir kucakta; </a:t>
            </a:r>
            <a:br>
              <a:rPr lang="tr-TR" i="1" dirty="0"/>
            </a:br>
            <a:r>
              <a:rPr lang="tr-TR" i="1" dirty="0"/>
              <a:t>Ben bu kaldırımların emzirdiği çocuğum! </a:t>
            </a:r>
            <a:br>
              <a:rPr lang="tr-TR" i="1" dirty="0"/>
            </a:br>
            <a:r>
              <a:rPr lang="tr-TR" i="1" dirty="0"/>
              <a:t>Aman, sabah olmasın, bu karanlık sokakta; </a:t>
            </a:r>
            <a:br>
              <a:rPr lang="tr-TR" i="1" dirty="0"/>
            </a:br>
            <a:r>
              <a:rPr lang="tr-TR" i="1" dirty="0"/>
              <a:t>Bu karanlık sokakta bitmesin yolculuğum! </a:t>
            </a:r>
            <a:br>
              <a:rPr lang="tr-TR" i="1" dirty="0"/>
            </a:br>
            <a:r>
              <a:rPr lang="tr-TR" i="1" dirty="0"/>
              <a:t/>
            </a:r>
            <a:br>
              <a:rPr lang="tr-TR" i="1" dirty="0"/>
            </a:br>
            <a:r>
              <a:rPr lang="tr-TR" i="1" dirty="0"/>
              <a:t>Ben gideyim, yol gitsin, ben gideyim, yol gitsin; </a:t>
            </a:r>
            <a:br>
              <a:rPr lang="tr-TR" i="1" dirty="0"/>
            </a:br>
            <a:r>
              <a:rPr lang="tr-TR" i="1" dirty="0"/>
              <a:t>İki yanımdan aksın, bir sel gibi fenerler. </a:t>
            </a:r>
            <a:br>
              <a:rPr lang="tr-TR" i="1" dirty="0"/>
            </a:br>
            <a:r>
              <a:rPr lang="tr-TR" i="1" dirty="0"/>
              <a:t>Tak, tak, ayak sesimi aç köpekler işitsin; </a:t>
            </a:r>
            <a:br>
              <a:rPr lang="tr-TR" i="1" dirty="0"/>
            </a:br>
            <a:r>
              <a:rPr lang="tr-TR" i="1" dirty="0"/>
              <a:t>Yolumun zafer </a:t>
            </a:r>
            <a:r>
              <a:rPr lang="tr-TR" i="1" dirty="0" err="1"/>
              <a:t>tâkı</a:t>
            </a:r>
            <a:r>
              <a:rPr lang="tr-TR" i="1" dirty="0"/>
              <a:t>, gölgeden taş kemerler. </a:t>
            </a:r>
            <a:br>
              <a:rPr lang="tr-TR" i="1" dirty="0"/>
            </a:br>
            <a:r>
              <a:rPr lang="tr-TR" i="1" dirty="0"/>
              <a:t/>
            </a:r>
            <a:br>
              <a:rPr lang="tr-TR" i="1" dirty="0"/>
            </a:br>
            <a:r>
              <a:rPr lang="tr-TR" i="1" dirty="0"/>
              <a:t>Ne sabahı göreyim, ne sabah görüneyim; </a:t>
            </a:r>
            <a:br>
              <a:rPr lang="tr-TR" i="1" dirty="0"/>
            </a:br>
            <a:r>
              <a:rPr lang="tr-TR" i="1" dirty="0"/>
              <a:t>Gündüzler size kalsın, verin karanlıkları! </a:t>
            </a:r>
            <a:br>
              <a:rPr lang="tr-TR" i="1" dirty="0"/>
            </a:br>
            <a:r>
              <a:rPr lang="tr-TR" i="1" dirty="0"/>
              <a:t>Islak bir yorgan gibi, sımsıkı bürüneyim; </a:t>
            </a:r>
            <a:br>
              <a:rPr lang="tr-TR" i="1" dirty="0"/>
            </a:br>
            <a:r>
              <a:rPr lang="tr-TR" i="1" dirty="0"/>
              <a:t>Örtün, üstüme örtün, serin karanlıkları. </a:t>
            </a:r>
            <a:br>
              <a:rPr lang="tr-TR" i="1" dirty="0"/>
            </a:br>
            <a:r>
              <a:rPr lang="tr-TR" i="1" dirty="0"/>
              <a:t/>
            </a:r>
            <a:br>
              <a:rPr lang="tr-TR" i="1" dirty="0"/>
            </a:br>
            <a:r>
              <a:rPr lang="tr-TR" i="1" dirty="0"/>
              <a:t>Uzanıverse gövdem, taşlara boydan boya; </a:t>
            </a:r>
            <a:br>
              <a:rPr lang="tr-TR" i="1" dirty="0"/>
            </a:br>
            <a:r>
              <a:rPr lang="tr-TR" i="1" dirty="0"/>
              <a:t>Alsa buz gibi taşlar alnımdan bu ateşi. </a:t>
            </a:r>
            <a:br>
              <a:rPr lang="tr-TR" i="1" dirty="0"/>
            </a:br>
            <a:r>
              <a:rPr lang="tr-TR" i="1" dirty="0"/>
              <a:t>Dalıp, sokaklar kadar esrarlı bir uykuya, </a:t>
            </a:r>
            <a:br>
              <a:rPr lang="tr-TR" i="1" dirty="0"/>
            </a:br>
            <a:r>
              <a:rPr lang="tr-TR" i="1" dirty="0"/>
              <a:t>Ölse, kaldırımların kara sevdalı eşi... </a:t>
            </a:r>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11699137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normAutofit lnSpcReduction="10000"/>
          </a:bodyPr>
          <a:lstStyle/>
          <a:p>
            <a:pPr algn="l"/>
            <a:r>
              <a:rPr lang="tr-TR" dirty="0" smtClean="0"/>
              <a:t>  1934’te yaşam felsefesinin değişmesine neden olan Abdullah </a:t>
            </a:r>
            <a:r>
              <a:rPr lang="tr-TR" dirty="0" err="1" smtClean="0"/>
              <a:t>Arvasi</a:t>
            </a:r>
            <a:r>
              <a:rPr lang="tr-TR" dirty="0" smtClean="0"/>
              <a:t> ile tanışmış, ondan bir daha kopamamıştır. Üstün bir ahlak felsefesini savunduğu </a:t>
            </a:r>
            <a:r>
              <a:rPr lang="tr-TR" dirty="0" smtClean="0">
                <a:solidFill>
                  <a:srgbClr val="7030A0"/>
                </a:solidFill>
              </a:rPr>
              <a:t>‘Reis Bey’ </a:t>
            </a:r>
            <a:r>
              <a:rPr lang="tr-TR" dirty="0" smtClean="0"/>
              <a:t>ve </a:t>
            </a:r>
            <a:r>
              <a:rPr lang="tr-TR" dirty="0" smtClean="0">
                <a:solidFill>
                  <a:srgbClr val="7030A0"/>
                </a:solidFill>
              </a:rPr>
              <a:t>‘Bir Adam Yaratmak’ </a:t>
            </a:r>
            <a:r>
              <a:rPr lang="tr-TR" dirty="0" smtClean="0"/>
              <a:t>adlı oyunlarını da bu dönemde ele alır.</a:t>
            </a:r>
          </a:p>
          <a:p>
            <a:pPr algn="l"/>
            <a:r>
              <a:rPr lang="tr-TR" dirty="0"/>
              <a:t> </a:t>
            </a:r>
            <a:r>
              <a:rPr lang="tr-TR" dirty="0" smtClean="0"/>
              <a:t> Dinsel ve siyasal kimliği öne çıkan ‘Büyük Doğu’ adlı dergiyi çıkarmış; bu dergideki yazılarıyla iktidarlara cephe almış, birçok kez mahkemelik olmuş, hapse girmiştir. </a:t>
            </a:r>
          </a:p>
          <a:p>
            <a:pPr algn="l"/>
            <a:r>
              <a:rPr lang="tr-TR" dirty="0" smtClean="0"/>
              <a:t>  1934 sonrası şiirlerinde toplumu da sanatına yansıtmıştır. Şiirlerinde toplumun kandırıldığını, gençliğin kokuşturulduğunu iddia etmiştir.</a:t>
            </a:r>
          </a:p>
          <a:p>
            <a:pPr algn="l"/>
            <a:r>
              <a:rPr lang="tr-TR" dirty="0"/>
              <a:t> </a:t>
            </a:r>
            <a:r>
              <a:rPr lang="tr-TR" dirty="0" smtClean="0"/>
              <a:t> Ona göre, toplum uyarılmalıdır. Türk milleti aslına dönmelidir. «Şiir toplumun his ve fikir hayatını yansıtmalı» derken saf şiirden de vazgeçmemiştir.</a:t>
            </a:r>
          </a:p>
          <a:p>
            <a:pPr algn="l"/>
            <a:r>
              <a:rPr lang="tr-TR" dirty="0"/>
              <a:t> </a:t>
            </a:r>
            <a:r>
              <a:rPr lang="tr-TR" dirty="0" smtClean="0"/>
              <a:t> Tiyatro eserlerinde üstün bir ahlak felsefesini savunmuştur. </a:t>
            </a:r>
            <a:r>
              <a:rPr lang="tr-TR" dirty="0" smtClean="0">
                <a:solidFill>
                  <a:srgbClr val="7030A0"/>
                </a:solidFill>
              </a:rPr>
              <a:t>Cinnet Mustatili </a:t>
            </a:r>
            <a:r>
              <a:rPr lang="tr-TR" dirty="0" smtClean="0"/>
              <a:t>adlı eserinde hapishane anılarına yer vermiştir.</a:t>
            </a:r>
          </a:p>
          <a:p>
            <a:pPr algn="l"/>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34159166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sz="quarter" idx="13"/>
          </p:nvPr>
        </p:nvSpPr>
        <p:spPr/>
        <p:txBody>
          <a:bodyPr>
            <a:noAutofit/>
          </a:bodyPr>
          <a:lstStyle/>
          <a:p>
            <a:r>
              <a:rPr lang="tr-TR" sz="1400" b="1" i="1" dirty="0"/>
              <a:t>Bizim Şarkımız</a:t>
            </a:r>
          </a:p>
          <a:p>
            <a:r>
              <a:rPr lang="tr-TR" sz="1400" i="1" dirty="0"/>
              <a:t>Kırılır da bir gün tüm dişliler </a:t>
            </a:r>
            <a:br>
              <a:rPr lang="tr-TR" sz="1400" i="1" dirty="0"/>
            </a:br>
            <a:r>
              <a:rPr lang="tr-TR" sz="1400" i="1" dirty="0"/>
              <a:t>Döner şanlı şanlı çarkımız bizim </a:t>
            </a:r>
            <a:br>
              <a:rPr lang="tr-TR" sz="1400" i="1" dirty="0"/>
            </a:br>
            <a:r>
              <a:rPr lang="tr-TR" sz="1400" i="1" dirty="0"/>
              <a:t>Gökten bir el yaşlı gözleri siler </a:t>
            </a:r>
            <a:br>
              <a:rPr lang="tr-TR" sz="1400" i="1" dirty="0"/>
            </a:br>
            <a:r>
              <a:rPr lang="tr-TR" sz="1400" i="1" dirty="0"/>
              <a:t>Şenlenir evimiz barkımız bizim </a:t>
            </a:r>
            <a:br>
              <a:rPr lang="tr-TR" sz="1400" i="1" dirty="0"/>
            </a:br>
            <a:r>
              <a:rPr lang="tr-TR" sz="1400" i="1" dirty="0"/>
              <a:t/>
            </a:r>
            <a:br>
              <a:rPr lang="tr-TR" sz="1400" i="1" dirty="0"/>
            </a:br>
            <a:r>
              <a:rPr lang="tr-TR" sz="1400" i="1" dirty="0"/>
              <a:t>Yokuşlar kaybolur çıkarız düze </a:t>
            </a:r>
            <a:br>
              <a:rPr lang="tr-TR" sz="1400" i="1" dirty="0"/>
            </a:br>
            <a:r>
              <a:rPr lang="tr-TR" sz="1400" i="1" dirty="0"/>
              <a:t>Kavuşuruz sonu gelmez gündüze </a:t>
            </a:r>
            <a:br>
              <a:rPr lang="tr-TR" sz="1400" i="1" dirty="0"/>
            </a:br>
            <a:r>
              <a:rPr lang="tr-TR" sz="1400" i="1" dirty="0"/>
              <a:t>Sapan taşların yanında füze </a:t>
            </a:r>
            <a:br>
              <a:rPr lang="tr-TR" sz="1400" i="1" dirty="0"/>
            </a:br>
            <a:r>
              <a:rPr lang="tr-TR" sz="1400" i="1" dirty="0"/>
              <a:t>Başka alemlerle farkımız bizim </a:t>
            </a:r>
            <a:br>
              <a:rPr lang="tr-TR" sz="1400" i="1" dirty="0"/>
            </a:br>
            <a:r>
              <a:rPr lang="tr-TR" sz="1400" i="1" dirty="0"/>
              <a:t/>
            </a:r>
            <a:br>
              <a:rPr lang="tr-TR" sz="1400" i="1" dirty="0"/>
            </a:br>
            <a:r>
              <a:rPr lang="tr-TR" sz="1400" i="1" dirty="0"/>
              <a:t>Kurtulur dil tarih ahlak ve iman </a:t>
            </a:r>
            <a:br>
              <a:rPr lang="tr-TR" sz="1400" i="1" dirty="0"/>
            </a:br>
            <a:r>
              <a:rPr lang="tr-TR" sz="1400" i="1" dirty="0"/>
              <a:t>Görürler nasılmış neymiş kahraman </a:t>
            </a:r>
            <a:br>
              <a:rPr lang="tr-TR" sz="1400" i="1" dirty="0"/>
            </a:br>
            <a:r>
              <a:rPr lang="tr-TR" sz="1400" i="1" dirty="0"/>
              <a:t>Yer ve gök su vermem dediği zaman </a:t>
            </a:r>
            <a:br>
              <a:rPr lang="tr-TR" sz="1400" i="1" dirty="0"/>
            </a:br>
            <a:r>
              <a:rPr lang="tr-TR" sz="1400" i="1" dirty="0"/>
              <a:t>Her tarlayı sular arkımız bizim </a:t>
            </a:r>
            <a:br>
              <a:rPr lang="tr-TR" sz="1400" i="1" dirty="0"/>
            </a:br>
            <a:r>
              <a:rPr lang="tr-TR" sz="1400" i="1" dirty="0"/>
              <a:t/>
            </a:r>
            <a:br>
              <a:rPr lang="tr-TR" sz="1400" i="1" dirty="0"/>
            </a:br>
            <a:r>
              <a:rPr lang="tr-TR" sz="1400" i="1" dirty="0"/>
              <a:t>Gideriz nur yolu izde gideriz </a:t>
            </a:r>
            <a:br>
              <a:rPr lang="tr-TR" sz="1400" i="1" dirty="0"/>
            </a:br>
            <a:r>
              <a:rPr lang="tr-TR" sz="1400" i="1" dirty="0"/>
              <a:t>Taş bağırda sular dizde gideriz </a:t>
            </a:r>
            <a:br>
              <a:rPr lang="tr-TR" sz="1400" i="1" dirty="0"/>
            </a:br>
            <a:r>
              <a:rPr lang="tr-TR" sz="1400" i="1" dirty="0"/>
              <a:t>Bir gün akşam olur bizde gideriz </a:t>
            </a:r>
            <a:br>
              <a:rPr lang="tr-TR" sz="1400" i="1" dirty="0"/>
            </a:br>
            <a:r>
              <a:rPr lang="tr-TR" sz="1400" i="1" dirty="0"/>
              <a:t>Kalır dudaklarda </a:t>
            </a:r>
            <a:r>
              <a:rPr lang="tr-TR" sz="1400" i="1" dirty="0" smtClean="0"/>
              <a:t>şarkımız bizim...</a:t>
            </a:r>
            <a:endParaRPr lang="tr-TR" sz="1400" i="1" dirty="0"/>
          </a:p>
        </p:txBody>
      </p:sp>
      <p:sp>
        <p:nvSpPr>
          <p:cNvPr id="9" name="İçerik Yer Tutucusu 8"/>
          <p:cNvSpPr>
            <a:spLocks noGrp="1"/>
          </p:cNvSpPr>
          <p:nvPr>
            <p:ph sz="quarter" idx="14"/>
          </p:nvPr>
        </p:nvSpPr>
        <p:spPr/>
        <p:txBody>
          <a:bodyPr>
            <a:noAutofit/>
          </a:bodyPr>
          <a:lstStyle/>
          <a:p>
            <a:r>
              <a:rPr lang="tr-TR" sz="1400" b="1" i="1" dirty="0"/>
              <a:t>Sonsuzluk Kervanı</a:t>
            </a:r>
          </a:p>
          <a:p>
            <a:r>
              <a:rPr lang="tr-TR" sz="1400" i="1" dirty="0"/>
              <a:t>Sonsuzluk </a:t>
            </a:r>
            <a:r>
              <a:rPr lang="tr-TR" sz="1400" i="1" dirty="0" smtClean="0"/>
              <a:t>Kervanı peşinizde </a:t>
            </a:r>
            <a:r>
              <a:rPr lang="tr-TR" sz="1400" i="1" dirty="0"/>
              <a:t>ben, </a:t>
            </a:r>
            <a:br>
              <a:rPr lang="tr-TR" sz="1400" i="1" dirty="0"/>
            </a:br>
            <a:r>
              <a:rPr lang="tr-TR" sz="1400" i="1" dirty="0"/>
              <a:t>Üç ayakla seken topal köpeğim! ' </a:t>
            </a:r>
            <a:br>
              <a:rPr lang="tr-TR" sz="1400" i="1" dirty="0"/>
            </a:br>
            <a:r>
              <a:rPr lang="tr-TR" sz="1400" i="1" dirty="0"/>
              <a:t>Bastığınız yeri taş taş öpeyim. </a:t>
            </a:r>
            <a:br>
              <a:rPr lang="tr-TR" sz="1400" i="1" dirty="0"/>
            </a:br>
            <a:r>
              <a:rPr lang="tr-TR" sz="1400" i="1" dirty="0"/>
              <a:t>Bir kırıntı yeter kereminizden! </a:t>
            </a:r>
            <a:br>
              <a:rPr lang="tr-TR" sz="1400" i="1" dirty="0"/>
            </a:br>
            <a:r>
              <a:rPr lang="tr-TR" sz="1400" i="1" dirty="0"/>
              <a:t>Sonsuzluk Kervanı, peşinizde ben... </a:t>
            </a:r>
            <a:br>
              <a:rPr lang="tr-TR" sz="1400" i="1" dirty="0"/>
            </a:br>
            <a:r>
              <a:rPr lang="tr-TR" sz="1400" i="1" dirty="0"/>
              <a:t/>
            </a:r>
            <a:br>
              <a:rPr lang="tr-TR" sz="1400" i="1" dirty="0"/>
            </a:br>
            <a:r>
              <a:rPr lang="tr-TR" sz="1400" i="1" dirty="0"/>
              <a:t>Gidiyor, gidiyor, nurdan heykeller... </a:t>
            </a:r>
            <a:br>
              <a:rPr lang="tr-TR" sz="1400" i="1" dirty="0"/>
            </a:br>
            <a:r>
              <a:rPr lang="tr-TR" sz="1400" i="1" dirty="0"/>
              <a:t>Ufuk, önlerinde bayrak kulesi. </a:t>
            </a:r>
            <a:br>
              <a:rPr lang="tr-TR" sz="1400" i="1" dirty="0"/>
            </a:br>
            <a:r>
              <a:rPr lang="tr-TR" sz="1400" i="1" dirty="0"/>
              <a:t>Bu gidenler, Altın Kol Silsilesi; </a:t>
            </a:r>
            <a:br>
              <a:rPr lang="tr-TR" sz="1400" i="1" dirty="0"/>
            </a:br>
            <a:r>
              <a:rPr lang="tr-TR" sz="1400" i="1" dirty="0"/>
              <a:t>Ölçüden, ahenkten daha güzeller. </a:t>
            </a:r>
            <a:br>
              <a:rPr lang="tr-TR" sz="1400" i="1" dirty="0"/>
            </a:br>
            <a:r>
              <a:rPr lang="tr-TR" sz="1400" i="1" dirty="0"/>
              <a:t>Gidiyor, gidiyor, nurdan heykeller... </a:t>
            </a:r>
            <a:br>
              <a:rPr lang="tr-TR" sz="1400" i="1" dirty="0"/>
            </a:br>
            <a:r>
              <a:rPr lang="tr-TR" sz="1400" i="1" dirty="0"/>
              <a:t/>
            </a:r>
            <a:br>
              <a:rPr lang="tr-TR" sz="1400" i="1" dirty="0"/>
            </a:br>
            <a:r>
              <a:rPr lang="tr-TR" sz="1400" i="1" dirty="0"/>
              <a:t>Sonsuzluk Kervanı, istemem azat! </a:t>
            </a:r>
            <a:br>
              <a:rPr lang="tr-TR" sz="1400" i="1" dirty="0"/>
            </a:br>
            <a:r>
              <a:rPr lang="tr-TR" sz="1400" i="1" dirty="0"/>
              <a:t>Köleniz olmakmış gerçek hürriyet. </a:t>
            </a:r>
            <a:br>
              <a:rPr lang="tr-TR" sz="1400" i="1" dirty="0"/>
            </a:br>
            <a:r>
              <a:rPr lang="tr-TR" sz="1400" i="1" dirty="0"/>
              <a:t>Ölmezi bulmaksa biricik niyet; </a:t>
            </a:r>
            <a:br>
              <a:rPr lang="tr-TR" sz="1400" i="1" dirty="0"/>
            </a:br>
            <a:r>
              <a:rPr lang="tr-TR" sz="1400" i="1" dirty="0"/>
              <a:t>Bastığınız yerde ebedi hasat. </a:t>
            </a:r>
            <a:br>
              <a:rPr lang="tr-TR" sz="1400" i="1" dirty="0"/>
            </a:br>
            <a:r>
              <a:rPr lang="tr-TR" sz="1400" i="1" dirty="0"/>
              <a:t>Sonsuzluk Kervanı, istemem azat.</a:t>
            </a:r>
          </a:p>
          <a:p>
            <a:endParaRPr lang="tr-TR" sz="1400" i="1" dirty="0"/>
          </a:p>
        </p:txBody>
      </p:sp>
      <p:sp>
        <p:nvSpPr>
          <p:cNvPr id="7" name="Başlık 6"/>
          <p:cNvSpPr>
            <a:spLocks noGrp="1"/>
          </p:cNvSpPr>
          <p:nvPr>
            <p:ph type="title"/>
          </p:nvPr>
        </p:nvSpPr>
        <p:spPr/>
        <p:txBody>
          <a:bodyPr/>
          <a:lstStyle/>
          <a:p>
            <a:endParaRPr lang="tr-TR"/>
          </a:p>
        </p:txBody>
      </p:sp>
    </p:spTree>
    <p:extLst>
      <p:ext uri="{BB962C8B-B14F-4D97-AF65-F5344CB8AC3E}">
        <p14:creationId xmlns:p14="http://schemas.microsoft.com/office/powerpoint/2010/main" val="19142023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2020824"/>
            <a:ext cx="3538735" cy="4005072"/>
          </a:xfrm>
        </p:spPr>
        <p:txBody>
          <a:bodyPr/>
          <a:lstStyle/>
          <a:p>
            <a:pPr algn="l"/>
            <a:r>
              <a:rPr lang="tr-TR" b="1" dirty="0" smtClean="0"/>
              <a:t>ŞİİR:</a:t>
            </a:r>
            <a:r>
              <a:rPr lang="tr-TR" dirty="0" smtClean="0"/>
              <a:t> Örümcek Ağı, Kaldırımlar, Ben ve Ötesi, Sonsuzluk Kervanı, Çile</a:t>
            </a:r>
          </a:p>
          <a:p>
            <a:pPr algn="l"/>
            <a:r>
              <a:rPr lang="tr-TR" b="1" dirty="0" smtClean="0"/>
              <a:t>HİKAYE: </a:t>
            </a:r>
            <a:r>
              <a:rPr lang="tr-TR" dirty="0" smtClean="0"/>
              <a:t>Hikayelerim</a:t>
            </a:r>
          </a:p>
          <a:p>
            <a:pPr algn="l"/>
            <a:r>
              <a:rPr lang="tr-TR" b="1" dirty="0" smtClean="0"/>
              <a:t>ROMAN: </a:t>
            </a:r>
            <a:r>
              <a:rPr lang="tr-TR" dirty="0" smtClean="0"/>
              <a:t>Aynadaki Yalan</a:t>
            </a:r>
          </a:p>
          <a:p>
            <a:pPr algn="l"/>
            <a:r>
              <a:rPr lang="tr-TR" b="1" dirty="0" smtClean="0"/>
              <a:t>TİYATRO: </a:t>
            </a:r>
            <a:r>
              <a:rPr lang="tr-TR" dirty="0" smtClean="0"/>
              <a:t>Tohum, Bir Adam Yaratmak, Künye, Para, Namı Diğer Parmaksız Salih, Reis Bey, Abdülhamit Han</a:t>
            </a:r>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pic>
        <p:nvPicPr>
          <p:cNvPr id="7"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294963" y="1772816"/>
            <a:ext cx="4597517" cy="419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İçerik Yer Tutucusu 1"/>
          <p:cNvSpPr txBox="1">
            <a:spLocks/>
          </p:cNvSpPr>
          <p:nvPr/>
        </p:nvSpPr>
        <p:spPr>
          <a:xfrm>
            <a:off x="4227562" y="6099871"/>
            <a:ext cx="4736926" cy="641498"/>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algn="l"/>
            <a:r>
              <a:rPr lang="tr-TR" b="1" i="1" dirty="0"/>
              <a:t>Şüphesiz ki sen sevdiğin herkesi doğru yola yöneltemezsin; ve fakat Allah (isteyenin) doğru yola yönelmesini diler. Zira O kimin doğru yola girmek istediğini çok iyi bilir</a:t>
            </a:r>
            <a:r>
              <a:rPr lang="tr-TR" b="1" i="1" dirty="0" smtClean="0"/>
              <a:t>. (</a:t>
            </a:r>
            <a:r>
              <a:rPr lang="tr-TR" b="1" i="1" dirty="0" err="1" smtClean="0"/>
              <a:t>Kasas</a:t>
            </a:r>
            <a:r>
              <a:rPr lang="tr-TR" b="1" i="1" dirty="0" smtClean="0"/>
              <a:t> 56)</a:t>
            </a:r>
          </a:p>
        </p:txBody>
      </p:sp>
    </p:spTree>
    <p:extLst>
      <p:ext uri="{BB962C8B-B14F-4D97-AF65-F5344CB8AC3E}">
        <p14:creationId xmlns:p14="http://schemas.microsoft.com/office/powerpoint/2010/main" val="2106735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906887" cy="4005072"/>
          </a:xfrm>
        </p:spPr>
        <p:txBody>
          <a:bodyPr>
            <a:noAutofit/>
          </a:bodyPr>
          <a:lstStyle/>
          <a:p>
            <a:pPr algn="l"/>
            <a:r>
              <a:rPr lang="tr-TR" dirty="0" smtClean="0"/>
              <a:t>  Şiirde biçime özen verişi, işlediği temalar, simgecilikten hareketle yarattığı yeni bir şiir diliyle kendi dönemindekileri olduğu gibi sonra gelenleri de etkilemiştir. Şiirde ahenge ve sese önem vermiştir.</a:t>
            </a:r>
          </a:p>
          <a:p>
            <a:pPr algn="l"/>
            <a:r>
              <a:rPr lang="tr-TR" dirty="0"/>
              <a:t> </a:t>
            </a:r>
            <a:r>
              <a:rPr lang="tr-TR" dirty="0" smtClean="0"/>
              <a:t> Örneğin Kar şiirinde sesi ön plana çıkarırken </a:t>
            </a:r>
            <a:r>
              <a:rPr lang="tr-TR" dirty="0" err="1" smtClean="0"/>
              <a:t>Olvido</a:t>
            </a:r>
            <a:r>
              <a:rPr lang="tr-TR" dirty="0" smtClean="0"/>
              <a:t> adlı şiirinde ne sesi anlama ne de anlamı sese baskın kılmıştır. </a:t>
            </a:r>
          </a:p>
          <a:p>
            <a:pPr algn="l"/>
            <a:r>
              <a:rPr lang="tr-TR" dirty="0"/>
              <a:t> </a:t>
            </a:r>
            <a:r>
              <a:rPr lang="tr-TR" dirty="0" smtClean="0"/>
              <a:t> Fransız sembolist şiirinin öncülerinden Baudelaire ve </a:t>
            </a:r>
            <a:r>
              <a:rPr lang="tr-TR" dirty="0" err="1" smtClean="0"/>
              <a:t>Verlaine’in</a:t>
            </a:r>
            <a:r>
              <a:rPr lang="tr-TR" dirty="0" smtClean="0"/>
              <a:t> etkisi altında kalan sanatçı, «biçim» ve «</a:t>
            </a:r>
            <a:r>
              <a:rPr lang="tr-TR" dirty="0" err="1" smtClean="0"/>
              <a:t>ahenk»i</a:t>
            </a:r>
            <a:r>
              <a:rPr lang="tr-TR" dirty="0" smtClean="0"/>
              <a:t> kaygı edinmiş yeni bir yapı içinde ruhun dalgalanışlarını dile getirmeye çalışmıştır.</a:t>
            </a:r>
          </a:p>
          <a:p>
            <a:pPr algn="l"/>
            <a:r>
              <a:rPr lang="tr-TR" dirty="0"/>
              <a:t> </a:t>
            </a:r>
            <a:r>
              <a:rPr lang="tr-TR" dirty="0" smtClean="0"/>
              <a:t>  </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AHMET MUHİP DIRANAS</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68144" y="1988840"/>
            <a:ext cx="2811640"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6684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noAutofit/>
          </a:bodyPr>
          <a:lstStyle/>
          <a:p>
            <a:pPr algn="l"/>
            <a:r>
              <a:rPr lang="tr-TR" dirty="0" smtClean="0"/>
              <a:t>  Şiirlerinde konu olarak Anadolu’yu, memleket manzaralarını, doğa ve tarih sevgisini işlemiştir.</a:t>
            </a:r>
          </a:p>
          <a:p>
            <a:pPr algn="l"/>
            <a:r>
              <a:rPr lang="tr-TR" dirty="0"/>
              <a:t> </a:t>
            </a:r>
            <a:r>
              <a:rPr lang="tr-TR" dirty="0" smtClean="0"/>
              <a:t> Destanımsı şiirler yazmıştır. Şiirde yeni bir bütünlük kurmaya çalışmıştır.</a:t>
            </a:r>
          </a:p>
          <a:p>
            <a:pPr algn="l"/>
            <a:r>
              <a:rPr lang="tr-TR" dirty="0"/>
              <a:t> </a:t>
            </a:r>
            <a:r>
              <a:rPr lang="tr-TR" dirty="0" smtClean="0"/>
              <a:t> Ölçü ve uyağa sıkı sıkıya bağlı kalmıştır. Sese ve ahenge önem vermiştir.</a:t>
            </a:r>
          </a:p>
          <a:p>
            <a:pPr algn="l"/>
            <a:r>
              <a:rPr lang="tr-TR" dirty="0"/>
              <a:t>  </a:t>
            </a:r>
            <a:r>
              <a:rPr lang="tr-TR" dirty="0" smtClean="0"/>
              <a:t>Hece ölçüsü sınırlarında kalarak ama durak ve vurgu yerlerini değiştirerek gelenekselde çağdaşı yakalayan, çağrışım gücü yüksek, yurdu, insanı ve doğası ile barışık, alışılmadık deyiş örgüsüyle unutulmaz şiirler yazmıştır.</a:t>
            </a:r>
            <a:endParaRPr lang="tr-TR" dirty="0"/>
          </a:p>
          <a:p>
            <a:pPr algn="l"/>
            <a:r>
              <a:rPr lang="tr-TR" b="1" dirty="0" smtClean="0"/>
              <a:t>ŞİİR: </a:t>
            </a:r>
            <a:r>
              <a:rPr lang="tr-TR" dirty="0" smtClean="0"/>
              <a:t>Şiirler</a:t>
            </a:r>
          </a:p>
          <a:p>
            <a:pPr algn="l"/>
            <a:r>
              <a:rPr lang="tr-TR" b="1" dirty="0" smtClean="0"/>
              <a:t>TİYATRO: </a:t>
            </a:r>
            <a:r>
              <a:rPr lang="tr-TR" dirty="0" smtClean="0"/>
              <a:t>Gölgeler, O Böyle İstemezdi</a:t>
            </a:r>
          </a:p>
          <a:p>
            <a:pPr algn="l"/>
            <a:r>
              <a:rPr lang="tr-TR" b="1" dirty="0" smtClean="0"/>
              <a:t>İNCELEME: </a:t>
            </a:r>
            <a:r>
              <a:rPr lang="tr-TR" dirty="0" smtClean="0"/>
              <a:t>Fransa’da Müstakil Resim</a:t>
            </a:r>
          </a:p>
          <a:p>
            <a:pPr algn="l"/>
            <a:r>
              <a:rPr lang="tr-TR" b="1" dirty="0" smtClean="0"/>
              <a:t>ŞİİR ÇEVİRİSİ: </a:t>
            </a:r>
            <a:r>
              <a:rPr lang="tr-TR" dirty="0" smtClean="0"/>
              <a:t>Çalar Saat </a:t>
            </a:r>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23904695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626968" cy="4072472"/>
          </a:xfrm>
        </p:spPr>
        <p:txBody>
          <a:bodyPr/>
          <a:lstStyle/>
          <a:p>
            <a:pPr algn="l"/>
            <a:r>
              <a:rPr lang="tr-TR" dirty="0" smtClean="0"/>
              <a:t>  Şiirlerinde soyut bir atmosfer kurarak bir sezgi şairi olmuştur. Klasik (divan) edebiyatımızla Fars edebiyatını da iyi bilen, bu edebiyatlarla ilgili inceleme ve çevirileri de olan </a:t>
            </a:r>
            <a:r>
              <a:rPr lang="tr-TR" dirty="0" err="1" smtClean="0"/>
              <a:t>Asaf</a:t>
            </a:r>
            <a:r>
              <a:rPr lang="tr-TR" dirty="0" smtClean="0"/>
              <a:t> Halet, on sekiz yaşına kadar gazel ve rubailer yazmış, otuz yaşından sonra yazdığı serbest </a:t>
            </a:r>
            <a:r>
              <a:rPr lang="tr-TR" dirty="0" err="1" smtClean="0"/>
              <a:t>nazımlı</a:t>
            </a:r>
            <a:r>
              <a:rPr lang="tr-TR" dirty="0" smtClean="0"/>
              <a:t> şiirlerde kişiliğini bulmuştur.</a:t>
            </a:r>
          </a:p>
          <a:p>
            <a:pPr algn="l"/>
            <a:r>
              <a:rPr lang="tr-TR" dirty="0" smtClean="0"/>
              <a:t>  Türk şiirinde «modern gelenekçi» anlayışın temsilcisi olmuştur. Doğu-Batı kültürlerini bağdaştırarak, ilhamını Asya tasavvuf ve dinler tarihinin ünlü kişilerinden, eski Doğu medeniyet ve masallarından alan, egzotik şiirleriyle tanınmıştır.  </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ASAF HALET ÇELEBİ</a:t>
            </a:r>
            <a:endParaRPr lang="tr-TR" dirty="0">
              <a:effectLst>
                <a:glow rad="228600">
                  <a:schemeClr val="accent3">
                    <a:satMod val="175000"/>
                    <a:alpha val="40000"/>
                  </a:schemeClr>
                </a:glow>
              </a:effectLst>
            </a:endParaRPr>
          </a:p>
        </p:txBody>
      </p:sp>
      <p:pic>
        <p:nvPicPr>
          <p:cNvPr id="9"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12160" y="1988840"/>
            <a:ext cx="2449820"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8801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2020824"/>
            <a:ext cx="3250703" cy="3928456"/>
          </a:xfrm>
        </p:spPr>
        <p:txBody>
          <a:bodyPr/>
          <a:lstStyle/>
          <a:p>
            <a:pPr algn="l"/>
            <a:r>
              <a:rPr lang="tr-TR" b="1" dirty="0" smtClean="0"/>
              <a:t>ŞİİR: </a:t>
            </a:r>
            <a:r>
              <a:rPr lang="tr-TR" dirty="0" smtClean="0"/>
              <a:t>He, </a:t>
            </a:r>
            <a:r>
              <a:rPr lang="tr-TR" dirty="0" err="1" smtClean="0"/>
              <a:t>Lamelif</a:t>
            </a:r>
            <a:r>
              <a:rPr lang="tr-TR" dirty="0" smtClean="0"/>
              <a:t>, Om Mani </a:t>
            </a:r>
            <a:r>
              <a:rPr lang="tr-TR" dirty="0" err="1" smtClean="0"/>
              <a:t>Padme</a:t>
            </a:r>
            <a:r>
              <a:rPr lang="tr-TR" dirty="0" smtClean="0"/>
              <a:t> Hum, Laleler</a:t>
            </a:r>
          </a:p>
          <a:p>
            <a:pPr algn="l"/>
            <a:r>
              <a:rPr lang="tr-TR" b="1" dirty="0" smtClean="0"/>
              <a:t>ARAŞTIRMA - İNCELEME: </a:t>
            </a:r>
            <a:r>
              <a:rPr lang="tr-TR" dirty="0" smtClean="0"/>
              <a:t>Mevlana, Molla Cami, Eşrefoğlu Divanı, Naima, Ömer </a:t>
            </a:r>
            <a:r>
              <a:rPr lang="tr-TR" dirty="0" err="1" smtClean="0"/>
              <a:t>Hayyam</a:t>
            </a:r>
            <a:endParaRPr lang="tr-TR" b="1" dirty="0" smtClean="0"/>
          </a:p>
          <a:p>
            <a:pPr algn="l"/>
            <a:endParaRPr lang="tr-TR" dirty="0"/>
          </a:p>
        </p:txBody>
      </p:sp>
      <p:sp>
        <p:nvSpPr>
          <p:cNvPr id="3" name="İçerik Yer Tutucusu 2"/>
          <p:cNvSpPr>
            <a:spLocks noGrp="1"/>
          </p:cNvSpPr>
          <p:nvPr>
            <p:ph sz="quarter" idx="14"/>
          </p:nvPr>
        </p:nvSpPr>
        <p:spPr>
          <a:xfrm>
            <a:off x="3851920" y="2020824"/>
            <a:ext cx="4834880" cy="4000464"/>
          </a:xfrm>
        </p:spPr>
        <p:txBody>
          <a:bodyPr numCol="2">
            <a:noAutofit/>
          </a:bodyPr>
          <a:lstStyle/>
          <a:p>
            <a:r>
              <a:rPr lang="tr-TR" sz="1600" b="1" i="1" dirty="0" smtClean="0"/>
              <a:t>İbrahim</a:t>
            </a:r>
            <a:endParaRPr lang="tr-TR" sz="1600" b="1" i="1" dirty="0"/>
          </a:p>
          <a:p>
            <a:r>
              <a:rPr lang="tr-TR" sz="1600" i="1" dirty="0"/>
              <a:t>ibrahim </a:t>
            </a:r>
          </a:p>
          <a:p>
            <a:r>
              <a:rPr lang="tr-TR" sz="1600" i="1" dirty="0"/>
              <a:t>içimdeki putları devir </a:t>
            </a:r>
          </a:p>
          <a:p>
            <a:r>
              <a:rPr lang="tr-TR" sz="1600" i="1" dirty="0"/>
              <a:t>elindeki baltayla </a:t>
            </a:r>
          </a:p>
          <a:p>
            <a:r>
              <a:rPr lang="tr-TR" sz="1600" i="1" dirty="0"/>
              <a:t>kırılan putların yerine </a:t>
            </a:r>
          </a:p>
          <a:p>
            <a:r>
              <a:rPr lang="tr-TR" sz="1600" i="1" dirty="0"/>
              <a:t>yenilerini koyan kim </a:t>
            </a:r>
          </a:p>
          <a:p>
            <a:endParaRPr lang="tr-TR" sz="1600" i="1" dirty="0"/>
          </a:p>
          <a:p>
            <a:r>
              <a:rPr lang="tr-TR" sz="1600" i="1" dirty="0"/>
              <a:t>güneş buzdan evimi yıktı </a:t>
            </a:r>
          </a:p>
          <a:p>
            <a:r>
              <a:rPr lang="tr-TR" sz="1600" i="1" dirty="0"/>
              <a:t>koca buzlar düştü </a:t>
            </a:r>
          </a:p>
          <a:p>
            <a:r>
              <a:rPr lang="tr-TR" sz="1600" i="1" dirty="0"/>
              <a:t>putların boyunları kırıldı </a:t>
            </a:r>
          </a:p>
          <a:p>
            <a:r>
              <a:rPr lang="tr-TR" sz="1600" i="1" dirty="0" smtClean="0"/>
              <a:t>ibrahim </a:t>
            </a:r>
            <a:endParaRPr lang="tr-TR" sz="1600" i="1" dirty="0"/>
          </a:p>
          <a:p>
            <a:r>
              <a:rPr lang="tr-TR" sz="1600" i="1" dirty="0"/>
              <a:t>güneşi evime sokan kim </a:t>
            </a:r>
          </a:p>
          <a:p>
            <a:endParaRPr lang="tr-TR" sz="1600" i="1" dirty="0"/>
          </a:p>
          <a:p>
            <a:r>
              <a:rPr lang="tr-TR" sz="1600" i="1" dirty="0"/>
              <a:t>asma bahçelerinde dolaşan güzelleri </a:t>
            </a:r>
          </a:p>
          <a:p>
            <a:r>
              <a:rPr lang="tr-TR" sz="1600" i="1" dirty="0"/>
              <a:t>buhtunnasır put yaptı </a:t>
            </a:r>
          </a:p>
          <a:p>
            <a:r>
              <a:rPr lang="tr-TR" sz="1600" i="1" dirty="0"/>
              <a:t>ben ki zamansız bahçeleri kucakladım </a:t>
            </a:r>
          </a:p>
          <a:p>
            <a:r>
              <a:rPr lang="tr-TR" sz="1600" i="1" dirty="0"/>
              <a:t>güzeller bende kaldı </a:t>
            </a:r>
          </a:p>
          <a:p>
            <a:r>
              <a:rPr lang="tr-TR" sz="1600" i="1" dirty="0"/>
              <a:t>ibrahim </a:t>
            </a:r>
          </a:p>
          <a:p>
            <a:r>
              <a:rPr lang="tr-TR" sz="1600" i="1" dirty="0"/>
              <a:t>gönlümü put sanıp kıran </a:t>
            </a:r>
            <a:r>
              <a:rPr lang="tr-TR" sz="1600" i="1" dirty="0" smtClean="0"/>
              <a:t>kim</a:t>
            </a:r>
            <a:endParaRPr lang="tr-TR" sz="1600" i="1"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144264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353049" cy="4216488"/>
          </a:xfrm>
        </p:spPr>
        <p:txBody>
          <a:bodyPr>
            <a:normAutofit lnSpcReduction="10000"/>
          </a:bodyPr>
          <a:lstStyle/>
          <a:p>
            <a:pPr algn="l"/>
            <a:r>
              <a:rPr lang="tr-TR" dirty="0" smtClean="0"/>
              <a:t>  İnsan toplum ilişkilerine yönelik temaları konu edinerek düşünceye dayalı bir şiir evreni kurmuştur. </a:t>
            </a:r>
          </a:p>
          <a:p>
            <a:pPr algn="l"/>
            <a:r>
              <a:rPr lang="tr-TR" dirty="0"/>
              <a:t> </a:t>
            </a:r>
            <a:r>
              <a:rPr lang="tr-TR" dirty="0" smtClean="0"/>
              <a:t> Duygu ve düşünce yoğunluğuyla birlikte, alay ve taşlama, şiirine egemen olan öğelerdir. İnan ilişkilerinin toplumsal ve bireysel yanlarını </a:t>
            </a:r>
            <a:r>
              <a:rPr lang="tr-TR" b="1" dirty="0" smtClean="0"/>
              <a:t>«sen ben </a:t>
            </a:r>
            <a:r>
              <a:rPr lang="tr-TR" b="1" dirty="0" err="1" smtClean="0"/>
              <a:t>ikilemi»</a:t>
            </a:r>
            <a:r>
              <a:rPr lang="tr-TR" dirty="0" err="1" smtClean="0"/>
              <a:t>nde</a:t>
            </a:r>
            <a:r>
              <a:rPr lang="tr-TR" dirty="0" smtClean="0"/>
              <a:t> vermiştir. </a:t>
            </a:r>
          </a:p>
          <a:p>
            <a:pPr algn="l"/>
            <a:r>
              <a:rPr lang="tr-TR" dirty="0"/>
              <a:t> </a:t>
            </a:r>
            <a:r>
              <a:rPr lang="tr-TR" dirty="0" smtClean="0"/>
              <a:t> Çok kullandığı sevgi, ayrılık, ölüm temaları, son dönem şiirlerinde yerini kaçış ve umutsuzluğun tedirginliğine bırakmıştır.</a:t>
            </a:r>
          </a:p>
          <a:p>
            <a:pPr algn="l"/>
            <a:r>
              <a:rPr lang="tr-TR" dirty="0"/>
              <a:t> </a:t>
            </a:r>
            <a:r>
              <a:rPr lang="tr-TR" dirty="0" smtClean="0"/>
              <a:t> Batı şiiri ve geleneksel Türk şiirinden yararlanarak oluşturduğu bileşim, sanatını zenginleştirip geliştirmiştir.</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ÖZDEMİR ASAF</a:t>
            </a:r>
            <a:endParaRPr lang="tr-TR" dirty="0">
              <a:effectLst>
                <a:glow rad="63500">
                  <a:schemeClr val="accent3">
                    <a:satMod val="175000"/>
                    <a:alpha val="40000"/>
                  </a:schemeClr>
                </a:glo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56176" y="2060848"/>
            <a:ext cx="2472705" cy="348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5753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b="1" dirty="0" smtClean="0"/>
              <a:t>ŞİİR: </a:t>
            </a:r>
            <a:r>
              <a:rPr lang="tr-TR" dirty="0" smtClean="0"/>
              <a:t>Dünya Kaçtı Gözüme, </a:t>
            </a:r>
            <a:r>
              <a:rPr lang="tr-TR" dirty="0" err="1" smtClean="0"/>
              <a:t>Lavinia</a:t>
            </a:r>
            <a:r>
              <a:rPr lang="tr-TR" dirty="0" smtClean="0"/>
              <a:t>, Yalnızlık Paylaşılmaz, Bir Kapı Önünde, Yuvarlığın Köşeleri, Çiçekleri Yemeyin, Ben Değildim, </a:t>
            </a:r>
            <a:r>
              <a:rPr lang="tr-TR" dirty="0"/>
              <a:t>Sen </a:t>
            </a:r>
            <a:r>
              <a:rPr lang="tr-TR" dirty="0" err="1"/>
              <a:t>Sen</a:t>
            </a:r>
            <a:r>
              <a:rPr lang="tr-TR" dirty="0"/>
              <a:t> </a:t>
            </a:r>
            <a:r>
              <a:rPr lang="tr-TR" dirty="0" err="1"/>
              <a:t>Sen</a:t>
            </a:r>
            <a:r>
              <a:rPr lang="tr-TR" dirty="0" smtClean="0"/>
              <a:t> </a:t>
            </a:r>
            <a:endParaRPr lang="tr-TR" b="1" dirty="0"/>
          </a:p>
        </p:txBody>
      </p:sp>
      <p:sp>
        <p:nvSpPr>
          <p:cNvPr id="3" name="İçerik Yer Tutucusu 2"/>
          <p:cNvSpPr>
            <a:spLocks noGrp="1"/>
          </p:cNvSpPr>
          <p:nvPr>
            <p:ph sz="quarter" idx="14"/>
          </p:nvPr>
        </p:nvSpPr>
        <p:spPr/>
        <p:txBody>
          <a:bodyPr>
            <a:noAutofit/>
          </a:bodyPr>
          <a:lstStyle/>
          <a:p>
            <a:r>
              <a:rPr lang="tr-TR" sz="1600" b="1" i="1" dirty="0" err="1"/>
              <a:t>Lavinia</a:t>
            </a:r>
            <a:endParaRPr lang="tr-TR" sz="1600" b="1" i="1" dirty="0"/>
          </a:p>
          <a:p>
            <a:r>
              <a:rPr lang="tr-TR" sz="1600" i="1" dirty="0"/>
              <a:t>Sana gitme demeyeceğim. </a:t>
            </a:r>
            <a:br>
              <a:rPr lang="tr-TR" sz="1600" i="1" dirty="0"/>
            </a:br>
            <a:r>
              <a:rPr lang="tr-TR" sz="1600" i="1" dirty="0"/>
              <a:t>Üşüyorsun ceketimi al. </a:t>
            </a:r>
            <a:br>
              <a:rPr lang="tr-TR" sz="1600" i="1" dirty="0"/>
            </a:br>
            <a:r>
              <a:rPr lang="tr-TR" sz="1600" i="1" dirty="0"/>
              <a:t>Günün en güzel saatleri bunlar. </a:t>
            </a:r>
            <a:br>
              <a:rPr lang="tr-TR" sz="1600" i="1" dirty="0"/>
            </a:br>
            <a:r>
              <a:rPr lang="tr-TR" sz="1600" i="1" dirty="0"/>
              <a:t>Yanımda kal. </a:t>
            </a:r>
            <a:br>
              <a:rPr lang="tr-TR" sz="1600" i="1" dirty="0"/>
            </a:br>
            <a:r>
              <a:rPr lang="tr-TR" sz="1600" i="1" dirty="0"/>
              <a:t/>
            </a:r>
            <a:br>
              <a:rPr lang="tr-TR" sz="1600" i="1" dirty="0"/>
            </a:br>
            <a:r>
              <a:rPr lang="tr-TR" sz="1600" i="1" dirty="0"/>
              <a:t>Sana gitme demeyeceğim. </a:t>
            </a:r>
            <a:br>
              <a:rPr lang="tr-TR" sz="1600" i="1" dirty="0"/>
            </a:br>
            <a:r>
              <a:rPr lang="tr-TR" sz="1600" i="1" dirty="0"/>
              <a:t>Gene de sen bilirsin. </a:t>
            </a:r>
            <a:br>
              <a:rPr lang="tr-TR" sz="1600" i="1" dirty="0"/>
            </a:br>
            <a:r>
              <a:rPr lang="tr-TR" sz="1600" i="1" dirty="0"/>
              <a:t>Yalanlar istiyorsan yalanlar söyleyeyim, </a:t>
            </a:r>
            <a:br>
              <a:rPr lang="tr-TR" sz="1600" i="1" dirty="0"/>
            </a:br>
            <a:r>
              <a:rPr lang="tr-TR" sz="1600" i="1" dirty="0"/>
              <a:t>İncinirsin. </a:t>
            </a:r>
            <a:br>
              <a:rPr lang="tr-TR" sz="1600" i="1" dirty="0"/>
            </a:br>
            <a:r>
              <a:rPr lang="tr-TR" sz="1600" i="1" dirty="0"/>
              <a:t/>
            </a:r>
            <a:br>
              <a:rPr lang="tr-TR" sz="1600" i="1" dirty="0"/>
            </a:br>
            <a:r>
              <a:rPr lang="tr-TR" sz="1600" i="1" dirty="0"/>
              <a:t>Sana gitme demeyeceğim, </a:t>
            </a:r>
            <a:br>
              <a:rPr lang="tr-TR" sz="1600" i="1" dirty="0"/>
            </a:br>
            <a:r>
              <a:rPr lang="tr-TR" sz="1600" i="1" dirty="0"/>
              <a:t>Ama gitme, </a:t>
            </a:r>
            <a:r>
              <a:rPr lang="tr-TR" sz="1600" i="1" dirty="0" err="1"/>
              <a:t>Lavinia</a:t>
            </a:r>
            <a:r>
              <a:rPr lang="tr-TR" sz="1600" i="1" dirty="0"/>
              <a:t>. </a:t>
            </a:r>
            <a:br>
              <a:rPr lang="tr-TR" sz="1600" i="1" dirty="0"/>
            </a:br>
            <a:r>
              <a:rPr lang="tr-TR" sz="1600" i="1" dirty="0"/>
              <a:t>Adını gizleyeceğim </a:t>
            </a:r>
            <a:br>
              <a:rPr lang="tr-TR" sz="1600" i="1" dirty="0"/>
            </a:br>
            <a:r>
              <a:rPr lang="tr-TR" sz="1600" i="1" dirty="0"/>
              <a:t>Sen de bilme, </a:t>
            </a:r>
            <a:r>
              <a:rPr lang="tr-TR" sz="1600" i="1" dirty="0" err="1"/>
              <a:t>Lavinia</a:t>
            </a:r>
            <a:r>
              <a:rPr lang="tr-TR" sz="1600" i="1" dirty="0"/>
              <a:t>. </a:t>
            </a:r>
          </a:p>
          <a:p>
            <a:endParaRPr lang="tr-TR" sz="1600" i="1"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24120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29052" y="3367246"/>
            <a:ext cx="4085897" cy="1141874"/>
          </a:xfrm>
        </p:spPr>
        <p:txBody>
          <a:bodyPr anchor="ctr">
            <a:normAutofit/>
          </a:bodyPr>
          <a:lstStyle/>
          <a:p>
            <a:r>
              <a:rPr lang="tr-TR" sz="3200" dirty="0" smtClean="0">
                <a:effectLst>
                  <a:glow rad="228600">
                    <a:schemeClr val="accent3">
                      <a:satMod val="175000"/>
                      <a:alpha val="40000"/>
                    </a:schemeClr>
                  </a:glow>
                  <a:outerShdw blurRad="38100" dist="38100" dir="2700000" algn="tl">
                    <a:srgbClr val="000000">
                      <a:alpha val="43137"/>
                    </a:srgbClr>
                  </a:outerShdw>
                </a:effectLst>
              </a:rPr>
              <a:t>BEŞ HECECİLER</a:t>
            </a:r>
            <a:endParaRPr lang="tr-TR" sz="3200" dirty="0"/>
          </a:p>
        </p:txBody>
      </p:sp>
    </p:spTree>
    <p:extLst>
      <p:ext uri="{BB962C8B-B14F-4D97-AF65-F5344CB8AC3E}">
        <p14:creationId xmlns:p14="http://schemas.microsoft.com/office/powerpoint/2010/main" val="3006892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title"/>
          </p:nvPr>
        </p:nvSpPr>
        <p:spPr>
          <a:xfrm>
            <a:off x="2529052" y="3367246"/>
            <a:ext cx="4085897" cy="1141874"/>
          </a:xfrm>
        </p:spPr>
        <p:txBody>
          <a:bodyPr anchor="ctr"/>
          <a:lstStyle/>
          <a:p>
            <a:r>
              <a:rPr lang="tr-TR" dirty="0" smtClean="0">
                <a:effectLst>
                  <a:glow rad="228600">
                    <a:schemeClr val="accent3">
                      <a:satMod val="175000"/>
                      <a:alpha val="40000"/>
                    </a:schemeClr>
                  </a:glow>
                </a:effectLst>
              </a:rPr>
              <a:t>YEDİ MEŞALECİLER</a:t>
            </a:r>
            <a:endParaRPr lang="tr-TR" dirty="0">
              <a:effectLst>
                <a:glow rad="228600">
                  <a:schemeClr val="accent3">
                    <a:satMod val="175000"/>
                    <a:alpha val="40000"/>
                  </a:schemeClr>
                </a:glow>
              </a:effectLst>
            </a:endParaRPr>
          </a:p>
        </p:txBody>
      </p:sp>
    </p:spTree>
    <p:extLst>
      <p:ext uri="{BB962C8B-B14F-4D97-AF65-F5344CB8AC3E}">
        <p14:creationId xmlns:p14="http://schemas.microsoft.com/office/powerpoint/2010/main" val="27156901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Beş Hececilere tepki olarak ortaya çıkmıştır. İlkelerini </a:t>
            </a:r>
            <a:r>
              <a:rPr lang="tr-TR" b="1" dirty="0" smtClean="0"/>
              <a:t>«samimilik, içtenlik, canlılık ve devamlı yenilik» </a:t>
            </a:r>
            <a:r>
              <a:rPr lang="tr-TR" dirty="0" smtClean="0"/>
              <a:t>şeklinde açıklayan topluluk, yeni bir edebiyat, farklı bir şiir oluşturmak amacıyla bir araya gelmiştir.</a:t>
            </a:r>
          </a:p>
          <a:p>
            <a:pPr marL="342900" indent="-342900" algn="l">
              <a:buClrTx/>
              <a:buFont typeface="Wingdings" pitchFamily="2" charset="2"/>
              <a:buChar char="v"/>
            </a:pPr>
            <a:r>
              <a:rPr lang="tr-TR" dirty="0" err="1" smtClean="0"/>
              <a:t>Varlaine</a:t>
            </a:r>
            <a:r>
              <a:rPr lang="tr-TR" dirty="0" smtClean="0"/>
              <a:t>, </a:t>
            </a:r>
            <a:r>
              <a:rPr lang="tr-TR" dirty="0" err="1" smtClean="0"/>
              <a:t>Mallerma</a:t>
            </a:r>
            <a:r>
              <a:rPr lang="tr-TR" dirty="0" smtClean="0"/>
              <a:t> gibi </a:t>
            </a:r>
            <a:r>
              <a:rPr lang="tr-TR" dirty="0" err="1" smtClean="0"/>
              <a:t>Fransı</a:t>
            </a:r>
            <a:r>
              <a:rPr lang="tr-TR" dirty="0" smtClean="0"/>
              <a:t> şairleri örnek almışlardır.</a:t>
            </a:r>
          </a:p>
          <a:p>
            <a:pPr marL="342900" indent="-342900" algn="l">
              <a:buClrTx/>
              <a:buFont typeface="Wingdings" pitchFamily="2" charset="2"/>
              <a:buChar char="v"/>
            </a:pPr>
            <a:r>
              <a:rPr lang="tr-TR" dirty="0" smtClean="0"/>
              <a:t>Konuları olabildiğince genişletmek istemişlerdir.</a:t>
            </a:r>
          </a:p>
          <a:p>
            <a:pPr marL="342900" indent="-342900" algn="l">
              <a:buClrTx/>
              <a:buFont typeface="Wingdings" pitchFamily="2" charset="2"/>
              <a:buChar char="v"/>
            </a:pPr>
            <a:r>
              <a:rPr lang="tr-TR" dirty="0" smtClean="0"/>
              <a:t>«Sanat, sanat içindir.» anlayışını benimsemişlerdir.</a:t>
            </a:r>
          </a:p>
          <a:p>
            <a:pPr marL="342900" indent="-342900" algn="l">
              <a:buClrTx/>
              <a:buFont typeface="Wingdings" pitchFamily="2" charset="2"/>
              <a:buChar char="v"/>
            </a:pPr>
            <a:r>
              <a:rPr lang="tr-TR" dirty="0" smtClean="0"/>
              <a:t>Şiirimize yeni bir duyarlık getirmiş, bu duyarlığı, işledikleri konuları, imge ve benzetmelerle beslemişlerdir.</a:t>
            </a:r>
          </a:p>
          <a:p>
            <a:pPr marL="342900" indent="-342900" algn="l">
              <a:buClrTx/>
              <a:buFont typeface="Wingdings" pitchFamily="2" charset="2"/>
              <a:buChar char="v"/>
            </a:pPr>
            <a:r>
              <a:rPr lang="tr-TR" dirty="0" smtClean="0"/>
              <a:t>Edebiyatımızda pek kalıcı olamamış, kısa süreli bir yankı uyandırmıştır.</a:t>
            </a:r>
          </a:p>
          <a:p>
            <a:pPr marL="342900" indent="-342900" algn="l">
              <a:buClrTx/>
              <a:buFont typeface="Wingdings" pitchFamily="2" charset="2"/>
              <a:buChar char="v"/>
            </a:pPr>
            <a:r>
              <a:rPr lang="tr-TR" dirty="0" smtClean="0"/>
              <a:t>Anadolu’yu yurtseverlik anlayışıyla anlatmayı düşünmüşler; ancak pek başarılı olamamışlardır.</a:t>
            </a:r>
            <a:endParaRPr lang="tr-TR" dirty="0"/>
          </a:p>
        </p:txBody>
      </p:sp>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2194583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194920" cy="4005072"/>
          </a:xfrm>
        </p:spPr>
        <p:txBody>
          <a:bodyPr/>
          <a:lstStyle/>
          <a:p>
            <a:pPr algn="l"/>
            <a:r>
              <a:rPr lang="tr-TR" dirty="0" smtClean="0"/>
              <a:t>  Gösterişe kaçmayan , lirik ve içten söyleyişiyle tanınmıştır. Son derece sade ve açık bir dille yazdığı şiirlerinin ana temasını çocukluk anıları ve özlemi, geçmişe duyulan özlem olmuştur.</a:t>
            </a:r>
          </a:p>
          <a:p>
            <a:pPr algn="l"/>
            <a:r>
              <a:rPr lang="tr-TR" dirty="0"/>
              <a:t> </a:t>
            </a:r>
            <a:r>
              <a:rPr lang="tr-TR" dirty="0" smtClean="0"/>
              <a:t> Batı nazım biçimlerini kullandığı şiirlerini çoğunlukla hece ölçüsüyle yazmıştır. Sonradan kendine özgü bir ‘serbest şiir’ biçimi oluşturmaya çalışmıştır.</a:t>
            </a:r>
          </a:p>
          <a:p>
            <a:pPr algn="l"/>
            <a:r>
              <a:rPr lang="tr-TR" dirty="0"/>
              <a:t> </a:t>
            </a:r>
            <a:r>
              <a:rPr lang="tr-TR" dirty="0" smtClean="0"/>
              <a:t> Tam bir hatıra karakteri öykülerinde ise çoğunlukla anılarını anlatmıştır. </a:t>
            </a:r>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ZİYA OSMAN SABA</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96136" y="1988840"/>
            <a:ext cx="28194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8039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a:bodyPr>
          <a:lstStyle/>
          <a:p>
            <a:pPr algn="l"/>
            <a:r>
              <a:rPr lang="tr-TR" b="1" dirty="0" smtClean="0"/>
              <a:t>ŞİİR:</a:t>
            </a:r>
            <a:r>
              <a:rPr lang="tr-TR" b="1" dirty="0"/>
              <a:t> </a:t>
            </a:r>
            <a:r>
              <a:rPr lang="tr-TR" dirty="0" smtClean="0"/>
              <a:t>Sebil </a:t>
            </a:r>
            <a:r>
              <a:rPr lang="tr-TR" dirty="0"/>
              <a:t>ve </a:t>
            </a:r>
            <a:r>
              <a:rPr lang="tr-TR" dirty="0" smtClean="0"/>
              <a:t>Güvercinler, Geçen Zaman, Nefes Almak, Bir </a:t>
            </a:r>
            <a:r>
              <a:rPr lang="tr-TR" dirty="0"/>
              <a:t>Yer </a:t>
            </a:r>
            <a:r>
              <a:rPr lang="tr-TR" dirty="0" smtClean="0"/>
              <a:t>Düşünüyorum, Çocukluğum,</a:t>
            </a:r>
            <a:r>
              <a:rPr lang="tr-TR" dirty="0"/>
              <a:t> </a:t>
            </a:r>
            <a:r>
              <a:rPr lang="tr-TR" dirty="0" smtClean="0"/>
              <a:t>İstanbul,</a:t>
            </a:r>
            <a:r>
              <a:rPr lang="tr-TR" dirty="0"/>
              <a:t> </a:t>
            </a:r>
            <a:r>
              <a:rPr lang="tr-TR" dirty="0" smtClean="0"/>
              <a:t>Deniz </a:t>
            </a:r>
            <a:r>
              <a:rPr lang="tr-TR" dirty="0"/>
              <a:t>Kıyısındaki Kulübe</a:t>
            </a:r>
          </a:p>
          <a:p>
            <a:pPr lvl="1" algn="l"/>
            <a:r>
              <a:rPr lang="tr-TR" sz="2000" b="1" dirty="0" smtClean="0"/>
              <a:t>ÖYKÜ:</a:t>
            </a:r>
            <a:r>
              <a:rPr lang="tr-TR" sz="2000" b="1" dirty="0"/>
              <a:t> </a:t>
            </a:r>
            <a:r>
              <a:rPr lang="tr-TR" sz="2000" dirty="0" smtClean="0"/>
              <a:t>Mesut </a:t>
            </a:r>
            <a:r>
              <a:rPr lang="tr-TR" sz="2000" dirty="0"/>
              <a:t>İnsanlar </a:t>
            </a:r>
            <a:r>
              <a:rPr lang="tr-TR" sz="2000" dirty="0" smtClean="0"/>
              <a:t>Fotoğrafhanesi, Değişen İstanbul</a:t>
            </a:r>
            <a:endParaRPr lang="tr-TR" sz="2000" dirty="0"/>
          </a:p>
        </p:txBody>
      </p:sp>
      <p:sp>
        <p:nvSpPr>
          <p:cNvPr id="3" name="İçerik Yer Tutucusu 2"/>
          <p:cNvSpPr>
            <a:spLocks noGrp="1"/>
          </p:cNvSpPr>
          <p:nvPr>
            <p:ph sz="quarter" idx="14"/>
          </p:nvPr>
        </p:nvSpPr>
        <p:spPr/>
        <p:txBody>
          <a:bodyPr>
            <a:noAutofit/>
          </a:bodyPr>
          <a:lstStyle/>
          <a:p>
            <a:r>
              <a:rPr lang="tr-TR" sz="1800" b="1" i="1" dirty="0"/>
              <a:t>ARTIK YAŞAMAK İÇİN</a:t>
            </a:r>
          </a:p>
          <a:p>
            <a:r>
              <a:rPr lang="tr-TR" sz="1800" i="1" dirty="0" smtClean="0"/>
              <a:t>Artık </a:t>
            </a:r>
            <a:r>
              <a:rPr lang="tr-TR" sz="1800" i="1" dirty="0"/>
              <a:t>yaşamak için herkesten kaçacağız,</a:t>
            </a:r>
            <a:br>
              <a:rPr lang="tr-TR" sz="1800" i="1" dirty="0"/>
            </a:br>
            <a:r>
              <a:rPr lang="tr-TR" sz="1800" i="1" dirty="0"/>
              <a:t>Dünya bize verecek yalnız güzellikleri,</a:t>
            </a:r>
            <a:br>
              <a:rPr lang="tr-TR" sz="1800" i="1" dirty="0"/>
            </a:br>
            <a:r>
              <a:rPr lang="tr-TR" sz="1800" i="1" dirty="0"/>
              <a:t>Yalnız, semalarından dökecek ruhumuza,</a:t>
            </a:r>
            <a:br>
              <a:rPr lang="tr-TR" sz="1800" i="1" dirty="0"/>
            </a:br>
            <a:r>
              <a:rPr lang="tr-TR" sz="1800" i="1" dirty="0"/>
              <a:t>Geceler mehtapları ve gündüzler seheri</a:t>
            </a:r>
            <a:br>
              <a:rPr lang="tr-TR" sz="1800" i="1" dirty="0"/>
            </a:br>
            <a:r>
              <a:rPr lang="tr-TR" sz="1800" i="1" dirty="0"/>
              <a:t/>
            </a:r>
            <a:br>
              <a:rPr lang="tr-TR" sz="1800" i="1" dirty="0"/>
            </a:br>
            <a:r>
              <a:rPr lang="tr-TR" sz="1800" i="1" dirty="0"/>
              <a:t>Düşünceli yürürken, bir yol dönemecinde</a:t>
            </a:r>
            <a:br>
              <a:rPr lang="tr-TR" sz="1800" i="1" dirty="0"/>
            </a:br>
            <a:r>
              <a:rPr lang="tr-TR" sz="1800" i="1" dirty="0"/>
              <a:t>Çıkacak ömrümüze beyaz dallarla bahar.</a:t>
            </a:r>
            <a:br>
              <a:rPr lang="tr-TR" sz="1800" i="1" dirty="0"/>
            </a:br>
            <a:r>
              <a:rPr lang="tr-TR" sz="1800" i="1" dirty="0"/>
              <a:t>Hatırlatacak bize şen çocukluğumuzu,</a:t>
            </a:r>
            <a:br>
              <a:rPr lang="tr-TR" sz="1800" i="1" dirty="0"/>
            </a:br>
            <a:r>
              <a:rPr lang="tr-TR" sz="1800" i="1" dirty="0"/>
              <a:t>Erguvanlı bir bahçe, mor salkımlı bir duvar.</a:t>
            </a:r>
            <a:br>
              <a:rPr lang="tr-TR" sz="1800" i="1" dirty="0"/>
            </a:br>
            <a:r>
              <a:rPr lang="tr-TR" sz="1800" i="1" dirty="0"/>
              <a:t/>
            </a:r>
            <a:br>
              <a:rPr lang="tr-TR" sz="1800" i="1" dirty="0"/>
            </a:br>
            <a:r>
              <a:rPr lang="tr-TR" sz="1800" i="1" dirty="0"/>
              <a:t>Tekrar yaşayacağız ümitli sabahları,</a:t>
            </a:r>
            <a:br>
              <a:rPr lang="tr-TR" sz="1800" i="1" dirty="0"/>
            </a:br>
            <a:r>
              <a:rPr lang="tr-TR" sz="1800" i="1" dirty="0"/>
              <a:t>Bulacağız dünyanın o en güzel yerini.</a:t>
            </a:r>
            <a:br>
              <a:rPr lang="tr-TR" sz="1800" i="1" dirty="0"/>
            </a:br>
            <a:r>
              <a:rPr lang="tr-TR" sz="1800" i="1" dirty="0"/>
              <a:t>Ebedi bir sahilde yeniden tadacağız</a:t>
            </a:r>
            <a:br>
              <a:rPr lang="tr-TR" sz="1800" i="1" dirty="0"/>
            </a:br>
            <a:r>
              <a:rPr lang="tr-TR" sz="1800" i="1" dirty="0" smtClean="0"/>
              <a:t>Kol kola </a:t>
            </a:r>
            <a:r>
              <a:rPr lang="tr-TR" sz="1800" i="1" dirty="0"/>
              <a:t>sükûn dolu akşam gezmelerini.</a:t>
            </a:r>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5543621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050903" cy="4005072"/>
          </a:xfrm>
        </p:spPr>
        <p:txBody>
          <a:bodyPr/>
          <a:lstStyle/>
          <a:p>
            <a:pPr algn="l"/>
            <a:r>
              <a:rPr lang="tr-TR" dirty="0" smtClean="0"/>
              <a:t>  Varlık Yayınevi’ni kurdu ve </a:t>
            </a:r>
            <a:r>
              <a:rPr lang="tr-TR" dirty="0" smtClean="0">
                <a:solidFill>
                  <a:srgbClr val="7030A0"/>
                </a:solidFill>
              </a:rPr>
              <a:t>Varlık Dergisi</a:t>
            </a:r>
            <a:r>
              <a:rPr lang="tr-TR" dirty="0" smtClean="0"/>
              <a:t>’ni çıkartmıştır.</a:t>
            </a:r>
          </a:p>
          <a:p>
            <a:pPr algn="l"/>
            <a:r>
              <a:rPr lang="tr-TR" dirty="0"/>
              <a:t> </a:t>
            </a:r>
            <a:r>
              <a:rPr lang="tr-TR" dirty="0" smtClean="0"/>
              <a:t> Şiirlerinde daha çok sosyal konuları, acıları, sevinçleri, insanca zaaflarıyla halktan kişileri ve biraz da kendi tutkularını işledi.</a:t>
            </a:r>
          </a:p>
          <a:p>
            <a:pPr algn="l"/>
            <a:r>
              <a:rPr lang="tr-TR" dirty="0"/>
              <a:t> </a:t>
            </a:r>
            <a:r>
              <a:rPr lang="tr-TR" dirty="0" smtClean="0"/>
              <a:t> Şiirlerinde konu, üslup, nazım tekniği ve edebi sanatlar bakımından </a:t>
            </a:r>
            <a:r>
              <a:rPr lang="tr-TR" dirty="0" err="1" smtClean="0"/>
              <a:t>Hececilerin</a:t>
            </a:r>
            <a:r>
              <a:rPr lang="tr-TR" dirty="0" smtClean="0"/>
              <a:t> etkisi altındadır. </a:t>
            </a:r>
          </a:p>
          <a:p>
            <a:pPr algn="l"/>
            <a:r>
              <a:rPr lang="tr-TR" dirty="0"/>
              <a:t> </a:t>
            </a:r>
            <a:r>
              <a:rPr lang="tr-TR" dirty="0" smtClean="0"/>
              <a:t> Şiir dışında birçok edebiyat türünü de denedi.</a:t>
            </a:r>
          </a:p>
          <a:p>
            <a:pPr algn="l"/>
            <a:endParaRPr lang="tr-TR" dirty="0"/>
          </a:p>
        </p:txBody>
      </p:sp>
      <p:sp>
        <p:nvSpPr>
          <p:cNvPr id="4" name="Başlık 3"/>
          <p:cNvSpPr>
            <a:spLocks noGrp="1"/>
          </p:cNvSpPr>
          <p:nvPr>
            <p:ph type="title"/>
          </p:nvPr>
        </p:nvSpPr>
        <p:spPr/>
        <p:txBody>
          <a:bodyPr/>
          <a:lstStyle/>
          <a:p>
            <a:r>
              <a:rPr lang="tr-TR" dirty="0" err="1" smtClean="0">
                <a:effectLst>
                  <a:glow rad="228600">
                    <a:schemeClr val="accent3">
                      <a:satMod val="175000"/>
                      <a:alpha val="40000"/>
                    </a:schemeClr>
                  </a:glow>
                </a:effectLst>
              </a:rPr>
              <a:t>yaŞAR</a:t>
            </a:r>
            <a:r>
              <a:rPr lang="tr-TR" dirty="0" smtClean="0">
                <a:effectLst>
                  <a:glow rad="228600">
                    <a:schemeClr val="accent3">
                      <a:satMod val="175000"/>
                      <a:alpha val="40000"/>
                    </a:schemeClr>
                  </a:glow>
                </a:effectLst>
              </a:rPr>
              <a:t> NABİ NAYIR</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40152" y="1988840"/>
            <a:ext cx="2890464"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6863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ŞİİR: </a:t>
            </a:r>
            <a:r>
              <a:rPr lang="tr-TR" dirty="0" smtClean="0"/>
              <a:t>Kahramanlar, Onar Mısra</a:t>
            </a:r>
            <a:endParaRPr lang="tr-TR" dirty="0"/>
          </a:p>
          <a:p>
            <a:pPr algn="l"/>
            <a:r>
              <a:rPr lang="tr-TR" b="1" dirty="0" smtClean="0"/>
              <a:t>ROMAN:</a:t>
            </a:r>
            <a:r>
              <a:rPr lang="tr-TR" b="1" dirty="0"/>
              <a:t> </a:t>
            </a:r>
            <a:r>
              <a:rPr lang="tr-TR" dirty="0" smtClean="0"/>
              <a:t>Bir </a:t>
            </a:r>
            <a:r>
              <a:rPr lang="tr-TR" dirty="0"/>
              <a:t>Kadın </a:t>
            </a:r>
            <a:r>
              <a:rPr lang="tr-TR" dirty="0" smtClean="0"/>
              <a:t>Söylüyor, Âdem </a:t>
            </a:r>
            <a:r>
              <a:rPr lang="tr-TR" dirty="0"/>
              <a:t>ile </a:t>
            </a:r>
            <a:r>
              <a:rPr lang="tr-TR" dirty="0" smtClean="0"/>
              <a:t>Havva, Kahraman İzciler</a:t>
            </a:r>
            <a:endParaRPr lang="tr-TR" dirty="0"/>
          </a:p>
          <a:p>
            <a:pPr algn="l"/>
            <a:r>
              <a:rPr lang="tr-TR" b="1" dirty="0" smtClean="0"/>
              <a:t>ÖYKÜ:</a:t>
            </a:r>
            <a:r>
              <a:rPr lang="tr-TR" b="1" dirty="0"/>
              <a:t> </a:t>
            </a:r>
            <a:r>
              <a:rPr lang="tr-TR" dirty="0" smtClean="0"/>
              <a:t>Bu </a:t>
            </a:r>
            <a:r>
              <a:rPr lang="tr-TR" dirty="0"/>
              <a:t>da Bir </a:t>
            </a:r>
            <a:r>
              <a:rPr lang="tr-TR" dirty="0" smtClean="0"/>
              <a:t>Hikayedir, Sevi </a:t>
            </a:r>
            <a:r>
              <a:rPr lang="tr-TR" dirty="0"/>
              <a:t>Çıkmazı </a:t>
            </a:r>
            <a:endParaRPr lang="tr-TR" dirty="0" smtClean="0"/>
          </a:p>
          <a:p>
            <a:pPr algn="l"/>
            <a:r>
              <a:rPr lang="tr-TR" b="1" dirty="0" smtClean="0"/>
              <a:t>OYUN:</a:t>
            </a:r>
            <a:r>
              <a:rPr lang="tr-TR" b="1" dirty="0"/>
              <a:t> </a:t>
            </a:r>
            <a:r>
              <a:rPr lang="tr-TR" dirty="0" smtClean="0"/>
              <a:t>Mete, İnkılap Çocukları, Beş Devir, Köyün Namusu</a:t>
            </a:r>
          </a:p>
          <a:p>
            <a:pPr algn="l"/>
            <a:r>
              <a:rPr lang="tr-TR" b="1" dirty="0" smtClean="0"/>
              <a:t>İNCELEME – DENEME:</a:t>
            </a:r>
            <a:r>
              <a:rPr lang="tr-TR" b="1" dirty="0"/>
              <a:t> </a:t>
            </a:r>
            <a:r>
              <a:rPr lang="tr-TR" dirty="0" smtClean="0"/>
              <a:t>Balkanlar </a:t>
            </a:r>
            <a:r>
              <a:rPr lang="tr-TR" dirty="0"/>
              <a:t>ve </a:t>
            </a:r>
            <a:r>
              <a:rPr lang="tr-TR" dirty="0" smtClean="0"/>
              <a:t>Türklük,</a:t>
            </a:r>
            <a:r>
              <a:rPr lang="tr-TR" dirty="0"/>
              <a:t> </a:t>
            </a:r>
            <a:r>
              <a:rPr lang="tr-TR" dirty="0" smtClean="0"/>
              <a:t>Edebiyatımızın </a:t>
            </a:r>
            <a:r>
              <a:rPr lang="tr-TR" dirty="0"/>
              <a:t>Bugünkü </a:t>
            </a:r>
            <a:r>
              <a:rPr lang="tr-TR" dirty="0" smtClean="0"/>
              <a:t>Meseleleri, Nereye Gidiyoruz, Yıllar Boyunca, Atatürkçülük Nedir</a:t>
            </a:r>
            <a:endParaRPr lang="tr-TR" dirty="0"/>
          </a:p>
          <a:p>
            <a:pPr algn="l"/>
            <a:r>
              <a:rPr lang="tr-TR" dirty="0"/>
              <a:t>Atatürk </a:t>
            </a:r>
            <a:r>
              <a:rPr lang="tr-TR" dirty="0" smtClean="0"/>
              <a:t>Yolu, Edebiyat Dünyamız, Değişen Dünyamız, Çağımıza </a:t>
            </a:r>
            <a:r>
              <a:rPr lang="tr-TR" dirty="0"/>
              <a:t>Ters </a:t>
            </a:r>
            <a:r>
              <a:rPr lang="tr-TR" dirty="0" smtClean="0"/>
              <a:t>Düşenler</a:t>
            </a:r>
          </a:p>
          <a:p>
            <a:pPr algn="l"/>
            <a:r>
              <a:rPr lang="tr-TR" b="1" dirty="0" smtClean="0"/>
              <a:t>BİYOGRAFİ:</a:t>
            </a:r>
            <a:r>
              <a:rPr lang="tr-TR" b="1" dirty="0"/>
              <a:t> </a:t>
            </a:r>
            <a:r>
              <a:rPr lang="tr-TR" dirty="0" smtClean="0"/>
              <a:t>Ahmet Haşim, Ömer Seyfettin, Tevfik Fikret, Homeros, Moliere</a:t>
            </a:r>
            <a:endParaRPr lang="tr-TR"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3635068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p:txBody>
          <a:bodyPr/>
          <a:lstStyle/>
          <a:p>
            <a:pPr algn="l"/>
            <a:r>
              <a:rPr lang="tr-TR" dirty="0" smtClean="0"/>
              <a:t>  Şiirlerinde çoğunlukla duygusal, epik ve pastoral konuları işledi. Şiirlerinde halk şiirinin biçimsel özelliklerinden yararlandı.</a:t>
            </a:r>
          </a:p>
          <a:p>
            <a:pPr algn="l"/>
            <a:r>
              <a:rPr lang="tr-TR" dirty="0"/>
              <a:t> </a:t>
            </a:r>
            <a:r>
              <a:rPr lang="tr-TR" dirty="0" smtClean="0"/>
              <a:t> Hece ölçüsüyle epik ve lirik şiirler yazdı. Şiirlerinde kahramanlık, fedakarlık, vatan ve millet sevgisi gibi konuları işlemiştir.</a:t>
            </a:r>
          </a:p>
          <a:p>
            <a:pPr algn="l"/>
            <a:r>
              <a:rPr lang="tr-TR" dirty="0"/>
              <a:t> </a:t>
            </a:r>
            <a:r>
              <a:rPr lang="tr-TR" dirty="0" smtClean="0"/>
              <a:t> </a:t>
            </a:r>
            <a:endParaRPr lang="tr-TR" dirty="0"/>
          </a:p>
        </p:txBody>
      </p:sp>
      <p:sp>
        <p:nvSpPr>
          <p:cNvPr id="3" name="Başlık 2"/>
          <p:cNvSpPr>
            <a:spLocks noGrp="1"/>
          </p:cNvSpPr>
          <p:nvPr>
            <p:ph type="title"/>
          </p:nvPr>
        </p:nvSpPr>
        <p:spPr/>
        <p:txBody>
          <a:bodyPr/>
          <a:lstStyle/>
          <a:p>
            <a:r>
              <a:rPr lang="tr-TR" dirty="0" smtClean="0">
                <a:effectLst>
                  <a:glow rad="228600">
                    <a:schemeClr val="accent3">
                      <a:satMod val="175000"/>
                      <a:alpha val="40000"/>
                    </a:schemeClr>
                  </a:glow>
                </a:effectLst>
              </a:rPr>
              <a:t>VASFİ MAHİR KOCATÜRK</a:t>
            </a:r>
            <a:endParaRPr lang="tr-TR" dirty="0">
              <a:effectLst>
                <a:glow rad="2286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042474" y="2020888"/>
            <a:ext cx="3265927"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285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 </a:t>
            </a:r>
            <a:r>
              <a:rPr lang="tr-TR" dirty="0" smtClean="0"/>
              <a:t>Tunç Sesler, Geçmiş Geceler, Bizim Türküler, Ergenekon, Hayat </a:t>
            </a:r>
            <a:r>
              <a:rPr lang="tr-TR" dirty="0"/>
              <a:t>Şarkıları </a:t>
            </a:r>
            <a:endParaRPr lang="tr-TR" dirty="0" smtClean="0"/>
          </a:p>
          <a:p>
            <a:pPr algn="l"/>
            <a:r>
              <a:rPr lang="tr-TR" b="1" dirty="0" smtClean="0"/>
              <a:t>MANZUM OYUNLARI:</a:t>
            </a:r>
            <a:r>
              <a:rPr lang="tr-TR" b="1" dirty="0"/>
              <a:t> </a:t>
            </a:r>
            <a:r>
              <a:rPr lang="tr-TR" dirty="0" smtClean="0"/>
              <a:t>On İnkılap, Yaman, Sanatkar </a:t>
            </a:r>
            <a:endParaRPr lang="tr-TR" b="1" dirty="0" smtClean="0"/>
          </a:p>
          <a:p>
            <a:pPr algn="l"/>
            <a:r>
              <a:rPr lang="tr-TR" b="1" dirty="0" smtClean="0"/>
              <a:t>ARAŞTIRMA – İNCELEME: </a:t>
            </a:r>
            <a:r>
              <a:rPr lang="tr-TR" dirty="0" smtClean="0"/>
              <a:t>En </a:t>
            </a:r>
            <a:r>
              <a:rPr lang="tr-TR" dirty="0"/>
              <a:t>Güzel Türk Manileri </a:t>
            </a:r>
            <a:r>
              <a:rPr lang="tr-TR" dirty="0" smtClean="0"/>
              <a:t>La </a:t>
            </a:r>
            <a:r>
              <a:rPr lang="tr-TR" dirty="0" err="1" smtClean="0"/>
              <a:t>Fonten</a:t>
            </a:r>
            <a:r>
              <a:rPr lang="tr-TR" dirty="0" smtClean="0"/>
              <a:t> Hikayeleri Fransız Edebiyatı, Şâheserler Antolojisi, Yeni </a:t>
            </a:r>
            <a:r>
              <a:rPr lang="tr-TR" dirty="0"/>
              <a:t>Türk </a:t>
            </a:r>
            <a:r>
              <a:rPr lang="tr-TR" dirty="0" smtClean="0"/>
              <a:t>Edebiyatı, Divan </a:t>
            </a:r>
            <a:r>
              <a:rPr lang="tr-TR" dirty="0"/>
              <a:t>Şiiri </a:t>
            </a:r>
            <a:r>
              <a:rPr lang="tr-TR" dirty="0" smtClean="0"/>
              <a:t>Antolojisi, Osmanlı Padişahları, Türk </a:t>
            </a:r>
            <a:r>
              <a:rPr lang="tr-TR" dirty="0"/>
              <a:t>Edebiyatı </a:t>
            </a:r>
            <a:r>
              <a:rPr lang="tr-TR" dirty="0" smtClean="0"/>
              <a:t>Şâheserleri, Tekke </a:t>
            </a:r>
            <a:r>
              <a:rPr lang="tr-TR" dirty="0"/>
              <a:t>Şiiri </a:t>
            </a:r>
            <a:r>
              <a:rPr lang="tr-TR" dirty="0" smtClean="0"/>
              <a:t>Antolojisi, Metinlerle Edebiyat, Namık Kemal, Şiir Defteri, Hikaye Defteri, Namık </a:t>
            </a:r>
            <a:r>
              <a:rPr lang="tr-TR" dirty="0"/>
              <a:t>Kemal'in </a:t>
            </a:r>
            <a:r>
              <a:rPr lang="tr-TR" dirty="0" smtClean="0"/>
              <a:t>Şiirleri, Ziya </a:t>
            </a:r>
            <a:r>
              <a:rPr lang="tr-TR" dirty="0"/>
              <a:t>Paşa'nın </a:t>
            </a:r>
            <a:r>
              <a:rPr lang="tr-TR" dirty="0" smtClean="0"/>
              <a:t>Şiirleri, Saz </a:t>
            </a:r>
            <a:r>
              <a:rPr lang="tr-TR" dirty="0"/>
              <a:t>Şiiri </a:t>
            </a:r>
            <a:r>
              <a:rPr lang="tr-TR" dirty="0" smtClean="0"/>
              <a:t>Antolojisi, Türk </a:t>
            </a:r>
            <a:r>
              <a:rPr lang="tr-TR" dirty="0"/>
              <a:t>Nesri </a:t>
            </a:r>
            <a:r>
              <a:rPr lang="tr-TR" dirty="0" smtClean="0"/>
              <a:t>Antolojisi, Meşhur Beyitler, Türk </a:t>
            </a:r>
            <a:r>
              <a:rPr lang="tr-TR" dirty="0"/>
              <a:t>Edebiyat </a:t>
            </a:r>
            <a:r>
              <a:rPr lang="tr-TR" dirty="0" smtClean="0"/>
              <a:t>Tarihi, Türk </a:t>
            </a:r>
            <a:r>
              <a:rPr lang="tr-TR" dirty="0"/>
              <a:t>Edebiyatı </a:t>
            </a:r>
            <a:r>
              <a:rPr lang="tr-TR" dirty="0" smtClean="0"/>
              <a:t>Antolojisi</a:t>
            </a:r>
            <a:endParaRPr lang="tr-TR" dirty="0"/>
          </a:p>
        </p:txBody>
      </p:sp>
      <p:sp>
        <p:nvSpPr>
          <p:cNvPr id="3" name="Başlık 2"/>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6547820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5410944" cy="4005072"/>
          </a:xfrm>
        </p:spPr>
        <p:txBody>
          <a:bodyPr/>
          <a:lstStyle/>
          <a:p>
            <a:pPr algn="l"/>
            <a:r>
              <a:rPr lang="tr-TR" dirty="0" smtClean="0"/>
              <a:t>  Çevresini fotoğraf çeker gibi gözlemlemiş ve edindiği izlenimleri şiire aktarmıştır.</a:t>
            </a:r>
          </a:p>
          <a:p>
            <a:pPr algn="l"/>
            <a:r>
              <a:rPr lang="tr-TR" dirty="0"/>
              <a:t> </a:t>
            </a:r>
            <a:r>
              <a:rPr lang="tr-TR" dirty="0" smtClean="0"/>
              <a:t> Hece ölçüsüyle, günlük yaşamın küçük ayrıntılarını, yaşamı çerçeveleyen mekanları, yer yer alaycı bir anlatımla şiirlerine taşımıştır.</a:t>
            </a:r>
          </a:p>
          <a:p>
            <a:pPr algn="l"/>
            <a:r>
              <a:rPr lang="tr-TR" dirty="0"/>
              <a:t>  </a:t>
            </a:r>
            <a:r>
              <a:rPr lang="tr-TR" dirty="0" smtClean="0"/>
              <a:t>Empresyonizmin izlerini taşıyan şiirlerinde şairanelikten uzak durma, canlılık, içtenlik, yenilik ilkelerine bağlı kalmıştır.</a:t>
            </a:r>
          </a:p>
          <a:p>
            <a:pPr algn="l"/>
            <a:r>
              <a:rPr lang="tr-TR" dirty="0" smtClean="0"/>
              <a:t>  Yedi Meşaleciler içinde başladığı şairliğe daha sonra veda etmiş ve edebiyat hayatına daha çok, çevirilerle ve inceleme yazılarıyla devam etmiştir.</a:t>
            </a:r>
            <a:endParaRPr lang="tr-TR" dirty="0"/>
          </a:p>
        </p:txBody>
      </p:sp>
      <p:sp>
        <p:nvSpPr>
          <p:cNvPr id="3" name="Başlık 2"/>
          <p:cNvSpPr>
            <a:spLocks noGrp="1"/>
          </p:cNvSpPr>
          <p:nvPr>
            <p:ph type="title"/>
          </p:nvPr>
        </p:nvSpPr>
        <p:spPr/>
        <p:txBody>
          <a:bodyPr/>
          <a:lstStyle/>
          <a:p>
            <a:r>
              <a:rPr lang="tr-TR" dirty="0" smtClean="0">
                <a:effectLst>
                  <a:glow rad="228600">
                    <a:schemeClr val="accent3">
                      <a:satMod val="175000"/>
                      <a:alpha val="40000"/>
                    </a:schemeClr>
                  </a:glow>
                </a:effectLst>
              </a:rPr>
              <a:t>SABRİ ESAT SİYAVUŞGİL</a:t>
            </a:r>
            <a:endParaRPr lang="tr-TR" dirty="0">
              <a:effectLst>
                <a:glow rad="228600">
                  <a:schemeClr val="accent3">
                    <a:satMod val="175000"/>
                    <a:alpha val="40000"/>
                  </a:schemeClr>
                </a:glow>
              </a:effectLst>
            </a:endParaRPr>
          </a:p>
        </p:txBody>
      </p:sp>
      <p:pic>
        <p:nvPicPr>
          <p:cNvPr id="10" name="Picture 3" descr="C:\Users\Hamza\Desktop\Adsız.png"/>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12160" y="2204864"/>
            <a:ext cx="2474199" cy="296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018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b="1" dirty="0" smtClean="0"/>
              <a:t>ŞİİR: </a:t>
            </a:r>
            <a:r>
              <a:rPr lang="tr-TR" dirty="0"/>
              <a:t>Odalar ve Sofalar</a:t>
            </a:r>
            <a:endParaRPr lang="tr-TR" b="1" dirty="0"/>
          </a:p>
          <a:p>
            <a:pPr algn="l"/>
            <a:r>
              <a:rPr lang="tr-TR" b="1" dirty="0" smtClean="0"/>
              <a:t>İNCELEME: </a:t>
            </a:r>
            <a:r>
              <a:rPr lang="tr-TR" dirty="0" smtClean="0"/>
              <a:t>İstanbul'da </a:t>
            </a:r>
            <a:r>
              <a:rPr lang="tr-TR" dirty="0"/>
              <a:t>Karagöz ve Karagözde </a:t>
            </a:r>
            <a:r>
              <a:rPr lang="tr-TR" dirty="0" smtClean="0"/>
              <a:t>İstanbul, Psikoloji </a:t>
            </a:r>
            <a:r>
              <a:rPr lang="tr-TR" dirty="0"/>
              <a:t>ve Terbiye </a:t>
            </a:r>
            <a:r>
              <a:rPr lang="tr-TR" dirty="0" smtClean="0"/>
              <a:t>Bahisleri, Tanzimat’ın </a:t>
            </a:r>
            <a:r>
              <a:rPr lang="tr-TR" dirty="0"/>
              <a:t>Fransız Efkar-ı </a:t>
            </a:r>
            <a:r>
              <a:rPr lang="tr-TR" dirty="0" err="1"/>
              <a:t>Umumiyesi’nde</a:t>
            </a:r>
            <a:r>
              <a:rPr lang="tr-TR" dirty="0"/>
              <a:t> Uyandırdığı </a:t>
            </a:r>
            <a:r>
              <a:rPr lang="tr-TR" dirty="0" smtClean="0"/>
              <a:t>Yankılar, Karagöz, Folklor </a:t>
            </a:r>
            <a:r>
              <a:rPr lang="tr-TR" dirty="0"/>
              <a:t>ve Milli </a:t>
            </a:r>
            <a:r>
              <a:rPr lang="tr-TR" dirty="0" smtClean="0"/>
              <a:t>Hayat, Roman </a:t>
            </a:r>
            <a:r>
              <a:rPr lang="tr-TR" dirty="0"/>
              <a:t>ve </a:t>
            </a:r>
            <a:r>
              <a:rPr lang="tr-TR" dirty="0" smtClean="0"/>
              <a:t>Okuyucu, </a:t>
            </a:r>
            <a:endParaRPr lang="tr-TR" b="1" dirty="0"/>
          </a:p>
          <a:p>
            <a:pPr algn="l"/>
            <a:r>
              <a:rPr lang="tr-TR" b="1" dirty="0" smtClean="0"/>
              <a:t>ÇEVİRİ: </a:t>
            </a:r>
            <a:r>
              <a:rPr lang="tr-TR" dirty="0" smtClean="0"/>
              <a:t>İki Başlı Kartal, Bilgi ve Hata, Değirmenden Mektuplar, Tiyatro ve Bizler, </a:t>
            </a:r>
            <a:r>
              <a:rPr lang="tr-TR" dirty="0" err="1" smtClean="0"/>
              <a:t>Madame</a:t>
            </a:r>
            <a:r>
              <a:rPr lang="tr-TR" dirty="0" smtClean="0"/>
              <a:t> </a:t>
            </a:r>
            <a:r>
              <a:rPr lang="tr-TR" dirty="0" err="1" smtClean="0"/>
              <a:t>Bovary</a:t>
            </a:r>
            <a:endParaRPr lang="tr-TR" dirty="0"/>
          </a:p>
        </p:txBody>
      </p:sp>
      <p:sp>
        <p:nvSpPr>
          <p:cNvPr id="4" name="İçerik Yer Tutucusu 3"/>
          <p:cNvSpPr>
            <a:spLocks noGrp="1"/>
          </p:cNvSpPr>
          <p:nvPr>
            <p:ph sz="quarter" idx="14"/>
          </p:nvPr>
        </p:nvSpPr>
        <p:spPr>
          <a:xfrm>
            <a:off x="4788024" y="1916832"/>
            <a:ext cx="4023360" cy="5112568"/>
          </a:xfrm>
        </p:spPr>
        <p:txBody>
          <a:bodyPr>
            <a:normAutofit/>
          </a:bodyPr>
          <a:lstStyle/>
          <a:p>
            <a:r>
              <a:rPr lang="tr-TR" sz="1800" b="1" i="1" dirty="0" smtClean="0"/>
              <a:t>Odalar </a:t>
            </a:r>
            <a:r>
              <a:rPr lang="tr-TR" sz="1800" b="1" i="1" dirty="0"/>
              <a:t>ve Sofalar</a:t>
            </a:r>
          </a:p>
          <a:p>
            <a:r>
              <a:rPr lang="tr-TR" sz="1800" i="1" dirty="0"/>
              <a:t>Evler bir nara benzer</a:t>
            </a:r>
            <a:r>
              <a:rPr lang="tr-TR" sz="1800" i="1" dirty="0" smtClean="0"/>
              <a:t>,</a:t>
            </a:r>
          </a:p>
          <a:p>
            <a:r>
              <a:rPr lang="tr-TR" sz="1800" i="1" dirty="0" smtClean="0"/>
              <a:t>Nar </a:t>
            </a:r>
            <a:r>
              <a:rPr lang="tr-TR" sz="1800" i="1" dirty="0"/>
              <a:t>tanesi,  sofalar</a:t>
            </a:r>
            <a:r>
              <a:rPr lang="tr-TR" sz="1800" i="1" dirty="0" smtClean="0"/>
              <a:t>,</a:t>
            </a:r>
          </a:p>
          <a:p>
            <a:r>
              <a:rPr lang="tr-TR" sz="1800" i="1" dirty="0" smtClean="0"/>
              <a:t>Akşam</a:t>
            </a:r>
            <a:r>
              <a:rPr lang="tr-TR" sz="1800" i="1" dirty="0"/>
              <a:t>,  yol gibi gezer</a:t>
            </a:r>
            <a:r>
              <a:rPr lang="tr-TR" sz="1800" i="1" dirty="0" smtClean="0"/>
              <a:t>;</a:t>
            </a:r>
          </a:p>
          <a:p>
            <a:r>
              <a:rPr lang="tr-TR" sz="1800" i="1" dirty="0" smtClean="0"/>
              <a:t>Sükun</a:t>
            </a:r>
            <a:r>
              <a:rPr lang="tr-TR" sz="1800" i="1" dirty="0"/>
              <a:t>,  su gibi odalar</a:t>
            </a:r>
            <a:r>
              <a:rPr lang="tr-TR" sz="1800" i="1" dirty="0" smtClean="0"/>
              <a:t>.</a:t>
            </a:r>
          </a:p>
          <a:p>
            <a:r>
              <a:rPr lang="tr-TR" sz="1800" i="1" dirty="0"/>
              <a:t> Odada bir </a:t>
            </a:r>
            <a:r>
              <a:rPr lang="tr-TR" sz="1800" i="1" dirty="0" err="1" smtClean="0"/>
              <a:t>pancurun</a:t>
            </a:r>
            <a:endParaRPr lang="tr-TR" sz="1800" i="1" dirty="0" smtClean="0"/>
          </a:p>
          <a:p>
            <a:r>
              <a:rPr lang="tr-TR" sz="1800" i="1" dirty="0" smtClean="0"/>
              <a:t>Sofadadır </a:t>
            </a:r>
            <a:r>
              <a:rPr lang="tr-TR" sz="1800" i="1" dirty="0"/>
              <a:t>güneşi</a:t>
            </a:r>
            <a:r>
              <a:rPr lang="tr-TR" sz="1800" i="1" dirty="0" smtClean="0"/>
              <a:t>;</a:t>
            </a:r>
          </a:p>
          <a:p>
            <a:r>
              <a:rPr lang="tr-TR" sz="1800" i="1" dirty="0" smtClean="0"/>
              <a:t>Camlarda </a:t>
            </a:r>
            <a:r>
              <a:rPr lang="tr-TR" sz="1800" i="1" dirty="0"/>
              <a:t>yanan </a:t>
            </a:r>
            <a:r>
              <a:rPr lang="tr-TR" sz="1800" i="1" dirty="0" smtClean="0"/>
              <a:t>korun</a:t>
            </a:r>
          </a:p>
          <a:p>
            <a:r>
              <a:rPr lang="tr-TR" sz="1800" i="1" dirty="0" smtClean="0"/>
              <a:t>Düşer </a:t>
            </a:r>
            <a:r>
              <a:rPr lang="tr-TR" sz="1800" i="1" dirty="0"/>
              <a:t>içime eşi. </a:t>
            </a:r>
            <a:endParaRPr lang="tr-TR" sz="1800" i="1" dirty="0" smtClean="0"/>
          </a:p>
          <a:p>
            <a:r>
              <a:rPr lang="tr-TR" sz="1800" i="1" dirty="0" smtClean="0"/>
              <a:t>Odada </a:t>
            </a:r>
            <a:r>
              <a:rPr lang="tr-TR" sz="1800" i="1" dirty="0"/>
              <a:t>yığın </a:t>
            </a:r>
            <a:r>
              <a:rPr lang="tr-TR" sz="1800" i="1" dirty="0" err="1" smtClean="0"/>
              <a:t>yığın</a:t>
            </a:r>
            <a:endParaRPr lang="tr-TR" sz="1800" i="1" dirty="0" smtClean="0"/>
          </a:p>
          <a:p>
            <a:r>
              <a:rPr lang="tr-TR" sz="1800" i="1" dirty="0" smtClean="0"/>
              <a:t>Gölgenin </a:t>
            </a:r>
            <a:r>
              <a:rPr lang="tr-TR" sz="1800" i="1" dirty="0"/>
              <a:t>salkımları</a:t>
            </a:r>
            <a:r>
              <a:rPr lang="tr-TR" sz="1800" i="1" dirty="0" smtClean="0"/>
              <a:t>;</a:t>
            </a:r>
          </a:p>
          <a:p>
            <a:r>
              <a:rPr lang="tr-TR" sz="1800" i="1" dirty="0" smtClean="0"/>
              <a:t>Sofada yalnızlığın</a:t>
            </a:r>
          </a:p>
          <a:p>
            <a:r>
              <a:rPr lang="tr-TR" sz="1800" i="1" dirty="0" smtClean="0"/>
              <a:t>Duyulur </a:t>
            </a:r>
            <a:r>
              <a:rPr lang="tr-TR" sz="1800" i="1" dirty="0"/>
              <a:t>adımları</a:t>
            </a:r>
            <a:r>
              <a:rPr lang="tr-TR" sz="1800" i="1" dirty="0" smtClean="0"/>
              <a:t>.</a:t>
            </a:r>
            <a:endParaRPr lang="tr-TR" sz="1800" i="1" dirty="0"/>
          </a:p>
        </p:txBody>
      </p:sp>
      <p:sp>
        <p:nvSpPr>
          <p:cNvPr id="3" name="Başlık 2"/>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31199450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p:txBody>
          <a:bodyPr>
            <a:normAutofit/>
          </a:bodyPr>
          <a:lstStyle/>
          <a:p>
            <a:pPr algn="l"/>
            <a:r>
              <a:rPr lang="tr-TR" dirty="0" smtClean="0">
                <a:cs typeface="Times New Roman" pitchFamily="18" charset="0"/>
              </a:rPr>
              <a:t>  Milli edebiyat döneminde, özellikle I. Dünya Savaşı ve Milli Mücadele yıllarında, birçok şair heceyle şiirler yazmıştır. Bu dönemde heceyi çok iyi kullanan beş şair büyük bir ün kazanmış ve «Beş </a:t>
            </a:r>
            <a:r>
              <a:rPr lang="tr-TR" dirty="0" err="1" smtClean="0">
                <a:cs typeface="Times New Roman" pitchFamily="18" charset="0"/>
              </a:rPr>
              <a:t>Hececiler</a:t>
            </a:r>
            <a:r>
              <a:rPr lang="tr-TR" dirty="0" smtClean="0">
                <a:cs typeface="Times New Roman" pitchFamily="18" charset="0"/>
              </a:rPr>
              <a:t>» diye anılmaya başlanmıştır. Bu şairler: </a:t>
            </a:r>
            <a:r>
              <a:rPr lang="tr-TR" dirty="0" smtClean="0">
                <a:solidFill>
                  <a:srgbClr val="7030A0"/>
                </a:solidFill>
                <a:cs typeface="Times New Roman" pitchFamily="18" charset="0"/>
              </a:rPr>
              <a:t>Faruk Nafiz Çamlıbel, Yusuf Ziya Ortaç, Enis Behiç </a:t>
            </a:r>
            <a:r>
              <a:rPr lang="tr-TR" dirty="0" err="1" smtClean="0">
                <a:solidFill>
                  <a:srgbClr val="7030A0"/>
                </a:solidFill>
                <a:cs typeface="Times New Roman" pitchFamily="18" charset="0"/>
              </a:rPr>
              <a:t>Koryürek</a:t>
            </a:r>
            <a:r>
              <a:rPr lang="tr-TR" dirty="0" smtClean="0">
                <a:solidFill>
                  <a:srgbClr val="7030A0"/>
                </a:solidFill>
                <a:cs typeface="Times New Roman" pitchFamily="18" charset="0"/>
              </a:rPr>
              <a:t>, Halit Fahri </a:t>
            </a:r>
            <a:r>
              <a:rPr lang="tr-TR" dirty="0" err="1" smtClean="0">
                <a:solidFill>
                  <a:srgbClr val="7030A0"/>
                </a:solidFill>
                <a:cs typeface="Times New Roman" pitchFamily="18" charset="0"/>
              </a:rPr>
              <a:t>Ozansoy</a:t>
            </a:r>
            <a:r>
              <a:rPr lang="tr-TR" dirty="0" smtClean="0">
                <a:solidFill>
                  <a:srgbClr val="7030A0"/>
                </a:solidFill>
                <a:cs typeface="Times New Roman" pitchFamily="18" charset="0"/>
              </a:rPr>
              <a:t> ve Orhan Seyfi Orhon.</a:t>
            </a:r>
          </a:p>
          <a:p>
            <a:pPr algn="l"/>
            <a:r>
              <a:rPr lang="tr-TR" dirty="0" smtClean="0">
                <a:cs typeface="Times New Roman" pitchFamily="18" charset="0"/>
              </a:rPr>
              <a:t>  Beş </a:t>
            </a:r>
            <a:r>
              <a:rPr lang="tr-TR" dirty="0" err="1" smtClean="0">
                <a:cs typeface="Times New Roman" pitchFamily="18" charset="0"/>
              </a:rPr>
              <a:t>Hececiler</a:t>
            </a:r>
            <a:r>
              <a:rPr lang="tr-TR" dirty="0" smtClean="0">
                <a:cs typeface="Times New Roman" pitchFamily="18" charset="0"/>
              </a:rPr>
              <a:t>, şiire I. Dünya Savaşının ilk yıllarında başlayan ve o yılların en güçlü akımı olan Milli Edebiyatçıların </a:t>
            </a:r>
            <a:r>
              <a:rPr lang="tr-TR" b="1" dirty="0" smtClean="0">
                <a:cs typeface="Times New Roman" pitchFamily="18" charset="0"/>
              </a:rPr>
              <a:t>«Günlük konuşma dilini kullanmak, milli tarih ve kültüre değer vermek, konularını memleket hayatından almak» </a:t>
            </a:r>
            <a:r>
              <a:rPr lang="tr-TR" dirty="0" smtClean="0">
                <a:cs typeface="Times New Roman" pitchFamily="18" charset="0"/>
              </a:rPr>
              <a:t>gibi görüşleri benimsediler. </a:t>
            </a:r>
            <a:r>
              <a:rPr lang="tr-TR" dirty="0" smtClean="0">
                <a:solidFill>
                  <a:srgbClr val="7030A0"/>
                </a:solidFill>
                <a:cs typeface="Times New Roman" pitchFamily="18" charset="0"/>
              </a:rPr>
              <a:t>Ziya Gökalp, Ömer Seyfettin ve Ali Canip</a:t>
            </a:r>
            <a:r>
              <a:rPr lang="tr-TR" dirty="0" smtClean="0">
                <a:cs typeface="Times New Roman" pitchFamily="18" charset="0"/>
              </a:rPr>
              <a:t>’in katkılarıyla «Genç </a:t>
            </a:r>
            <a:r>
              <a:rPr lang="tr-TR" dirty="0" err="1" smtClean="0">
                <a:cs typeface="Times New Roman" pitchFamily="18" charset="0"/>
              </a:rPr>
              <a:t>Kalemler»le</a:t>
            </a:r>
            <a:r>
              <a:rPr lang="tr-TR" dirty="0" smtClean="0">
                <a:cs typeface="Times New Roman" pitchFamily="18" charset="0"/>
              </a:rPr>
              <a:t> başlayan Milli Edebiyat akımının ilkelerine bağlı kaldılar. Bu ilkelerden hareketle önceki neslin şekil ve içerikle ilgili sanat anlayışlarını bırakarak şiirde milli biçim ve içerik aramaya yöneldiler. </a:t>
            </a:r>
            <a:endParaRPr lang="tr-TR" dirty="0">
              <a:cs typeface="Times New Roman" pitchFamily="18" charset="0"/>
            </a:endParaRPr>
          </a:p>
        </p:txBody>
      </p:sp>
      <p:sp>
        <p:nvSpPr>
          <p:cNvPr id="2" name="Başlık 1"/>
          <p:cNvSpPr>
            <a:spLocks noGrp="1"/>
          </p:cNvSpPr>
          <p:nvPr>
            <p:ph type="title"/>
          </p:nvPr>
        </p:nvSpPr>
        <p:spPr/>
        <p:txBody>
          <a:bodyPr/>
          <a:lstStyle/>
          <a:p>
            <a:endParaRPr lang="tr-TR" dirty="0">
              <a:effectLst>
                <a:glow rad="228600">
                  <a:schemeClr val="accent3">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3680718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a:t> </a:t>
            </a:r>
            <a:r>
              <a:rPr lang="tr-TR" dirty="0" smtClean="0"/>
              <a:t> Kişisel duyarlılıklarını ve kendi iç dünyasının karamsarlığını, buruk, içe dönük ve kırgın duygularını yansıtan ölçülü, uyaklı şiirler yazdı.</a:t>
            </a:r>
          </a:p>
          <a:p>
            <a:pPr algn="l"/>
            <a:r>
              <a:rPr lang="tr-TR" dirty="0"/>
              <a:t>  </a:t>
            </a:r>
            <a:r>
              <a:rPr lang="tr-TR" dirty="0" smtClean="0"/>
              <a:t>Daha sonraki şiirlerinde ise ölçü kullanmadı.</a:t>
            </a:r>
          </a:p>
          <a:p>
            <a:pPr algn="l"/>
            <a:r>
              <a:rPr lang="tr-TR" dirty="0"/>
              <a:t> </a:t>
            </a:r>
            <a:r>
              <a:rPr lang="tr-TR" dirty="0" smtClean="0"/>
              <a:t> Oyunlarında bireylerin psikolojik saplantılarını işledi.</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CEVDET KUDRET SOLOK</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180937" y="2020888"/>
            <a:ext cx="2989001"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937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noAutofit/>
          </a:bodyPr>
          <a:lstStyle/>
          <a:p>
            <a:pPr algn="l"/>
            <a:r>
              <a:rPr lang="tr-TR" b="1" dirty="0" smtClean="0"/>
              <a:t>ŞİİR:</a:t>
            </a:r>
            <a:r>
              <a:rPr lang="tr-TR" dirty="0"/>
              <a:t> Birinci Perde </a:t>
            </a:r>
          </a:p>
          <a:p>
            <a:pPr algn="l"/>
            <a:r>
              <a:rPr lang="tr-TR" b="1" dirty="0" smtClean="0"/>
              <a:t>ÖYKÜ:</a:t>
            </a:r>
            <a:r>
              <a:rPr lang="tr-TR" dirty="0" smtClean="0"/>
              <a:t> </a:t>
            </a:r>
            <a:r>
              <a:rPr lang="tr-TR" dirty="0"/>
              <a:t>Sokak </a:t>
            </a:r>
            <a:endParaRPr lang="tr-TR" dirty="0" smtClean="0"/>
          </a:p>
          <a:p>
            <a:pPr algn="l"/>
            <a:r>
              <a:rPr lang="tr-TR" b="1" dirty="0" smtClean="0"/>
              <a:t>ROMAN:</a:t>
            </a:r>
            <a:r>
              <a:rPr lang="tr-TR" dirty="0" smtClean="0"/>
              <a:t> Süleyman’ın Dünyası:</a:t>
            </a:r>
            <a:r>
              <a:rPr lang="tr-TR" dirty="0"/>
              <a:t> </a:t>
            </a:r>
            <a:r>
              <a:rPr lang="tr-TR" dirty="0" smtClean="0"/>
              <a:t>Sınıf Arkadaşları, Havada </a:t>
            </a:r>
            <a:r>
              <a:rPr lang="tr-TR" dirty="0"/>
              <a:t>Bulut </a:t>
            </a:r>
            <a:r>
              <a:rPr lang="tr-TR" dirty="0" smtClean="0"/>
              <a:t>Yok, Karıncayı Tanırsınız</a:t>
            </a:r>
          </a:p>
          <a:p>
            <a:pPr algn="l"/>
            <a:r>
              <a:rPr lang="tr-TR" b="1" dirty="0" smtClean="0"/>
              <a:t>OYUN: </a:t>
            </a:r>
            <a:r>
              <a:rPr lang="tr-TR" dirty="0" smtClean="0"/>
              <a:t>Tersine Akan Nehir, Rüya İçinde Rüya, Kurtlar, </a:t>
            </a:r>
            <a:r>
              <a:rPr lang="tr-TR" dirty="0" err="1" smtClean="0"/>
              <a:t>Danyal</a:t>
            </a:r>
            <a:r>
              <a:rPr lang="tr-TR" dirty="0" smtClean="0"/>
              <a:t> ve Sara</a:t>
            </a:r>
            <a:endParaRPr lang="tr-TR" b="1" dirty="0" smtClean="0"/>
          </a:p>
          <a:p>
            <a:pPr algn="l"/>
            <a:r>
              <a:rPr lang="tr-TR" b="1" dirty="0" smtClean="0"/>
              <a:t>DENEME: </a:t>
            </a:r>
            <a:r>
              <a:rPr lang="tr-TR" dirty="0" smtClean="0"/>
              <a:t>Dilleri </a:t>
            </a:r>
            <a:r>
              <a:rPr lang="tr-TR" dirty="0"/>
              <a:t>Var Bizim Dile </a:t>
            </a:r>
            <a:r>
              <a:rPr lang="tr-TR" dirty="0" smtClean="0"/>
              <a:t>Benzemez, Bir Bakıma, Benim </a:t>
            </a:r>
            <a:r>
              <a:rPr lang="tr-TR" dirty="0"/>
              <a:t>Oğlum Bina </a:t>
            </a:r>
            <a:r>
              <a:rPr lang="tr-TR" dirty="0" smtClean="0"/>
              <a:t>Okur,  </a:t>
            </a:r>
            <a:r>
              <a:rPr lang="tr-TR" dirty="0"/>
              <a:t>Kalemin Ucu </a:t>
            </a:r>
            <a:endParaRPr lang="tr-TR" dirty="0" smtClean="0"/>
          </a:p>
          <a:p>
            <a:pPr algn="l"/>
            <a:r>
              <a:rPr lang="tr-TR" b="1" dirty="0" smtClean="0"/>
              <a:t>İNCELEME – DERLEME:</a:t>
            </a:r>
            <a:r>
              <a:rPr lang="tr-TR" dirty="0"/>
              <a:t> </a:t>
            </a:r>
            <a:r>
              <a:rPr lang="tr-TR" dirty="0" smtClean="0"/>
              <a:t>Divan </a:t>
            </a:r>
            <a:r>
              <a:rPr lang="tr-TR" dirty="0"/>
              <a:t>Şiirinde Üç </a:t>
            </a:r>
            <a:r>
              <a:rPr lang="tr-TR" dirty="0" smtClean="0"/>
              <a:t>Büyükler (Fuzuli</a:t>
            </a:r>
            <a:r>
              <a:rPr lang="tr-TR" dirty="0"/>
              <a:t>, </a:t>
            </a:r>
            <a:r>
              <a:rPr lang="tr-TR" dirty="0" smtClean="0"/>
              <a:t>Baki</a:t>
            </a:r>
            <a:r>
              <a:rPr lang="tr-TR" dirty="0"/>
              <a:t>, </a:t>
            </a:r>
            <a:r>
              <a:rPr lang="tr-TR" dirty="0" smtClean="0"/>
              <a:t>Nedim), Halk </a:t>
            </a:r>
            <a:r>
              <a:rPr lang="tr-TR" dirty="0"/>
              <a:t>Şiirinde Üç </a:t>
            </a:r>
            <a:r>
              <a:rPr lang="tr-TR" dirty="0" smtClean="0"/>
              <a:t>Büyükler (Yunus Emre, Pir </a:t>
            </a:r>
            <a:r>
              <a:rPr lang="tr-TR" dirty="0"/>
              <a:t>Sultan </a:t>
            </a:r>
            <a:r>
              <a:rPr lang="tr-TR" dirty="0" smtClean="0"/>
              <a:t>Abdal, Karacaoğlan)</a:t>
            </a:r>
          </a:p>
          <a:p>
            <a:pPr algn="l"/>
            <a:r>
              <a:rPr lang="tr-TR" dirty="0"/>
              <a:t> </a:t>
            </a:r>
            <a:br>
              <a:rPr lang="tr-TR" dirty="0"/>
            </a:br>
            <a:endParaRPr lang="tr-TR"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2595576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5410944" cy="4005072"/>
          </a:xfrm>
        </p:spPr>
        <p:txBody>
          <a:bodyPr>
            <a:noAutofit/>
          </a:bodyPr>
          <a:lstStyle/>
          <a:p>
            <a:pPr algn="l"/>
            <a:r>
              <a:rPr lang="tr-TR" dirty="0" smtClean="0"/>
              <a:t>  Cumhuriyet döneminde korku (fantastik) türünde örnekler veren ilk hikayecidir.</a:t>
            </a:r>
          </a:p>
          <a:p>
            <a:pPr algn="l"/>
            <a:r>
              <a:rPr lang="tr-TR" dirty="0"/>
              <a:t> </a:t>
            </a:r>
            <a:r>
              <a:rPr lang="tr-TR" dirty="0" smtClean="0"/>
              <a:t> Kısa cümlelerle oluşturduğu ahenkli bir anlatımı, yalın ve doğal bir dili vardır. Temiz bir Türkçe kullanmış, yerel konuşmaları canlı olarak vermeye özen göstermiştir.</a:t>
            </a:r>
          </a:p>
          <a:p>
            <a:pPr algn="l"/>
            <a:r>
              <a:rPr lang="tr-TR" dirty="0"/>
              <a:t> </a:t>
            </a:r>
            <a:r>
              <a:rPr lang="tr-TR" dirty="0" smtClean="0"/>
              <a:t> Kurgu yönünden oldukça sağlam öyküler</a:t>
            </a:r>
            <a:r>
              <a:rPr lang="tr-TR" dirty="0"/>
              <a:t>i</a:t>
            </a:r>
            <a:r>
              <a:rPr lang="tr-TR" dirty="0" smtClean="0"/>
              <a:t> işleniş, ayrıntıların seçimi ve diyaloglar yönünden zayıftır.</a:t>
            </a:r>
          </a:p>
          <a:p>
            <a:pPr algn="l"/>
            <a:r>
              <a:rPr lang="tr-TR" dirty="0"/>
              <a:t> </a:t>
            </a:r>
            <a:r>
              <a:rPr lang="tr-TR" dirty="0" smtClean="0"/>
              <a:t> Bilgisizlik, köylünün dertleri gibi toplumsal olaylar ve aşk, korku, acıma, özlem, insanlardaki çeşitli zaaflar gibi psikolojik yazdığı öyküleriyle öne çıktı.</a:t>
            </a:r>
          </a:p>
          <a:p>
            <a:pPr algn="l"/>
            <a:r>
              <a:rPr lang="tr-TR" dirty="0"/>
              <a:t> </a:t>
            </a:r>
            <a:r>
              <a:rPr lang="tr-TR" dirty="0" smtClean="0"/>
              <a:t> </a:t>
            </a:r>
            <a:endParaRPr lang="tr-TR"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KENAN HULUSİ KORAY</a:t>
            </a:r>
            <a:endParaRPr lang="tr-TR" dirty="0">
              <a:effectLst>
                <a:glow rad="228600">
                  <a:schemeClr val="accent3">
                    <a:satMod val="175000"/>
                    <a:alpha val="40000"/>
                  </a:schemeClr>
                </a:glow>
              </a:effectLst>
            </a:endParaRPr>
          </a:p>
        </p:txBody>
      </p:sp>
      <p:pic>
        <p:nvPicPr>
          <p:cNvPr id="7"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99187" y="2276872"/>
            <a:ext cx="213936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386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1" y="2020824"/>
            <a:ext cx="3106687" cy="4005072"/>
          </a:xfrm>
        </p:spPr>
        <p:txBody>
          <a:bodyPr/>
          <a:lstStyle/>
          <a:p>
            <a:pPr algn="l"/>
            <a:r>
              <a:rPr lang="tr-TR" b="1" dirty="0" smtClean="0"/>
              <a:t>HİKAYE: </a:t>
            </a:r>
            <a:r>
              <a:rPr lang="tr-TR" dirty="0"/>
              <a:t>Bir Yudum </a:t>
            </a:r>
            <a:r>
              <a:rPr lang="tr-TR" dirty="0" smtClean="0"/>
              <a:t>Su, </a:t>
            </a:r>
            <a:r>
              <a:rPr lang="tr-TR" dirty="0"/>
              <a:t>Bir Otelde Yedi </a:t>
            </a:r>
            <a:r>
              <a:rPr lang="tr-TR" dirty="0" smtClean="0"/>
              <a:t>Kişi,</a:t>
            </a:r>
            <a:r>
              <a:rPr lang="tr-TR" dirty="0"/>
              <a:t> </a:t>
            </a:r>
            <a:r>
              <a:rPr lang="tr-TR" dirty="0" smtClean="0"/>
              <a:t>Bahar </a:t>
            </a:r>
            <a:r>
              <a:rPr lang="tr-TR" dirty="0"/>
              <a:t>Hikâyeleri </a:t>
            </a:r>
            <a:endParaRPr lang="tr-TR" dirty="0" smtClean="0"/>
          </a:p>
          <a:p>
            <a:pPr algn="l"/>
            <a:r>
              <a:rPr lang="tr-TR" b="1" dirty="0" smtClean="0"/>
              <a:t>ROMAN: </a:t>
            </a:r>
            <a:r>
              <a:rPr lang="tr-TR" dirty="0" err="1"/>
              <a:t>Osmanoflar</a:t>
            </a:r>
            <a:r>
              <a:rPr lang="tr-TR" dirty="0"/>
              <a:t> </a:t>
            </a:r>
            <a:r>
              <a:rPr lang="tr-TR" dirty="0" smtClean="0"/>
              <a:t>, Son </a:t>
            </a:r>
            <a:r>
              <a:rPr lang="tr-TR" dirty="0"/>
              <a:t>Öpüş</a:t>
            </a:r>
            <a:endParaRPr lang="tr-TR" b="1" dirty="0"/>
          </a:p>
        </p:txBody>
      </p:sp>
      <p:sp>
        <p:nvSpPr>
          <p:cNvPr id="6" name="İçerik Yer Tutucusu 5"/>
          <p:cNvSpPr>
            <a:spLocks noGrp="1"/>
          </p:cNvSpPr>
          <p:nvPr>
            <p:ph sz="quarter" idx="14"/>
          </p:nvPr>
        </p:nvSpPr>
        <p:spPr>
          <a:xfrm>
            <a:off x="4355976" y="2020824"/>
            <a:ext cx="4330824" cy="4005072"/>
          </a:xfrm>
        </p:spPr>
        <p:txBody>
          <a:bodyPr>
            <a:noAutofit/>
          </a:bodyPr>
          <a:lstStyle/>
          <a:p>
            <a:r>
              <a:rPr lang="tr-TR" sz="1600" b="1" i="1" dirty="0" smtClean="0"/>
              <a:t>Bahar Hikayeleri</a:t>
            </a:r>
          </a:p>
          <a:p>
            <a:r>
              <a:rPr lang="tr-TR" sz="1600" i="1" dirty="0" smtClean="0"/>
              <a:t>Kitapta </a:t>
            </a:r>
            <a:r>
              <a:rPr lang="tr-TR" sz="1600" i="1" dirty="0"/>
              <a:t>sekiz hikaye yer alıyor. Arabistan çöllerinde geçen "Esma'nın Aşkı" adlı hikayesi, geleneksel edebiyata, daha çok da "Leyla ve </a:t>
            </a:r>
            <a:r>
              <a:rPr lang="tr-TR" sz="1600" i="1" dirty="0" err="1"/>
              <a:t>Mecnun"a</a:t>
            </a:r>
            <a:r>
              <a:rPr lang="tr-TR" sz="1600" i="1" dirty="0"/>
              <a:t> bir gönderme niteliğinde. </a:t>
            </a:r>
            <a:r>
              <a:rPr lang="tr-TR" sz="1600" i="1" dirty="0" smtClean="0"/>
              <a:t>Sözlü </a:t>
            </a:r>
            <a:r>
              <a:rPr lang="tr-TR" sz="1600" i="1" dirty="0"/>
              <a:t>edebiyatın bu aşk destanını yeniden ele </a:t>
            </a:r>
            <a:r>
              <a:rPr lang="tr-TR" sz="1600" i="1" dirty="0" smtClean="0"/>
              <a:t>almış. Korku </a:t>
            </a:r>
            <a:r>
              <a:rPr lang="tr-TR" sz="1600" i="1" dirty="0"/>
              <a:t>türüne ilişkin ise üç hikaye var kitapta. "Tuhaf Bir Ölüm", zor durumdaki hastalara kan vermesi ile tanınan Hüseyin'in </a:t>
            </a:r>
            <a:r>
              <a:rPr lang="tr-TR" sz="1600" i="1" dirty="0" smtClean="0"/>
              <a:t>ölümünden sonra, ondan kan alan hastaların yaşadığı garip durumlar anlatılır. </a:t>
            </a:r>
          </a:p>
          <a:p>
            <a:r>
              <a:rPr lang="tr-TR" sz="1600" i="1" dirty="0" smtClean="0"/>
              <a:t>"</a:t>
            </a:r>
            <a:r>
              <a:rPr lang="tr-TR" sz="1600" i="1" dirty="0"/>
              <a:t>Gece Kuşu" </a:t>
            </a:r>
            <a:r>
              <a:rPr lang="tr-TR" sz="1600" i="1" dirty="0" smtClean="0"/>
              <a:t>bir yarasa saldırısına uğrayan </a:t>
            </a:r>
            <a:r>
              <a:rPr lang="tr-TR" sz="1600" i="1" dirty="0" err="1" smtClean="0"/>
              <a:t>Gülmescit</a:t>
            </a:r>
            <a:r>
              <a:rPr lang="tr-TR" sz="1600" i="1" dirty="0" smtClean="0"/>
              <a:t> </a:t>
            </a:r>
            <a:r>
              <a:rPr lang="tr-TR" sz="1600" i="1" dirty="0"/>
              <a:t>köyü muhtarının </a:t>
            </a:r>
            <a:r>
              <a:rPr lang="tr-TR" sz="1600" i="1" dirty="0" smtClean="0"/>
              <a:t>kızının garip durumu bir doktorun ağzından anlatılır. Bu öykü ‘vampir </a:t>
            </a:r>
            <a:r>
              <a:rPr lang="tr-TR" sz="1600" i="1" dirty="0" err="1" smtClean="0"/>
              <a:t>mit’ine</a:t>
            </a:r>
            <a:r>
              <a:rPr lang="tr-TR" sz="1600" i="1" dirty="0" smtClean="0"/>
              <a:t> </a:t>
            </a:r>
            <a:r>
              <a:rPr lang="tr-TR" sz="1600" i="1" dirty="0"/>
              <a:t>bir gönderme </a:t>
            </a:r>
            <a:r>
              <a:rPr lang="tr-TR" sz="1600" i="1" dirty="0" smtClean="0"/>
              <a:t>gibidir. Bir handaki ürkütücü ortamı anlatan ‘</a:t>
            </a:r>
            <a:r>
              <a:rPr lang="tr-TR" sz="1600" i="1" dirty="0" err="1" smtClean="0"/>
              <a:t>Kavaklıkoz</a:t>
            </a:r>
            <a:r>
              <a:rPr lang="tr-TR" sz="1600" i="1" dirty="0" smtClean="0"/>
              <a:t> Hanında bir Vaka’ ise sanatçının korku türündeki hikayelerinin en başarılısıdır.</a:t>
            </a:r>
            <a:endParaRPr lang="tr-TR" sz="1600" i="1"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0873217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İlk şiirlerinde aruz ölçüsünü kullandıktan sonra heceye yönelmiş, daha sonra serbest tarzda şiirler yazmıştır. Fakat şiirleriyle önemli bir başarı gösterememiştir.,</a:t>
            </a:r>
          </a:p>
          <a:p>
            <a:pPr algn="l"/>
            <a:r>
              <a:rPr lang="tr-TR" dirty="0"/>
              <a:t> </a:t>
            </a:r>
            <a:r>
              <a:rPr lang="tr-TR" dirty="0" smtClean="0"/>
              <a:t> Şiirlerinin bir kısmı ‘Yedi Meşale’ kitabında yer almıştır.</a:t>
            </a:r>
          </a:p>
          <a:p>
            <a:pPr algn="l"/>
            <a:r>
              <a:rPr lang="tr-TR" dirty="0"/>
              <a:t> </a:t>
            </a:r>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MUAMMER LÜTFİ BAHŞİ</a:t>
            </a:r>
            <a:endParaRPr lang="tr-TR" dirty="0">
              <a:effectLst>
                <a:glow rad="2286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99186" y="1933675"/>
            <a:ext cx="2189237" cy="267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054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2529052" y="3367246"/>
            <a:ext cx="4085897" cy="1141874"/>
          </a:xfrm>
        </p:spPr>
        <p:txBody>
          <a:bodyPr anchor="ctr"/>
          <a:lstStyle/>
          <a:p>
            <a:r>
              <a:rPr lang="tr-TR" dirty="0">
                <a:effectLst>
                  <a:glow rad="63500">
                    <a:schemeClr val="accent3">
                      <a:satMod val="175000"/>
                      <a:alpha val="40000"/>
                    </a:schemeClr>
                  </a:glow>
                  <a:outerShdw blurRad="38100" dist="38100" dir="2700000" algn="tl">
                    <a:srgbClr val="000000">
                      <a:alpha val="43137"/>
                    </a:srgbClr>
                  </a:outerShdw>
                </a:effectLst>
              </a:rPr>
              <a:t>SERBEST NAZIM VE </a:t>
            </a:r>
            <a:r>
              <a:rPr lang="tr-TR" dirty="0" smtClean="0">
                <a:effectLst>
                  <a:glow rad="63500">
                    <a:schemeClr val="accent3">
                      <a:satMod val="175000"/>
                      <a:alpha val="40000"/>
                    </a:schemeClr>
                  </a:glow>
                  <a:outerShdw blurRad="38100" dist="38100" dir="2700000" algn="tl">
                    <a:srgbClr val="000000">
                      <a:alpha val="43137"/>
                    </a:srgbClr>
                  </a:outerShdw>
                </a:effectLst>
              </a:rPr>
              <a:t>     TOPLUMCU ŞİİR</a:t>
            </a:r>
            <a:endParaRPr lang="tr-TR" dirty="0">
              <a:effectLst>
                <a:glow rad="63500">
                  <a:schemeClr val="accent3">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704393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a:lstStyle/>
          <a:p>
            <a:pPr algn="l">
              <a:buClrTx/>
              <a:defRPr/>
            </a:pPr>
            <a:r>
              <a:rPr lang="tr-TR" dirty="0" smtClean="0"/>
              <a:t>  Yirminci </a:t>
            </a:r>
            <a:r>
              <a:rPr lang="tr-TR" dirty="0"/>
              <a:t>yüzyılın başlarında, neredeyse tüm dünyada eşzamanlı olarak gelişen siyasal ve toplumsal hareketlere bağlı olarak yeni bir edebiyat akımı doğar. </a:t>
            </a:r>
            <a:endParaRPr lang="tr-TR" dirty="0" smtClean="0"/>
          </a:p>
          <a:p>
            <a:pPr algn="l">
              <a:buClrTx/>
              <a:defRPr/>
            </a:pPr>
            <a:endParaRPr lang="tr-TR" dirty="0"/>
          </a:p>
          <a:p>
            <a:pPr algn="l">
              <a:buClrTx/>
              <a:defRPr/>
            </a:pPr>
            <a:r>
              <a:rPr lang="tr-TR" dirty="0" smtClean="0"/>
              <a:t>  Toplumsal </a:t>
            </a:r>
            <a:r>
              <a:rPr lang="tr-TR" dirty="0"/>
              <a:t>gerçekçilik ya da sosyalist gerçekçilik adı verilen bu akım; şiirden, edebiyatın ve sanatın her alanına kadar geniş bir yelpazede etkisini gösterir. </a:t>
            </a:r>
            <a:endParaRPr lang="tr-TR" dirty="0" smtClean="0"/>
          </a:p>
          <a:p>
            <a:pPr algn="l">
              <a:buClrTx/>
              <a:defRPr/>
            </a:pPr>
            <a:endParaRPr lang="tr-TR" dirty="0"/>
          </a:p>
          <a:p>
            <a:pPr algn="l">
              <a:buClrTx/>
              <a:defRPr/>
            </a:pPr>
            <a:r>
              <a:rPr lang="tr-TR" dirty="0" smtClean="0"/>
              <a:t>  Emekçilerin </a:t>
            </a:r>
            <a:r>
              <a:rPr lang="tr-TR" dirty="0"/>
              <a:t>sorunlarını, emek-sermaye çelişkisini ve yaşamsal kaygılarını konu alan bu akım, “toplum için sanat” görüşünü temsil eder.</a:t>
            </a:r>
          </a:p>
          <a:p>
            <a:pPr algn="l">
              <a:buClrTx/>
              <a:defRPr/>
            </a:pPr>
            <a:endParaRPr lang="tr-TR" dirty="0"/>
          </a:p>
          <a:p>
            <a:pPr algn="l">
              <a:buClrTx/>
            </a:pPr>
            <a:endParaRPr lang="tr-TR" dirty="0"/>
          </a:p>
        </p:txBody>
      </p:sp>
      <p:sp>
        <p:nvSpPr>
          <p:cNvPr id="4" name="Başlık 3"/>
          <p:cNvSpPr>
            <a:spLocks noGrp="1"/>
          </p:cNvSpPr>
          <p:nvPr>
            <p:ph type="title"/>
          </p:nvPr>
        </p:nvSpPr>
        <p:spPr/>
        <p:txBody>
          <a:bodyPr/>
          <a:lstStyle/>
          <a:p>
            <a:endParaRPr lang="tr-TR"/>
          </a:p>
        </p:txBody>
      </p:sp>
      <p:sp>
        <p:nvSpPr>
          <p:cNvPr id="2" name="Dikdörtgen 1"/>
          <p:cNvSpPr/>
          <p:nvPr/>
        </p:nvSpPr>
        <p:spPr>
          <a:xfrm>
            <a:off x="2286000" y="1443841"/>
            <a:ext cx="4572000" cy="369332"/>
          </a:xfrm>
          <a:prstGeom prst="rect">
            <a:avLst/>
          </a:prstGeom>
        </p:spPr>
        <p:txBody>
          <a:bodyPr>
            <a:spAutoFit/>
          </a:bodyPr>
          <a:lstStyle/>
          <a:p>
            <a:pPr>
              <a:buFont typeface="Wingdings" pitchFamily="2" charset="2"/>
              <a:buChar char="Ø"/>
              <a:defRPr/>
            </a:pPr>
            <a:endParaRPr lang="tr-TR" dirty="0"/>
          </a:p>
        </p:txBody>
      </p:sp>
    </p:spTree>
    <p:extLst>
      <p:ext uri="{BB962C8B-B14F-4D97-AF65-F5344CB8AC3E}">
        <p14:creationId xmlns:p14="http://schemas.microsoft.com/office/powerpoint/2010/main" val="31825146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fontScale="92500" lnSpcReduction="10000"/>
          </a:bodyPr>
          <a:lstStyle/>
          <a:p>
            <a:pPr marL="342900" indent="-342900" algn="l">
              <a:buClrTx/>
              <a:buFont typeface="Wingdings" pitchFamily="2" charset="2"/>
              <a:buChar char="Ø"/>
              <a:defRPr/>
            </a:pPr>
            <a:r>
              <a:rPr lang="tr-TR" dirty="0"/>
              <a:t>Pragmatik, yani çıkarcı şiirdir</a:t>
            </a:r>
            <a:r>
              <a:rPr lang="tr-TR" dirty="0" smtClean="0"/>
              <a:t>.</a:t>
            </a:r>
            <a:endParaRPr lang="tr-TR" dirty="0"/>
          </a:p>
          <a:p>
            <a:pPr marL="342900" indent="-342900" algn="l">
              <a:buClrTx/>
              <a:buFont typeface="Wingdings" pitchFamily="2" charset="2"/>
              <a:buChar char="Ø"/>
              <a:defRPr/>
            </a:pPr>
            <a:r>
              <a:rPr lang="tr-TR" dirty="0"/>
              <a:t>Şiir tezlidir, savunulan bir görüş vardır ve bu görüş kendini şiirde belli eder</a:t>
            </a:r>
            <a:r>
              <a:rPr lang="tr-TR" dirty="0" smtClean="0"/>
              <a:t>.</a:t>
            </a:r>
            <a:endParaRPr lang="tr-TR" dirty="0"/>
          </a:p>
          <a:p>
            <a:pPr marL="342900" indent="-342900" algn="l">
              <a:buClrTx/>
              <a:buFont typeface="Wingdings" pitchFamily="2" charset="2"/>
              <a:buChar char="Ø"/>
              <a:defRPr/>
            </a:pPr>
            <a:r>
              <a:rPr lang="tr-TR" dirty="0"/>
              <a:t>Şair, toplumun bir parçası olduğu için şiirlerini toplumsal bir kaygı ile yazmalıdır</a:t>
            </a:r>
            <a:r>
              <a:rPr lang="tr-TR" dirty="0" smtClean="0"/>
              <a:t>.</a:t>
            </a:r>
            <a:endParaRPr lang="tr-TR" dirty="0"/>
          </a:p>
          <a:p>
            <a:pPr marL="342900" indent="-342900" algn="l">
              <a:buClrTx/>
              <a:buFont typeface="Wingdings" pitchFamily="2" charset="2"/>
              <a:buChar char="Ø"/>
              <a:defRPr/>
            </a:pPr>
            <a:r>
              <a:rPr lang="tr-TR" dirty="0"/>
              <a:t>Şair ancak toplum şiirleri yazarak kendini geliştirebilir. </a:t>
            </a:r>
          </a:p>
          <a:p>
            <a:pPr marL="342900" indent="-342900" algn="l">
              <a:buClrTx/>
              <a:buFont typeface="Wingdings" pitchFamily="2" charset="2"/>
              <a:buChar char="Ø"/>
              <a:defRPr/>
            </a:pPr>
            <a:r>
              <a:rPr lang="tr-TR" dirty="0"/>
              <a:t>Bireysellikten önce </a:t>
            </a:r>
            <a:r>
              <a:rPr lang="tr-TR" dirty="0" err="1"/>
              <a:t>kolektiflik</a:t>
            </a:r>
            <a:r>
              <a:rPr lang="tr-TR" dirty="0"/>
              <a:t> vardır</a:t>
            </a:r>
            <a:r>
              <a:rPr lang="tr-TR" dirty="0" smtClean="0"/>
              <a:t>.</a:t>
            </a:r>
            <a:endParaRPr lang="tr-TR" dirty="0"/>
          </a:p>
          <a:p>
            <a:pPr marL="342900" indent="-342900" algn="l">
              <a:buClrTx/>
              <a:buFont typeface="Wingdings" pitchFamily="2" charset="2"/>
              <a:buChar char="Ø"/>
              <a:defRPr/>
            </a:pPr>
            <a:r>
              <a:rPr lang="tr-TR" dirty="0"/>
              <a:t>Dilin harekete geçiren gücünden, etkisinden yararlanılmıştır</a:t>
            </a:r>
            <a:r>
              <a:rPr lang="tr-TR" dirty="0" smtClean="0"/>
              <a:t>.</a:t>
            </a:r>
            <a:endParaRPr lang="tr-TR" dirty="0"/>
          </a:p>
          <a:p>
            <a:pPr marL="342900" indent="-342900" algn="l">
              <a:buClrTx/>
              <a:buFont typeface="Wingdings" pitchFamily="2" charset="2"/>
              <a:buChar char="Ø"/>
              <a:defRPr/>
            </a:pPr>
            <a:r>
              <a:rPr lang="tr-TR" dirty="0"/>
              <a:t>Söylev üslubundan yararlanılmıştır</a:t>
            </a:r>
            <a:r>
              <a:rPr lang="tr-TR" dirty="0" smtClean="0"/>
              <a:t>.</a:t>
            </a:r>
            <a:endParaRPr lang="tr-TR" dirty="0"/>
          </a:p>
          <a:p>
            <a:pPr marL="342900" indent="-342900" algn="l">
              <a:buClrTx/>
              <a:buFont typeface="Wingdings" pitchFamily="2" charset="2"/>
              <a:buChar char="Ø"/>
              <a:defRPr/>
            </a:pPr>
            <a:r>
              <a:rPr lang="tr-TR" dirty="0"/>
              <a:t>Geniş kitlelere hitap etmek, onları harekete geçirmek için yazılmıştır</a:t>
            </a:r>
            <a:r>
              <a:rPr lang="tr-TR" dirty="0" smtClean="0"/>
              <a:t>.</a:t>
            </a:r>
            <a:endParaRPr lang="tr-TR" dirty="0"/>
          </a:p>
          <a:p>
            <a:pPr marL="342900" indent="-342900" algn="l">
              <a:buClrTx/>
              <a:buFont typeface="Wingdings" pitchFamily="2" charset="2"/>
              <a:buChar char="Ø"/>
              <a:defRPr/>
            </a:pPr>
            <a:r>
              <a:rPr lang="tr-TR" dirty="0"/>
              <a:t>Şiirde biçimden çok içeriğe önem vermişler bu sebeple de ölçüsüz, kafiyesiz şiirler yazmışlardır</a:t>
            </a:r>
            <a:r>
              <a:rPr lang="tr-TR" dirty="0" smtClean="0"/>
              <a:t>.</a:t>
            </a:r>
            <a:endParaRPr lang="tr-TR" dirty="0"/>
          </a:p>
          <a:p>
            <a:pPr marL="342900" indent="-342900" algn="l">
              <a:buClrTx/>
              <a:buFont typeface="Wingdings" pitchFamily="2" charset="2"/>
              <a:buChar char="Ø"/>
              <a:defRPr/>
            </a:pPr>
            <a:r>
              <a:rPr lang="tr-TR" dirty="0"/>
              <a:t>Gelecekçilik (Fütürizm) akımından etkilenmişlerdir.</a:t>
            </a:r>
          </a:p>
          <a:p>
            <a:pPr marL="342900" indent="-342900" algn="l">
              <a:buClrTx/>
              <a:buFont typeface="Wingdings" pitchFamily="2" charset="2"/>
              <a:buChar char="Ø"/>
            </a:pPr>
            <a:endParaRPr lang="tr-TR" dirty="0"/>
          </a:p>
        </p:txBody>
      </p:sp>
      <p:sp>
        <p:nvSpPr>
          <p:cNvPr id="3" name="Başlık 2"/>
          <p:cNvSpPr>
            <a:spLocks noGrp="1"/>
          </p:cNvSpPr>
          <p:nvPr>
            <p:ph type="title"/>
          </p:nvPr>
        </p:nvSpPr>
        <p:spPr/>
        <p:txBody>
          <a:bodyPr/>
          <a:lstStyle/>
          <a:p>
            <a:r>
              <a:rPr lang="tr-TR" dirty="0" smtClean="0">
                <a:effectLst>
                  <a:glow rad="63500">
                    <a:schemeClr val="accent3">
                      <a:satMod val="175000"/>
                      <a:alpha val="40000"/>
                    </a:schemeClr>
                  </a:glow>
                </a:effectLst>
              </a:rPr>
              <a:t>ÖZELLİKLERİ</a:t>
            </a:r>
            <a:endParaRPr lang="tr-TR" dirty="0">
              <a:effectLst>
                <a:glow rad="63500">
                  <a:schemeClr val="accent3">
                    <a:satMod val="175000"/>
                    <a:alpha val="40000"/>
                  </a:schemeClr>
                </a:glow>
              </a:effectLst>
            </a:endParaRPr>
          </a:p>
        </p:txBody>
      </p:sp>
    </p:spTree>
    <p:extLst>
      <p:ext uri="{BB962C8B-B14F-4D97-AF65-F5344CB8AC3E}">
        <p14:creationId xmlns:p14="http://schemas.microsoft.com/office/powerpoint/2010/main" val="12587912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quarter" idx="13"/>
          </p:nvPr>
        </p:nvSpPr>
        <p:spPr>
          <a:xfrm>
            <a:off x="457200" y="2020824"/>
            <a:ext cx="5122911" cy="4005072"/>
          </a:xfrm>
        </p:spPr>
        <p:txBody>
          <a:bodyPr>
            <a:normAutofit lnSpcReduction="10000"/>
          </a:bodyPr>
          <a:lstStyle/>
          <a:p>
            <a:pPr algn="l">
              <a:defRPr/>
            </a:pPr>
            <a:r>
              <a:rPr lang="tr-TR" dirty="0" smtClean="0"/>
              <a:t>  Toplumcu </a:t>
            </a:r>
            <a:r>
              <a:rPr lang="tr-TR" dirty="0"/>
              <a:t>gerçekçi edebiyatın öncüsü olup, ilk şiirlerini </a:t>
            </a:r>
            <a:r>
              <a:rPr lang="tr-TR" dirty="0" smtClean="0"/>
              <a:t>heceli yazmasına rağmen içerik yönüyle diğerlerinden farklıydı.</a:t>
            </a:r>
            <a:endParaRPr lang="tr-TR" dirty="0"/>
          </a:p>
          <a:p>
            <a:pPr algn="l">
              <a:defRPr/>
            </a:pPr>
            <a:r>
              <a:rPr lang="tr-TR" dirty="0" smtClean="0"/>
              <a:t>  Rusya’daki </a:t>
            </a:r>
            <a:r>
              <a:rPr lang="tr-TR" dirty="0"/>
              <a:t>öğrenim yıllarında Fütürist şair </a:t>
            </a:r>
            <a:r>
              <a:rPr lang="tr-TR" dirty="0" err="1" smtClean="0"/>
              <a:t>Mayakovski’nin</a:t>
            </a:r>
            <a:r>
              <a:rPr lang="tr-TR" dirty="0" smtClean="0"/>
              <a:t> </a:t>
            </a:r>
            <a:r>
              <a:rPr lang="tr-TR" dirty="0"/>
              <a:t>sanat görüşünü benimsemiş, ölçülü ve uyaklı şiiri bırakmıştır</a:t>
            </a:r>
            <a:r>
              <a:rPr lang="tr-TR" dirty="0" smtClean="0"/>
              <a:t>.</a:t>
            </a:r>
            <a:endParaRPr lang="tr-TR" dirty="0"/>
          </a:p>
          <a:p>
            <a:pPr algn="l">
              <a:defRPr/>
            </a:pPr>
            <a:r>
              <a:rPr lang="tr-TR" dirty="0" smtClean="0"/>
              <a:t>  Rusya’dan </a:t>
            </a:r>
            <a:r>
              <a:rPr lang="tr-TR" dirty="0"/>
              <a:t>döndükten sonra öz, biçim ve tema bakımından yeni şiirleriyle serbest nazmın ve toplumcu şiirin ilk örneklerini vermiş; bu yönüyle pek çok şairi etkilemiştir</a:t>
            </a:r>
            <a:r>
              <a:rPr lang="tr-TR" dirty="0" smtClean="0"/>
              <a:t>.</a:t>
            </a:r>
            <a:endParaRPr lang="tr-TR" dirty="0"/>
          </a:p>
          <a:p>
            <a:pPr algn="l">
              <a:defRPr/>
            </a:pPr>
            <a:r>
              <a:rPr lang="tr-TR" dirty="0" smtClean="0"/>
              <a:t>  </a:t>
            </a:r>
            <a:r>
              <a:rPr lang="tr-TR" dirty="0" smtClean="0">
                <a:solidFill>
                  <a:srgbClr val="7030A0"/>
                </a:solidFill>
              </a:rPr>
              <a:t>«Memleketimden </a:t>
            </a:r>
            <a:r>
              <a:rPr lang="tr-TR" dirty="0">
                <a:solidFill>
                  <a:srgbClr val="7030A0"/>
                </a:solidFill>
              </a:rPr>
              <a:t>İnsan </a:t>
            </a:r>
            <a:r>
              <a:rPr lang="tr-TR" dirty="0" smtClean="0">
                <a:solidFill>
                  <a:srgbClr val="7030A0"/>
                </a:solidFill>
              </a:rPr>
              <a:t>Manzaraları» </a:t>
            </a:r>
            <a:r>
              <a:rPr lang="tr-TR" dirty="0"/>
              <a:t>ve Kuruluş Savaşı’nı anlattığı </a:t>
            </a:r>
            <a:r>
              <a:rPr lang="tr-TR" dirty="0" smtClean="0">
                <a:solidFill>
                  <a:srgbClr val="7030A0"/>
                </a:solidFill>
              </a:rPr>
              <a:t>«Kuvayı </a:t>
            </a:r>
            <a:r>
              <a:rPr lang="tr-TR" dirty="0">
                <a:solidFill>
                  <a:srgbClr val="7030A0"/>
                </a:solidFill>
              </a:rPr>
              <a:t>Milliye </a:t>
            </a:r>
            <a:r>
              <a:rPr lang="tr-TR" dirty="0" smtClean="0">
                <a:solidFill>
                  <a:srgbClr val="7030A0"/>
                </a:solidFill>
              </a:rPr>
              <a:t>Destanı»</a:t>
            </a:r>
            <a:r>
              <a:rPr lang="tr-TR" dirty="0" smtClean="0"/>
              <a:t> </a:t>
            </a:r>
            <a:r>
              <a:rPr lang="tr-TR" dirty="0"/>
              <a:t>önemli eserlerindendir.</a:t>
            </a:r>
          </a:p>
          <a:p>
            <a:pPr algn="l"/>
            <a:endParaRPr lang="tr-TR" dirty="0"/>
          </a:p>
        </p:txBody>
      </p:sp>
      <p:sp>
        <p:nvSpPr>
          <p:cNvPr id="3" name="Başlık 2"/>
          <p:cNvSpPr>
            <a:spLocks noGrp="1"/>
          </p:cNvSpPr>
          <p:nvPr>
            <p:ph type="title"/>
          </p:nvPr>
        </p:nvSpPr>
        <p:spPr/>
        <p:txBody>
          <a:bodyPr/>
          <a:lstStyle/>
          <a:p>
            <a:r>
              <a:rPr lang="tr-TR" dirty="0" err="1" smtClean="0">
                <a:effectLst>
                  <a:glow rad="63500">
                    <a:schemeClr val="accent3">
                      <a:satMod val="175000"/>
                      <a:alpha val="40000"/>
                    </a:schemeClr>
                  </a:glow>
                  <a:outerShdw blurRad="38100" dist="38100" dir="2700000" algn="tl">
                    <a:srgbClr val="000000">
                      <a:alpha val="43137"/>
                    </a:srgbClr>
                  </a:outerShdw>
                </a:effectLst>
              </a:rPr>
              <a:t>NazIm</a:t>
            </a:r>
            <a:r>
              <a:rPr lang="tr-TR" dirty="0" smtClean="0">
                <a:effectLst>
                  <a:glow rad="63500">
                    <a:schemeClr val="accent3">
                      <a:satMod val="175000"/>
                      <a:alpha val="40000"/>
                    </a:schemeClr>
                  </a:glow>
                  <a:outerShdw blurRad="38100" dist="38100" dir="2700000" algn="tl">
                    <a:srgbClr val="000000">
                      <a:alpha val="43137"/>
                    </a:srgbClr>
                  </a:outerShdw>
                </a:effectLst>
              </a:rPr>
              <a:t> </a:t>
            </a:r>
            <a:r>
              <a:rPr lang="tr-TR" dirty="0" err="1" smtClean="0">
                <a:effectLst>
                  <a:glow rad="63500">
                    <a:schemeClr val="accent3">
                      <a:satMod val="175000"/>
                      <a:alpha val="40000"/>
                    </a:schemeClr>
                  </a:glow>
                  <a:outerShdw blurRad="38100" dist="38100" dir="2700000" algn="tl">
                    <a:srgbClr val="000000">
                      <a:alpha val="43137"/>
                    </a:srgbClr>
                  </a:outerShdw>
                </a:effectLst>
              </a:rPr>
              <a:t>Hİkmet</a:t>
            </a:r>
            <a:r>
              <a:rPr lang="tr-TR" dirty="0" smtClean="0">
                <a:effectLst>
                  <a:glow rad="63500">
                    <a:schemeClr val="accent3">
                      <a:satMod val="175000"/>
                      <a:alpha val="40000"/>
                    </a:schemeClr>
                  </a:glow>
                  <a:outerShdw blurRad="38100" dist="38100" dir="2700000" algn="tl">
                    <a:srgbClr val="000000">
                      <a:alpha val="43137"/>
                    </a:srgbClr>
                  </a:outerShdw>
                </a:effectLst>
              </a:rPr>
              <a:t> RAN</a:t>
            </a:r>
            <a:endParaRPr lang="tr-TR" dirty="0">
              <a:effectLst>
                <a:glow rad="63500">
                  <a:schemeClr val="accent3">
                    <a:satMod val="175000"/>
                    <a:alpha val="40000"/>
                  </a:schemeClr>
                </a:glow>
                <a:outerShdw blurRad="38100" dist="38100" dir="2700000" algn="tl">
                  <a:srgbClr val="000000">
                    <a:alpha val="43137"/>
                  </a:srgbClr>
                </a:outerShdw>
              </a:effectLst>
            </a:endParaRPr>
          </a:p>
        </p:txBody>
      </p:sp>
      <p:pic>
        <p:nvPicPr>
          <p:cNvPr id="7"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40152" y="2020888"/>
            <a:ext cx="2786269"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23234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1" y="2020824"/>
            <a:ext cx="3178695" cy="4005072"/>
          </a:xfrm>
        </p:spPr>
        <p:txBody>
          <a:bodyPr/>
          <a:lstStyle/>
          <a:p>
            <a:pPr algn="l"/>
            <a:r>
              <a:rPr lang="tr-TR" dirty="0" smtClean="0"/>
              <a:t>  Sıcak, duygulu, sarsıcı, canlı bir dili olan Nazım Hikmet, divan ve halk şiiri söyleşilerini çağdaş bir anlayışta eritti. Bu iki kaynaktan süzülen Türkçeyi, eserlerinde uyguladı.</a:t>
            </a:r>
          </a:p>
          <a:p>
            <a:pPr algn="l"/>
            <a:r>
              <a:rPr lang="tr-TR" dirty="0"/>
              <a:t> </a:t>
            </a:r>
            <a:r>
              <a:rPr lang="tr-TR" dirty="0" smtClean="0"/>
              <a:t> Şairliği kadar yazarlığı da olan Nazım Hikmet, şiirin yanında öykü, oyun, mektup gibi türlerde de kalem oynattı.</a:t>
            </a:r>
            <a:endParaRPr lang="tr-TR" dirty="0"/>
          </a:p>
        </p:txBody>
      </p:sp>
      <p:sp>
        <p:nvSpPr>
          <p:cNvPr id="3" name="İçerik Yer Tutucusu 2"/>
          <p:cNvSpPr>
            <a:spLocks noGrp="1"/>
          </p:cNvSpPr>
          <p:nvPr>
            <p:ph sz="quarter" idx="14"/>
          </p:nvPr>
        </p:nvSpPr>
        <p:spPr>
          <a:xfrm>
            <a:off x="3707904" y="2020824"/>
            <a:ext cx="5184576" cy="4005072"/>
          </a:xfrm>
        </p:spPr>
        <p:txBody>
          <a:bodyPr numCol="2" spcCol="180000">
            <a:normAutofit fontScale="70000" lnSpcReduction="20000"/>
          </a:bodyPr>
          <a:lstStyle/>
          <a:p>
            <a:pPr algn="l"/>
            <a:r>
              <a:rPr lang="tr-TR" b="1" i="1" dirty="0"/>
              <a:t>Mavi Gözlü Dev, Minnacık Kadın ve Hanımelleri</a:t>
            </a:r>
            <a:r>
              <a:rPr lang="tr-TR" i="1" dirty="0"/>
              <a:t/>
            </a:r>
            <a:br>
              <a:rPr lang="tr-TR" i="1" dirty="0"/>
            </a:br>
            <a:r>
              <a:rPr lang="tr-TR" i="1" dirty="0"/>
              <a:t/>
            </a:r>
            <a:br>
              <a:rPr lang="tr-TR" i="1" dirty="0"/>
            </a:br>
            <a:r>
              <a:rPr lang="tr-TR" i="1" dirty="0"/>
              <a:t>O mavi gözlü bir devdi.</a:t>
            </a:r>
            <a:br>
              <a:rPr lang="tr-TR" i="1" dirty="0"/>
            </a:br>
            <a:r>
              <a:rPr lang="tr-TR" i="1" dirty="0"/>
              <a:t>Minnacık bir kadın sevdi.</a:t>
            </a:r>
            <a:br>
              <a:rPr lang="tr-TR" i="1" dirty="0"/>
            </a:br>
            <a:r>
              <a:rPr lang="tr-TR" i="1" dirty="0"/>
              <a:t>Kadının hayali minnacık bir evdi,</a:t>
            </a:r>
            <a:br>
              <a:rPr lang="tr-TR" i="1" dirty="0"/>
            </a:br>
            <a:r>
              <a:rPr lang="tr-TR" i="1" dirty="0"/>
              <a:t>                       bahçesinde ebruli</a:t>
            </a:r>
            <a:br>
              <a:rPr lang="tr-TR" i="1" dirty="0"/>
            </a:br>
            <a:r>
              <a:rPr lang="tr-TR" i="1" dirty="0"/>
              <a:t>                                 hanımeli</a:t>
            </a:r>
            <a:br>
              <a:rPr lang="tr-TR" i="1" dirty="0"/>
            </a:br>
            <a:r>
              <a:rPr lang="tr-TR" i="1" dirty="0"/>
              <a:t>                               açan bir ev.</a:t>
            </a:r>
            <a:br>
              <a:rPr lang="tr-TR" i="1" dirty="0"/>
            </a:br>
            <a:r>
              <a:rPr lang="tr-TR" i="1" dirty="0"/>
              <a:t/>
            </a:r>
            <a:br>
              <a:rPr lang="tr-TR" i="1" dirty="0"/>
            </a:br>
            <a:r>
              <a:rPr lang="tr-TR" i="1" dirty="0"/>
              <a:t>Bir dev gibi seviyordu dev.</a:t>
            </a:r>
            <a:br>
              <a:rPr lang="tr-TR" i="1" dirty="0"/>
            </a:br>
            <a:r>
              <a:rPr lang="tr-TR" i="1" dirty="0"/>
              <a:t>Ve elleri öyle büyük işler için</a:t>
            </a:r>
            <a:br>
              <a:rPr lang="tr-TR" i="1" dirty="0"/>
            </a:br>
            <a:r>
              <a:rPr lang="tr-TR" i="1" dirty="0"/>
              <a:t>                 hazırlanmıştı ki </a:t>
            </a:r>
            <a:r>
              <a:rPr lang="tr-TR" i="1" dirty="0" smtClean="0"/>
              <a:t>devin, yapamazdı </a:t>
            </a:r>
            <a:r>
              <a:rPr lang="tr-TR" i="1" dirty="0"/>
              <a:t>yapısını,</a:t>
            </a:r>
            <a:br>
              <a:rPr lang="tr-TR" i="1" dirty="0"/>
            </a:br>
            <a:r>
              <a:rPr lang="tr-TR" i="1" dirty="0"/>
              <a:t>                </a:t>
            </a:r>
            <a:r>
              <a:rPr lang="tr-TR" i="1" dirty="0" smtClean="0"/>
              <a:t> </a:t>
            </a:r>
            <a:r>
              <a:rPr lang="tr-TR" i="1" dirty="0"/>
              <a:t>çalamazdı kapısını</a:t>
            </a:r>
            <a:br>
              <a:rPr lang="tr-TR" i="1" dirty="0"/>
            </a:br>
            <a:r>
              <a:rPr lang="tr-TR" i="1" dirty="0"/>
              <a:t>bahçesinde ebruli</a:t>
            </a:r>
            <a:br>
              <a:rPr lang="tr-TR" i="1" dirty="0"/>
            </a:br>
            <a:r>
              <a:rPr lang="tr-TR" i="1" dirty="0"/>
              <a:t>                   hanımeli</a:t>
            </a:r>
            <a:br>
              <a:rPr lang="tr-TR" i="1" dirty="0"/>
            </a:br>
            <a:r>
              <a:rPr lang="tr-TR" i="1" dirty="0"/>
              <a:t>                             açan evin.</a:t>
            </a:r>
            <a:br>
              <a:rPr lang="tr-TR" i="1" dirty="0"/>
            </a:br>
            <a:r>
              <a:rPr lang="tr-TR" i="1" dirty="0"/>
              <a:t/>
            </a:r>
            <a:br>
              <a:rPr lang="tr-TR" i="1" dirty="0"/>
            </a:br>
            <a:r>
              <a:rPr lang="tr-TR" i="1" dirty="0"/>
              <a:t>O mavi gözlü bir devdi.</a:t>
            </a:r>
            <a:br>
              <a:rPr lang="tr-TR" i="1" dirty="0"/>
            </a:br>
            <a:r>
              <a:rPr lang="tr-TR" i="1" dirty="0"/>
              <a:t>Minnacık bir kadın sevdi.</a:t>
            </a:r>
            <a:br>
              <a:rPr lang="tr-TR" i="1" dirty="0"/>
            </a:br>
            <a:r>
              <a:rPr lang="tr-TR" i="1" dirty="0"/>
              <a:t>Mini minnacıktı </a:t>
            </a:r>
            <a:r>
              <a:rPr lang="tr-TR" i="1" dirty="0" smtClean="0"/>
              <a:t>kadın.</a:t>
            </a:r>
          </a:p>
          <a:p>
            <a:pPr algn="l"/>
            <a:r>
              <a:rPr lang="tr-TR" i="1" dirty="0" smtClean="0"/>
              <a:t>Rahata </a:t>
            </a:r>
            <a:r>
              <a:rPr lang="tr-TR" i="1" dirty="0"/>
              <a:t>acıktı kadın</a:t>
            </a:r>
            <a:br>
              <a:rPr lang="tr-TR" i="1" dirty="0"/>
            </a:br>
            <a:r>
              <a:rPr lang="tr-TR" i="1" dirty="0"/>
              <a:t>          yoruldu devin büyük yolunda.</a:t>
            </a:r>
            <a:br>
              <a:rPr lang="tr-TR" i="1" dirty="0"/>
            </a:br>
            <a:r>
              <a:rPr lang="tr-TR" i="1" dirty="0"/>
              <a:t>Ve elveda! deyip mavi gözlü deve,</a:t>
            </a:r>
            <a:br>
              <a:rPr lang="tr-TR" i="1" dirty="0"/>
            </a:br>
            <a:r>
              <a:rPr lang="tr-TR" i="1" dirty="0"/>
              <a:t>girdi zengin bir cücenin kolunda</a:t>
            </a:r>
            <a:br>
              <a:rPr lang="tr-TR" i="1" dirty="0"/>
            </a:br>
            <a:r>
              <a:rPr lang="tr-TR" i="1" dirty="0"/>
              <a:t>           bahçesinde ebruli</a:t>
            </a:r>
            <a:br>
              <a:rPr lang="tr-TR" i="1" dirty="0"/>
            </a:br>
            <a:r>
              <a:rPr lang="tr-TR" i="1" dirty="0"/>
              <a:t>                     hanımeli</a:t>
            </a:r>
            <a:br>
              <a:rPr lang="tr-TR" i="1" dirty="0"/>
            </a:br>
            <a:r>
              <a:rPr lang="tr-TR" i="1" dirty="0"/>
              <a:t>                               açan eve.</a:t>
            </a:r>
            <a:br>
              <a:rPr lang="tr-TR" i="1" dirty="0"/>
            </a:br>
            <a:r>
              <a:rPr lang="tr-TR" i="1" dirty="0"/>
              <a:t/>
            </a:r>
            <a:br>
              <a:rPr lang="tr-TR" i="1" dirty="0"/>
            </a:br>
            <a:r>
              <a:rPr lang="tr-TR" i="1" dirty="0"/>
              <a:t>Şimdi anlıyor ki mavi gözlü </a:t>
            </a:r>
            <a:r>
              <a:rPr lang="tr-TR" i="1" dirty="0" smtClean="0"/>
              <a:t>dev, dev </a:t>
            </a:r>
            <a:r>
              <a:rPr lang="tr-TR" i="1" dirty="0"/>
              <a:t>gibi sevgilere mezar bile olamaz:</a:t>
            </a:r>
            <a:br>
              <a:rPr lang="tr-TR" i="1" dirty="0"/>
            </a:br>
            <a:r>
              <a:rPr lang="tr-TR" i="1" dirty="0"/>
              <a:t>bahçesinde ebruli</a:t>
            </a:r>
            <a:br>
              <a:rPr lang="tr-TR" i="1" dirty="0"/>
            </a:br>
            <a:r>
              <a:rPr lang="tr-TR" i="1" dirty="0"/>
              <a:t>                         hanımeli</a:t>
            </a:r>
            <a:br>
              <a:rPr lang="tr-TR" i="1" dirty="0"/>
            </a:br>
            <a:r>
              <a:rPr lang="tr-TR" i="1" dirty="0"/>
              <a:t>                                 açan ev..</a:t>
            </a:r>
          </a:p>
        </p:txBody>
      </p:sp>
      <p:sp>
        <p:nvSpPr>
          <p:cNvPr id="4" name="Başlık 3"/>
          <p:cNvSpPr>
            <a:spLocks noGrp="1"/>
          </p:cNvSpPr>
          <p:nvPr>
            <p:ph type="title"/>
          </p:nvPr>
        </p:nvSpPr>
        <p:spPr/>
        <p:txBody>
          <a:bodyPr/>
          <a:lstStyle/>
          <a:p>
            <a:endParaRPr lang="tr-TR"/>
          </a:p>
        </p:txBody>
      </p:sp>
    </p:spTree>
    <p:extLst>
      <p:ext uri="{BB962C8B-B14F-4D97-AF65-F5344CB8AC3E}">
        <p14:creationId xmlns:p14="http://schemas.microsoft.com/office/powerpoint/2010/main" val="7148339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a:t> </a:t>
            </a:r>
            <a:r>
              <a:rPr lang="tr-TR" dirty="0" smtClean="0"/>
              <a:t> Özellikle </a:t>
            </a:r>
            <a:r>
              <a:rPr lang="tr-TR" dirty="0" smtClean="0">
                <a:solidFill>
                  <a:srgbClr val="7030A0"/>
                </a:solidFill>
              </a:rPr>
              <a:t>Ziya Gökalp</a:t>
            </a:r>
            <a:r>
              <a:rPr lang="tr-TR" dirty="0" smtClean="0"/>
              <a:t>’i kendilerine fikir ve sanatta rehber olarak benimsediler. Onun etkisini açıklamaktan da çekinmediler. Nitekim Yusuf Ziya, </a:t>
            </a:r>
            <a:r>
              <a:rPr lang="tr-TR" dirty="0" err="1" smtClean="0"/>
              <a:t>Çınaraltı</a:t>
            </a:r>
            <a:r>
              <a:rPr lang="tr-TR" dirty="0" smtClean="0"/>
              <a:t> dergisinde bu etkiyi şöyle açıklar: </a:t>
            </a:r>
            <a:r>
              <a:rPr lang="tr-TR" b="1" dirty="0" smtClean="0"/>
              <a:t>«Kalemi elimize aldığımız gün Ziya Gökalp’i karşımızda bulduk. O bizim müessirimizdi. Hece ve vezninin gizli kalmış şekillerini ondan aldığımı ilhamlarla arayıp bulduk. Türk esatirine, Dede Korkut masallarının hazinesine onun izinde yürüyerek kavuştuk. Halk edebiyatındaki milli motifleri onun irşadı ile aradık.»</a:t>
            </a:r>
          </a:p>
          <a:p>
            <a:pPr algn="l"/>
            <a:r>
              <a:rPr lang="tr-TR" dirty="0" smtClean="0"/>
              <a:t>  İlk şiirlerinde aruz ölçüsünü kullanan bu sanatçılar sonradan heceye yöneldiler. Halk şiirimizin özelliklerinden, yerli kaynaklarımızdan yararlanarak, şiirimizin aruzdan heceye geçişinde önemli rol oynadılar.</a:t>
            </a:r>
            <a:endParaRPr lang="tr-TR" dirty="0"/>
          </a:p>
        </p:txBody>
      </p:sp>
      <p:sp>
        <p:nvSpPr>
          <p:cNvPr id="3" name="Başlık 2"/>
          <p:cNvSpPr>
            <a:spLocks noGrp="1"/>
          </p:cNvSpPr>
          <p:nvPr>
            <p:ph type="title"/>
          </p:nvPr>
        </p:nvSpPr>
        <p:spPr/>
        <p:txBody>
          <a:bodyPr/>
          <a:lstStyle/>
          <a:p>
            <a:endParaRPr lang="tr-TR" dirty="0"/>
          </a:p>
        </p:txBody>
      </p:sp>
    </p:spTree>
    <p:extLst>
      <p:ext uri="{BB962C8B-B14F-4D97-AF65-F5344CB8AC3E}">
        <p14:creationId xmlns:p14="http://schemas.microsoft.com/office/powerpoint/2010/main" val="25508175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p:txBody>
          <a:bodyPr numCol="1">
            <a:noAutofit/>
          </a:bodyPr>
          <a:lstStyle/>
          <a:p>
            <a:pPr algn="l"/>
            <a:r>
              <a:rPr lang="tr-TR" b="1" dirty="0" smtClean="0"/>
              <a:t>ŞİİR:</a:t>
            </a:r>
            <a:r>
              <a:rPr lang="tr-TR" dirty="0" smtClean="0"/>
              <a:t> 835 </a:t>
            </a:r>
            <a:r>
              <a:rPr lang="tr-TR" dirty="0"/>
              <a:t>Satır,  </a:t>
            </a:r>
            <a:r>
              <a:rPr lang="tr-TR" dirty="0" smtClean="0"/>
              <a:t>Varan </a:t>
            </a:r>
            <a:r>
              <a:rPr lang="tr-TR" dirty="0"/>
              <a:t>3, </a:t>
            </a:r>
            <a:r>
              <a:rPr lang="tr-TR" dirty="0" smtClean="0"/>
              <a:t>1+1=1, Sesini </a:t>
            </a:r>
            <a:r>
              <a:rPr lang="tr-TR" dirty="0"/>
              <a:t>Kaybeden Şehir, </a:t>
            </a:r>
            <a:r>
              <a:rPr lang="tr-TR" dirty="0" err="1" smtClean="0"/>
              <a:t>Benerci</a:t>
            </a:r>
            <a:r>
              <a:rPr lang="tr-TR" dirty="0" smtClean="0"/>
              <a:t> </a:t>
            </a:r>
            <a:r>
              <a:rPr lang="tr-TR" dirty="0"/>
              <a:t>Kendini Niçin Öldürdü, </a:t>
            </a:r>
            <a:r>
              <a:rPr lang="tr-TR" dirty="0" smtClean="0"/>
              <a:t>Gece </a:t>
            </a:r>
            <a:r>
              <a:rPr lang="tr-TR" dirty="0"/>
              <a:t>Gelen Telgraf,  </a:t>
            </a:r>
            <a:r>
              <a:rPr lang="tr-TR" dirty="0" err="1" smtClean="0"/>
              <a:t>Taranta</a:t>
            </a:r>
            <a:r>
              <a:rPr lang="tr-TR" dirty="0" smtClean="0"/>
              <a:t> </a:t>
            </a:r>
            <a:r>
              <a:rPr lang="tr-TR" dirty="0" err="1"/>
              <a:t>Babu'ya</a:t>
            </a:r>
            <a:r>
              <a:rPr lang="tr-TR" dirty="0"/>
              <a:t> Mektuplar,  </a:t>
            </a:r>
            <a:r>
              <a:rPr lang="tr-TR" dirty="0" err="1" smtClean="0"/>
              <a:t>Simavna</a:t>
            </a:r>
            <a:r>
              <a:rPr lang="tr-TR" dirty="0" smtClean="0"/>
              <a:t> </a:t>
            </a:r>
            <a:r>
              <a:rPr lang="tr-TR" dirty="0"/>
              <a:t>Kadısı Oğlu Şeyh Bedreddin </a:t>
            </a:r>
            <a:r>
              <a:rPr lang="tr-TR" dirty="0" smtClean="0"/>
              <a:t>Destanı,</a:t>
            </a:r>
            <a:r>
              <a:rPr lang="tr-TR" dirty="0"/>
              <a:t/>
            </a:r>
            <a:br>
              <a:rPr lang="tr-TR" dirty="0"/>
            </a:br>
            <a:r>
              <a:rPr lang="tr-TR" dirty="0" err="1"/>
              <a:t>Kuvayi</a:t>
            </a:r>
            <a:r>
              <a:rPr lang="tr-TR" dirty="0"/>
              <a:t> Milliye Destanı, </a:t>
            </a:r>
            <a:r>
              <a:rPr lang="tr-TR" dirty="0" smtClean="0"/>
              <a:t>Memleketimden </a:t>
            </a:r>
            <a:r>
              <a:rPr lang="tr-TR" dirty="0"/>
              <a:t>İnsan Manzaraları  </a:t>
            </a:r>
            <a:r>
              <a:rPr lang="tr-TR" b="1" dirty="0"/>
              <a:t/>
            </a:r>
            <a:br>
              <a:rPr lang="tr-TR" b="1" dirty="0"/>
            </a:br>
            <a:r>
              <a:rPr lang="tr-TR" b="1" dirty="0" smtClean="0"/>
              <a:t>OYUN: </a:t>
            </a:r>
            <a:r>
              <a:rPr lang="tr-TR" dirty="0" smtClean="0"/>
              <a:t>Kafatası, Bir </a:t>
            </a:r>
            <a:r>
              <a:rPr lang="tr-TR" dirty="0"/>
              <a:t>Ölü </a:t>
            </a:r>
            <a:r>
              <a:rPr lang="tr-TR" dirty="0" smtClean="0"/>
              <a:t>Evi,</a:t>
            </a:r>
            <a:r>
              <a:rPr lang="tr-TR" dirty="0"/>
              <a:t> </a:t>
            </a:r>
            <a:r>
              <a:rPr lang="tr-TR" dirty="0" smtClean="0"/>
              <a:t>Unutulan Adam, İvan </a:t>
            </a:r>
            <a:r>
              <a:rPr lang="tr-TR" dirty="0" err="1"/>
              <a:t>İvanoviç</a:t>
            </a:r>
            <a:r>
              <a:rPr lang="tr-TR" dirty="0"/>
              <a:t> var mıydı yok muydu</a:t>
            </a:r>
            <a:r>
              <a:rPr lang="tr-TR" dirty="0" smtClean="0"/>
              <a:t>?, Ferhat </a:t>
            </a:r>
            <a:r>
              <a:rPr lang="tr-TR" dirty="0"/>
              <a:t>ile </a:t>
            </a:r>
            <a:r>
              <a:rPr lang="tr-TR" dirty="0" smtClean="0"/>
              <a:t>Şirin, Yusuf ile </a:t>
            </a:r>
            <a:r>
              <a:rPr lang="tr-TR" dirty="0" err="1" smtClean="0"/>
              <a:t>Menofis</a:t>
            </a:r>
            <a:r>
              <a:rPr lang="tr-TR" dirty="0" smtClean="0"/>
              <a:t>, Demokles’in Kılıcı</a:t>
            </a:r>
            <a:r>
              <a:rPr lang="tr-TR" dirty="0"/>
              <a:t/>
            </a:r>
            <a:br>
              <a:rPr lang="tr-TR" dirty="0"/>
            </a:br>
            <a:r>
              <a:rPr lang="tr-TR" b="1" dirty="0" smtClean="0"/>
              <a:t>ROMAN:</a:t>
            </a:r>
            <a:r>
              <a:rPr lang="tr-TR" b="1" dirty="0"/>
              <a:t> </a:t>
            </a:r>
            <a:r>
              <a:rPr lang="tr-TR" dirty="0" smtClean="0"/>
              <a:t>Kan </a:t>
            </a:r>
            <a:r>
              <a:rPr lang="tr-TR" dirty="0"/>
              <a:t>Konuşmaz,  </a:t>
            </a:r>
            <a:r>
              <a:rPr lang="tr-TR" dirty="0" smtClean="0"/>
              <a:t>Yeşil Elmalar, Yaşamak </a:t>
            </a:r>
            <a:r>
              <a:rPr lang="tr-TR" dirty="0"/>
              <a:t>Güzel Şey Be Kardeşim, </a:t>
            </a:r>
            <a:br>
              <a:rPr lang="tr-TR" dirty="0"/>
            </a:br>
            <a:r>
              <a:rPr lang="tr-TR" dirty="0"/>
              <a:t>Öteki Defterler </a:t>
            </a:r>
            <a:r>
              <a:rPr lang="tr-TR" b="1" dirty="0"/>
              <a:t/>
            </a:r>
            <a:br>
              <a:rPr lang="tr-TR" b="1" dirty="0"/>
            </a:br>
            <a:r>
              <a:rPr lang="tr-TR" b="1" dirty="0" smtClean="0"/>
              <a:t>FIKRA: </a:t>
            </a:r>
            <a:r>
              <a:rPr lang="tr-TR" dirty="0" smtClean="0"/>
              <a:t>İt </a:t>
            </a:r>
            <a:r>
              <a:rPr lang="tr-TR" dirty="0"/>
              <a:t>Ürür, Kervan </a:t>
            </a:r>
            <a:r>
              <a:rPr lang="tr-TR" dirty="0" smtClean="0"/>
              <a:t>Yürür</a:t>
            </a:r>
            <a:r>
              <a:rPr lang="tr-TR" b="1" dirty="0"/>
              <a:t/>
            </a:r>
            <a:br>
              <a:rPr lang="tr-TR" b="1" dirty="0"/>
            </a:br>
            <a:r>
              <a:rPr lang="tr-TR" b="1" dirty="0" smtClean="0"/>
              <a:t>ÖYKÜ: </a:t>
            </a:r>
            <a:r>
              <a:rPr lang="tr-TR" dirty="0" smtClean="0"/>
              <a:t>Sevdalı Bulut</a:t>
            </a:r>
            <a:endParaRPr lang="tr-TR" dirty="0"/>
          </a:p>
        </p:txBody>
      </p:sp>
      <p:sp>
        <p:nvSpPr>
          <p:cNvPr id="4" name="Başlık 3"/>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41813662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4834879" cy="4005072"/>
          </a:xfrm>
        </p:spPr>
        <p:txBody>
          <a:bodyPr>
            <a:normAutofit/>
          </a:bodyPr>
          <a:lstStyle/>
          <a:p>
            <a:pPr algn="l">
              <a:defRPr/>
            </a:pPr>
            <a:r>
              <a:rPr lang="tr-TR" dirty="0" smtClean="0"/>
              <a:t>  İlk </a:t>
            </a:r>
            <a:r>
              <a:rPr lang="tr-TR" dirty="0"/>
              <a:t>dönemlerinde</a:t>
            </a:r>
            <a:r>
              <a:rPr lang="tr-TR" dirty="0" smtClean="0"/>
              <a:t> kişisel duygularını yansıtan romantik, ölçülü ve uyaklı şiirler yazdı.</a:t>
            </a:r>
          </a:p>
          <a:p>
            <a:pPr algn="l">
              <a:defRPr/>
            </a:pPr>
            <a:r>
              <a:rPr lang="tr-TR" dirty="0" smtClean="0"/>
              <a:t>  Özellikle </a:t>
            </a:r>
            <a:r>
              <a:rPr lang="tr-TR" dirty="0"/>
              <a:t>1940’lı yıllarda yoksulların yaşamlarını anlattığı şiirleriyle, toplumcu gerçekçi şairlerin önemli temsilcilerindedir</a:t>
            </a:r>
            <a:r>
              <a:rPr lang="tr-TR" dirty="0" smtClean="0"/>
              <a:t>.</a:t>
            </a:r>
          </a:p>
          <a:p>
            <a:pPr algn="l">
              <a:defRPr/>
            </a:pPr>
            <a:r>
              <a:rPr lang="tr-TR" dirty="0" smtClean="0"/>
              <a:t>    «</a:t>
            </a:r>
            <a:r>
              <a:rPr lang="tr-TR" dirty="0" err="1" smtClean="0"/>
              <a:t>Markopaşa</a:t>
            </a:r>
            <a:r>
              <a:rPr lang="tr-TR" dirty="0" smtClean="0"/>
              <a:t>» </a:t>
            </a:r>
            <a:r>
              <a:rPr lang="tr-TR" dirty="0"/>
              <a:t>dergisinde mizahi yazılar yazmıştır</a:t>
            </a:r>
            <a:r>
              <a:rPr lang="tr-TR" dirty="0" smtClean="0"/>
              <a:t>.</a:t>
            </a:r>
            <a:endParaRPr lang="tr-TR" dirty="0"/>
          </a:p>
          <a:p>
            <a:pPr algn="l">
              <a:defRPr/>
            </a:pPr>
            <a:r>
              <a:rPr lang="tr-TR" dirty="0" smtClean="0"/>
              <a:t>  En </a:t>
            </a:r>
            <a:r>
              <a:rPr lang="tr-TR" dirty="0"/>
              <a:t>önemli </a:t>
            </a:r>
            <a:r>
              <a:rPr lang="tr-TR" dirty="0" smtClean="0"/>
              <a:t>eserlerinden </a:t>
            </a:r>
            <a:r>
              <a:rPr lang="tr-TR" dirty="0"/>
              <a:t>olan Hababam Sınıfı, başlangıçta tiyatro olarak yayımlanmıştır</a:t>
            </a:r>
            <a:r>
              <a:rPr lang="tr-TR" dirty="0" smtClean="0"/>
              <a:t>. </a:t>
            </a:r>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RIFAT ILGAZ</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895890" y="2020888"/>
            <a:ext cx="2708558"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321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Sosyalist </a:t>
            </a:r>
            <a:r>
              <a:rPr lang="tr-TR" dirty="0"/>
              <a:t>hikaye yazarlarının öncülerindendir. Öykü, roman ve oyunlarında insanların yaşamını, toplumun </a:t>
            </a:r>
            <a:r>
              <a:rPr lang="tr-TR" dirty="0" smtClean="0"/>
              <a:t>sorunlarını; köylülerin, işçilerin, esnafların, öğrenci ve öğretmenlerin, tutukların, hastaların umutlarını, umutsuzluklarını gözlemleyerek saptamaya, sade ve gösterişsiz bir dille, mizahi bir havayla yansıtmaya çalıştı. Siyasal ve ideolojik sorunları yalın ve mizahi bir dille aktardı. </a:t>
            </a:r>
          </a:p>
          <a:p>
            <a:pPr algn="l"/>
            <a:r>
              <a:rPr lang="tr-TR" dirty="0"/>
              <a:t> </a:t>
            </a:r>
            <a:r>
              <a:rPr lang="tr-TR" dirty="0" smtClean="0"/>
              <a:t> </a:t>
            </a:r>
            <a:r>
              <a:rPr lang="tr-TR" dirty="0" smtClean="0">
                <a:solidFill>
                  <a:srgbClr val="7030A0"/>
                </a:solidFill>
              </a:rPr>
              <a:t>«Yıldız Karayel» </a:t>
            </a:r>
            <a:r>
              <a:rPr lang="tr-TR" dirty="0" smtClean="0"/>
              <a:t>de kırsal kesim sorunlarını gözlemci, gerçekçi bir anlatımla romanlaştırdı. </a:t>
            </a:r>
            <a:r>
              <a:rPr lang="tr-TR" dirty="0" smtClean="0">
                <a:solidFill>
                  <a:srgbClr val="7030A0"/>
                </a:solidFill>
              </a:rPr>
              <a:t>«Bizim Koğuş» </a:t>
            </a:r>
            <a:r>
              <a:rPr lang="tr-TR" dirty="0" smtClean="0"/>
              <a:t>eserinde hastanelerdeki sağlık sorunlarını vurgulamış. </a:t>
            </a:r>
            <a:r>
              <a:rPr lang="tr-TR" dirty="0" smtClean="0">
                <a:solidFill>
                  <a:srgbClr val="7030A0"/>
                </a:solidFill>
              </a:rPr>
              <a:t>«Hababam </a:t>
            </a:r>
            <a:r>
              <a:rPr lang="tr-TR" dirty="0" err="1" smtClean="0">
                <a:solidFill>
                  <a:srgbClr val="7030A0"/>
                </a:solidFill>
              </a:rPr>
              <a:t>Sınıfı»</a:t>
            </a:r>
            <a:r>
              <a:rPr lang="tr-TR" dirty="0" err="1" smtClean="0"/>
              <a:t>nda</a:t>
            </a:r>
            <a:r>
              <a:rPr lang="tr-TR" dirty="0" smtClean="0"/>
              <a:t> okul yaşamıyla gerçek yaşam arasındaki ilişkiye, eğitim sorunlarına gülmece yoluyla parmak bastı.</a:t>
            </a:r>
            <a:endParaRPr lang="tr-TR" dirty="0">
              <a:solidFill>
                <a:srgbClr val="7030A0"/>
              </a:solidFill>
            </a:endParaRPr>
          </a:p>
          <a:p>
            <a:pPr algn="l"/>
            <a:endParaRPr lang="tr-TR" dirty="0"/>
          </a:p>
        </p:txBody>
      </p:sp>
      <p:sp>
        <p:nvSpPr>
          <p:cNvPr id="5" name="Başlık 4"/>
          <p:cNvSpPr>
            <a:spLocks noGrp="1"/>
          </p:cNvSpPr>
          <p:nvPr>
            <p:ph type="title"/>
          </p:nvPr>
        </p:nvSpPr>
        <p:spPr/>
        <p:txBody>
          <a:bodyPr/>
          <a:lstStyle/>
          <a:p>
            <a:endParaRPr lang="tr-TR"/>
          </a:p>
        </p:txBody>
      </p:sp>
    </p:spTree>
    <p:extLst>
      <p:ext uri="{BB962C8B-B14F-4D97-AF65-F5344CB8AC3E}">
        <p14:creationId xmlns:p14="http://schemas.microsoft.com/office/powerpoint/2010/main" val="2006916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323528" y="2020824"/>
            <a:ext cx="8640960" cy="4432512"/>
          </a:xfrm>
        </p:spPr>
        <p:txBody>
          <a:bodyPr>
            <a:noAutofit/>
          </a:bodyPr>
          <a:lstStyle/>
          <a:p>
            <a:pPr algn="l"/>
            <a:r>
              <a:rPr lang="tr-TR" sz="1800" b="1" dirty="0" smtClean="0"/>
              <a:t>ŞİİR:</a:t>
            </a:r>
            <a:r>
              <a:rPr lang="tr-TR" sz="1800" b="1" dirty="0"/>
              <a:t> </a:t>
            </a:r>
            <a:r>
              <a:rPr lang="tr-TR" sz="1800" dirty="0" smtClean="0"/>
              <a:t>Yarenlik, Sınıf,</a:t>
            </a:r>
            <a:r>
              <a:rPr lang="tr-TR" sz="1800" dirty="0"/>
              <a:t> </a:t>
            </a:r>
            <a:r>
              <a:rPr lang="tr-TR" sz="1800" dirty="0" smtClean="0"/>
              <a:t>Yaşadıkça, Üsküdar'da </a:t>
            </a:r>
            <a:r>
              <a:rPr lang="tr-TR" sz="1800" dirty="0"/>
              <a:t>Sabah </a:t>
            </a:r>
            <a:r>
              <a:rPr lang="tr-TR" sz="1800" dirty="0" smtClean="0"/>
              <a:t>Oldu, Soluk Soluğa, Karakılçık, Uzak Değil, Güvercinim </a:t>
            </a:r>
            <a:r>
              <a:rPr lang="tr-TR" sz="1800" dirty="0"/>
              <a:t>Uyur </a:t>
            </a:r>
            <a:r>
              <a:rPr lang="tr-TR" sz="1800" dirty="0" smtClean="0"/>
              <a:t>mu, Kulağımız Kirişte, Ocak Katırı Alagöz, Çocuk Bahçesi</a:t>
            </a:r>
          </a:p>
          <a:p>
            <a:pPr algn="l"/>
            <a:r>
              <a:rPr lang="tr-TR" sz="1800" b="1" dirty="0" smtClean="0"/>
              <a:t>ROMAN:</a:t>
            </a:r>
            <a:r>
              <a:rPr lang="tr-TR" sz="1800" b="1" dirty="0"/>
              <a:t> </a:t>
            </a:r>
            <a:r>
              <a:rPr lang="tr-TR" sz="1800" dirty="0" smtClean="0"/>
              <a:t>Hababam Sınıfı,</a:t>
            </a:r>
            <a:r>
              <a:rPr lang="tr-TR" sz="1800" i="1" dirty="0" smtClean="0"/>
              <a:t> </a:t>
            </a:r>
            <a:r>
              <a:rPr lang="tr-TR" sz="1800" dirty="0"/>
              <a:t>Hababam Sınıfı İcraatın </a:t>
            </a:r>
            <a:r>
              <a:rPr lang="tr-TR" sz="1800" dirty="0" smtClean="0"/>
              <a:t>İçinde, Pijamalılar</a:t>
            </a:r>
            <a:r>
              <a:rPr lang="tr-TR" sz="1800" dirty="0"/>
              <a:t> (Bizim Koğuş</a:t>
            </a:r>
            <a:r>
              <a:rPr lang="tr-TR" sz="1800" dirty="0" smtClean="0"/>
              <a:t>), Karadeniz'in </a:t>
            </a:r>
            <a:r>
              <a:rPr lang="tr-TR" sz="1800" dirty="0"/>
              <a:t>Kıyıcığında </a:t>
            </a:r>
            <a:r>
              <a:rPr lang="tr-TR" sz="1800" dirty="0" smtClean="0"/>
              <a:t>Karartma Geceleri,</a:t>
            </a:r>
            <a:r>
              <a:rPr lang="tr-TR" sz="1800" dirty="0"/>
              <a:t> </a:t>
            </a:r>
            <a:r>
              <a:rPr lang="tr-TR" sz="1800" dirty="0" smtClean="0"/>
              <a:t>Yıldız Karayel,</a:t>
            </a:r>
            <a:r>
              <a:rPr lang="tr-TR" sz="1800" dirty="0"/>
              <a:t> </a:t>
            </a:r>
            <a:r>
              <a:rPr lang="tr-TR" sz="1800" dirty="0" smtClean="0"/>
              <a:t>Hoca </a:t>
            </a:r>
            <a:r>
              <a:rPr lang="tr-TR" sz="1800" dirty="0"/>
              <a:t>Nasrettin ve </a:t>
            </a:r>
            <a:r>
              <a:rPr lang="tr-TR" sz="1800" dirty="0" smtClean="0"/>
              <a:t>Çömezleri</a:t>
            </a:r>
            <a:r>
              <a:rPr lang="tr-TR" sz="1800" dirty="0"/>
              <a:t> </a:t>
            </a:r>
            <a:endParaRPr lang="tr-TR" sz="1800" dirty="0" smtClean="0"/>
          </a:p>
          <a:p>
            <a:pPr algn="l"/>
            <a:r>
              <a:rPr lang="tr-TR" sz="1800" b="1" dirty="0" smtClean="0"/>
              <a:t>ANI: </a:t>
            </a:r>
            <a:r>
              <a:rPr lang="tr-TR" sz="1800" dirty="0" smtClean="0"/>
              <a:t>Yokuş Yukarı, Kırk </a:t>
            </a:r>
            <a:r>
              <a:rPr lang="tr-TR" sz="1800" dirty="0"/>
              <a:t>Yıl Önce Kırk Yıl </a:t>
            </a:r>
            <a:r>
              <a:rPr lang="tr-TR" sz="1800" dirty="0" smtClean="0"/>
              <a:t>Sonra, Dördüncü </a:t>
            </a:r>
            <a:r>
              <a:rPr lang="tr-TR" sz="1800" dirty="0"/>
              <a:t>Bölük </a:t>
            </a:r>
            <a:endParaRPr lang="tr-TR" sz="1800" dirty="0" smtClean="0"/>
          </a:p>
          <a:p>
            <a:pPr algn="l"/>
            <a:r>
              <a:rPr lang="tr-TR" sz="1800" b="1" dirty="0" smtClean="0"/>
              <a:t>ÖYKÜ: </a:t>
            </a:r>
            <a:r>
              <a:rPr lang="tr-TR" sz="1800" dirty="0" smtClean="0"/>
              <a:t>Radarın Anahtarı, Don </a:t>
            </a:r>
            <a:r>
              <a:rPr lang="tr-TR" sz="1800" dirty="0" err="1"/>
              <a:t>Kişot</a:t>
            </a:r>
            <a:r>
              <a:rPr lang="tr-TR" sz="1800" dirty="0"/>
              <a:t> </a:t>
            </a:r>
            <a:r>
              <a:rPr lang="tr-TR" sz="1800" dirty="0" smtClean="0"/>
              <a:t>İstanbul'da, Kesmeli Bunları, Nerde </a:t>
            </a:r>
            <a:r>
              <a:rPr lang="tr-TR" sz="1800" dirty="0"/>
              <a:t>O Eski </a:t>
            </a:r>
            <a:r>
              <a:rPr lang="tr-TR" sz="1800" dirty="0" smtClean="0"/>
              <a:t>Usturalar, Saksağanın Kuyruğu, Şevket </a:t>
            </a:r>
            <a:r>
              <a:rPr lang="tr-TR" sz="1800" dirty="0"/>
              <a:t>Ustanın </a:t>
            </a:r>
            <a:r>
              <a:rPr lang="tr-TR" sz="1800" dirty="0" smtClean="0"/>
              <a:t>Kedisi, Garibin Horozu,</a:t>
            </a:r>
            <a:r>
              <a:rPr lang="tr-TR" sz="1800" dirty="0"/>
              <a:t> </a:t>
            </a:r>
          </a:p>
          <a:p>
            <a:pPr algn="l"/>
            <a:r>
              <a:rPr lang="tr-TR" sz="1800" dirty="0"/>
              <a:t>Altın </a:t>
            </a:r>
            <a:r>
              <a:rPr lang="tr-TR" sz="1800" dirty="0" smtClean="0"/>
              <a:t>Ekicisi, Palavra, Tuh Sana, Çatal </a:t>
            </a:r>
            <a:r>
              <a:rPr lang="tr-TR" sz="1800" dirty="0" err="1"/>
              <a:t>Matal</a:t>
            </a:r>
            <a:r>
              <a:rPr lang="tr-TR" sz="1800" dirty="0"/>
              <a:t> Kaç </a:t>
            </a:r>
            <a:r>
              <a:rPr lang="tr-TR" sz="1800" dirty="0" smtClean="0"/>
              <a:t>Çatal, Bunadı </a:t>
            </a:r>
            <a:r>
              <a:rPr lang="tr-TR" sz="1800" dirty="0"/>
              <a:t>Bu </a:t>
            </a:r>
            <a:r>
              <a:rPr lang="tr-TR" sz="1800" dirty="0" smtClean="0"/>
              <a:t>Adam, Keş, </a:t>
            </a:r>
            <a:endParaRPr lang="tr-TR" sz="1800" dirty="0"/>
          </a:p>
          <a:p>
            <a:pPr algn="l"/>
            <a:r>
              <a:rPr lang="tr-TR" sz="1800" dirty="0"/>
              <a:t>Al </a:t>
            </a:r>
            <a:r>
              <a:rPr lang="tr-TR" sz="1800" dirty="0" smtClean="0"/>
              <a:t>Atını, Hababam </a:t>
            </a:r>
            <a:r>
              <a:rPr lang="tr-TR" sz="1800" dirty="0"/>
              <a:t>Sınıfı </a:t>
            </a:r>
            <a:r>
              <a:rPr lang="tr-TR" sz="1800" dirty="0" smtClean="0"/>
              <a:t>Uyanıyor, Hababam </a:t>
            </a:r>
            <a:r>
              <a:rPr lang="tr-TR" sz="1800" dirty="0"/>
              <a:t>Sınıfı </a:t>
            </a:r>
            <a:r>
              <a:rPr lang="tr-TR" sz="1800" dirty="0" smtClean="0"/>
              <a:t>Baskında, Hababam </a:t>
            </a:r>
            <a:r>
              <a:rPr lang="tr-TR" sz="1800" dirty="0"/>
              <a:t>Sınıfı Sınıfta </a:t>
            </a:r>
            <a:r>
              <a:rPr lang="tr-TR" sz="1800" dirty="0" smtClean="0"/>
              <a:t>Kaldı, Rüşvetin </a:t>
            </a:r>
            <a:r>
              <a:rPr lang="tr-TR" sz="1800" dirty="0" err="1" smtClean="0"/>
              <a:t>Alamancası</a:t>
            </a:r>
            <a:r>
              <a:rPr lang="tr-TR" sz="1800" dirty="0" smtClean="0"/>
              <a:t>, Sosyal </a:t>
            </a:r>
            <a:r>
              <a:rPr lang="tr-TR" sz="1800" dirty="0"/>
              <a:t>Kadınlar </a:t>
            </a:r>
            <a:r>
              <a:rPr lang="tr-TR" sz="1800" dirty="0" smtClean="0"/>
              <a:t>Partisi, Şeker Kutusu</a:t>
            </a:r>
          </a:p>
          <a:p>
            <a:pPr algn="l"/>
            <a:r>
              <a:rPr lang="tr-TR" sz="1800" b="1" dirty="0" smtClean="0"/>
              <a:t>ÇOCUK EDEBİYATI:</a:t>
            </a:r>
            <a:r>
              <a:rPr lang="tr-TR" sz="1800" b="1" dirty="0"/>
              <a:t> </a:t>
            </a:r>
            <a:r>
              <a:rPr lang="tr-TR" sz="1800" dirty="0" smtClean="0"/>
              <a:t>Bacaksız </a:t>
            </a:r>
            <a:r>
              <a:rPr lang="tr-TR" sz="1800" dirty="0"/>
              <a:t>Kamyon </a:t>
            </a:r>
            <a:r>
              <a:rPr lang="tr-TR" sz="1800" dirty="0" smtClean="0"/>
              <a:t>Sürücüsü,</a:t>
            </a:r>
            <a:r>
              <a:rPr lang="tr-TR" sz="1800" dirty="0"/>
              <a:t> </a:t>
            </a:r>
            <a:r>
              <a:rPr lang="tr-TR" sz="1800" dirty="0" smtClean="0"/>
              <a:t>Bacaksız Okulda,</a:t>
            </a:r>
            <a:r>
              <a:rPr lang="tr-TR" sz="1800" dirty="0"/>
              <a:t> </a:t>
            </a:r>
            <a:r>
              <a:rPr lang="tr-TR" sz="1800" dirty="0" smtClean="0"/>
              <a:t>Bacaksız </a:t>
            </a:r>
            <a:r>
              <a:rPr lang="tr-TR" sz="1800" dirty="0"/>
              <a:t>Paralı </a:t>
            </a:r>
            <a:r>
              <a:rPr lang="tr-TR" sz="1800" dirty="0" smtClean="0"/>
              <a:t>Atlet,</a:t>
            </a:r>
            <a:r>
              <a:rPr lang="tr-TR" sz="1800" dirty="0"/>
              <a:t> </a:t>
            </a:r>
            <a:r>
              <a:rPr lang="tr-TR" sz="1800" dirty="0" smtClean="0"/>
              <a:t>Bacaksız </a:t>
            </a:r>
            <a:r>
              <a:rPr lang="tr-TR" sz="1800" dirty="0"/>
              <a:t>Tatil </a:t>
            </a:r>
            <a:r>
              <a:rPr lang="tr-TR" sz="1800" dirty="0" smtClean="0"/>
              <a:t>Köyünde,</a:t>
            </a:r>
            <a:r>
              <a:rPr lang="tr-TR" sz="1800" dirty="0"/>
              <a:t> </a:t>
            </a:r>
            <a:r>
              <a:rPr lang="tr-TR" sz="1800" dirty="0" smtClean="0"/>
              <a:t>Bacaksız </a:t>
            </a:r>
            <a:r>
              <a:rPr lang="tr-TR" sz="1800" dirty="0"/>
              <a:t>Sigara </a:t>
            </a:r>
            <a:r>
              <a:rPr lang="tr-TR" sz="1800" dirty="0" smtClean="0"/>
              <a:t>Kaçakçısı, Öksüz Civciv, Cankurtaran Yılmaz,</a:t>
            </a:r>
            <a:r>
              <a:rPr lang="tr-TR" sz="1800" dirty="0"/>
              <a:t> </a:t>
            </a:r>
            <a:r>
              <a:rPr lang="tr-TR" sz="1800" dirty="0" smtClean="0"/>
              <a:t>Kumdan Betona Çocuk Bahçesi</a:t>
            </a:r>
            <a:endParaRPr lang="tr-TR" sz="1800" dirty="0"/>
          </a:p>
          <a:p>
            <a:pPr algn="l"/>
            <a:endParaRPr lang="tr-TR" sz="1800" dirty="0"/>
          </a:p>
        </p:txBody>
      </p:sp>
      <p:sp>
        <p:nvSpPr>
          <p:cNvPr id="3" name="Başlık 2"/>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988582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57200" y="2020824"/>
            <a:ext cx="4618856" cy="4005072"/>
          </a:xfrm>
        </p:spPr>
        <p:txBody>
          <a:bodyPr>
            <a:normAutofit lnSpcReduction="10000"/>
          </a:bodyPr>
          <a:lstStyle/>
          <a:p>
            <a:pPr algn="l">
              <a:defRPr/>
            </a:pPr>
            <a:r>
              <a:rPr lang="tr-TR" dirty="0" smtClean="0"/>
              <a:t>  Halk dilinden, halk söyleyişlerinden geniş biçimde yararlanarak, halkın özlemlerini, sevinçlerini, acılarını ve yaşam savaşımını coşkulu bir söyleyişle dile getirdi.</a:t>
            </a:r>
          </a:p>
          <a:p>
            <a:pPr algn="l">
              <a:defRPr/>
            </a:pPr>
            <a:r>
              <a:rPr lang="tr-TR" dirty="0" smtClean="0"/>
              <a:t>  1940’lı </a:t>
            </a:r>
            <a:r>
              <a:rPr lang="tr-TR" dirty="0"/>
              <a:t>yıllarda toplumcu gerçekçi şiire katılarak serbest şiirler yazmaya başlamıştır</a:t>
            </a:r>
            <a:r>
              <a:rPr lang="tr-TR" dirty="0" smtClean="0"/>
              <a:t>.</a:t>
            </a:r>
            <a:endParaRPr lang="tr-TR" dirty="0"/>
          </a:p>
          <a:p>
            <a:pPr algn="l">
              <a:defRPr/>
            </a:pPr>
            <a:r>
              <a:rPr lang="tr-TR" dirty="0" smtClean="0"/>
              <a:t>  Şiirleri </a:t>
            </a:r>
            <a:r>
              <a:rPr lang="tr-TR" dirty="0"/>
              <a:t>dışında makale, hikâye, deneme türlerinde de yazan sanatçı, </a:t>
            </a:r>
            <a:r>
              <a:rPr lang="tr-TR" dirty="0" smtClean="0">
                <a:solidFill>
                  <a:srgbClr val="7030A0"/>
                </a:solidFill>
              </a:rPr>
              <a:t>«Dünyanın </a:t>
            </a:r>
            <a:r>
              <a:rPr lang="tr-TR" dirty="0">
                <a:solidFill>
                  <a:srgbClr val="7030A0"/>
                </a:solidFill>
              </a:rPr>
              <a:t>Bütün </a:t>
            </a:r>
            <a:r>
              <a:rPr lang="tr-TR" dirty="0" smtClean="0">
                <a:solidFill>
                  <a:srgbClr val="7030A0"/>
                </a:solidFill>
              </a:rPr>
              <a:t>Çiçekleri»</a:t>
            </a:r>
            <a:r>
              <a:rPr lang="tr-TR" dirty="0" smtClean="0"/>
              <a:t>, </a:t>
            </a:r>
            <a:r>
              <a:rPr lang="tr-TR" dirty="0" smtClean="0">
                <a:solidFill>
                  <a:srgbClr val="7030A0"/>
                </a:solidFill>
              </a:rPr>
              <a:t>«</a:t>
            </a:r>
            <a:r>
              <a:rPr lang="tr-TR" dirty="0" err="1" smtClean="0">
                <a:solidFill>
                  <a:srgbClr val="7030A0"/>
                </a:solidFill>
              </a:rPr>
              <a:t>Kızamuk</a:t>
            </a:r>
            <a:r>
              <a:rPr lang="tr-TR" dirty="0" smtClean="0">
                <a:solidFill>
                  <a:srgbClr val="7030A0"/>
                </a:solidFill>
              </a:rPr>
              <a:t> </a:t>
            </a:r>
            <a:r>
              <a:rPr lang="tr-TR" dirty="0" err="1" smtClean="0">
                <a:solidFill>
                  <a:srgbClr val="7030A0"/>
                </a:solidFill>
              </a:rPr>
              <a:t>Ağıdı</a:t>
            </a:r>
            <a:r>
              <a:rPr lang="tr-TR" dirty="0" smtClean="0">
                <a:solidFill>
                  <a:srgbClr val="7030A0"/>
                </a:solidFill>
              </a:rPr>
              <a:t>» </a:t>
            </a:r>
            <a:r>
              <a:rPr lang="tr-TR" dirty="0"/>
              <a:t>adlı şiirleriyle sevilmiştir.</a:t>
            </a:r>
          </a:p>
          <a:p>
            <a:pPr algn="l"/>
            <a:r>
              <a:rPr lang="tr-TR" dirty="0" smtClean="0"/>
              <a:t>  Mustafa Kemal ve onun </a:t>
            </a:r>
            <a:r>
              <a:rPr lang="tr-TR" dirty="0" err="1" smtClean="0"/>
              <a:t>inkilaplarını</a:t>
            </a:r>
            <a:r>
              <a:rPr lang="tr-TR" dirty="0" smtClean="0"/>
              <a:t> savunan ısrarlı ve cesur yazılarıyla dikkat çekti.</a:t>
            </a:r>
            <a:endParaRPr lang="tr-TR" dirty="0"/>
          </a:p>
        </p:txBody>
      </p:sp>
      <p:sp>
        <p:nvSpPr>
          <p:cNvPr id="4" name="Başlık 3"/>
          <p:cNvSpPr>
            <a:spLocks noGrp="1"/>
          </p:cNvSpPr>
          <p:nvPr>
            <p:ph type="title"/>
          </p:nvPr>
        </p:nvSpPr>
        <p:spPr/>
        <p:txBody>
          <a:bodyPr/>
          <a:lstStyle/>
          <a:p>
            <a:r>
              <a:rPr lang="tr-TR" dirty="0" smtClean="0">
                <a:effectLst>
                  <a:glow rad="63500">
                    <a:schemeClr val="accent3">
                      <a:satMod val="175000"/>
                      <a:alpha val="40000"/>
                    </a:schemeClr>
                  </a:glow>
                </a:effectLst>
              </a:rPr>
              <a:t>CEYHUN ATUF KANSU</a:t>
            </a:r>
            <a:endParaRPr lang="tr-TR" dirty="0">
              <a:effectLst>
                <a:glow rad="63500">
                  <a:schemeClr val="accent3">
                    <a:satMod val="175000"/>
                    <a:alpha val="40000"/>
                  </a:schemeClr>
                </a:glow>
              </a:effectLst>
            </a:endParaRPr>
          </a:p>
        </p:txBody>
      </p:sp>
      <p:pic>
        <p:nvPicPr>
          <p:cNvPr id="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92080" y="2020888"/>
            <a:ext cx="2917165"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801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13"/>
          </p:nvPr>
        </p:nvSpPr>
        <p:spPr/>
        <p:txBody>
          <a:bodyPr>
            <a:noAutofit/>
          </a:bodyPr>
          <a:lstStyle/>
          <a:p>
            <a:pPr algn="l"/>
            <a:r>
              <a:rPr lang="tr-TR" b="1" dirty="0" smtClean="0"/>
              <a:t>ŞİİR:</a:t>
            </a:r>
            <a:r>
              <a:rPr lang="tr-TR" dirty="0" smtClean="0"/>
              <a:t> Bir </a:t>
            </a:r>
            <a:r>
              <a:rPr lang="tr-TR" dirty="0"/>
              <a:t>Çocuk </a:t>
            </a:r>
            <a:r>
              <a:rPr lang="tr-TR" dirty="0" smtClean="0"/>
              <a:t>Bahçesinde, Bağbozumu Sofrası, Çocuklar Gemisi, Yanık Hava, Haziran Defteri, Yurdumdan, Bağımsızlık Gülü, Sakarya </a:t>
            </a:r>
            <a:r>
              <a:rPr lang="tr-TR" dirty="0"/>
              <a:t>Meydan </a:t>
            </a:r>
            <a:r>
              <a:rPr lang="tr-TR" dirty="0" smtClean="0"/>
              <a:t>Savaşı, </a:t>
            </a:r>
            <a:r>
              <a:rPr lang="tr-TR" dirty="0"/>
              <a:t/>
            </a:r>
            <a:br>
              <a:rPr lang="tr-TR" dirty="0"/>
            </a:br>
            <a:endParaRPr lang="tr-TR" dirty="0" smtClean="0"/>
          </a:p>
          <a:p>
            <a:pPr algn="l"/>
            <a:r>
              <a:rPr lang="tr-TR" b="1" dirty="0" smtClean="0"/>
              <a:t>MAKALE </a:t>
            </a:r>
            <a:r>
              <a:rPr lang="tr-TR" b="1" dirty="0"/>
              <a:t>VE </a:t>
            </a:r>
            <a:r>
              <a:rPr lang="tr-TR" b="1" dirty="0" smtClean="0"/>
              <a:t>DENEMELER:</a:t>
            </a:r>
            <a:r>
              <a:rPr lang="tr-TR" dirty="0" smtClean="0"/>
              <a:t> Devrimcinin Takvimi, Ya </a:t>
            </a:r>
            <a:r>
              <a:rPr lang="tr-TR" dirty="0"/>
              <a:t>Bağımsızlık Ya </a:t>
            </a:r>
            <a:r>
              <a:rPr lang="tr-TR" dirty="0" smtClean="0"/>
              <a:t>Ölüm, Köy </a:t>
            </a:r>
            <a:r>
              <a:rPr lang="tr-TR" dirty="0"/>
              <a:t>Öğretmenine </a:t>
            </a:r>
            <a:r>
              <a:rPr lang="tr-TR" dirty="0" smtClean="0"/>
              <a:t>Mektuplar, Atatürkçü Olmak, Atatürk </a:t>
            </a:r>
            <a:r>
              <a:rPr lang="tr-TR" dirty="0"/>
              <a:t>ve Kurtuluş </a:t>
            </a:r>
            <a:r>
              <a:rPr lang="tr-TR" dirty="0" smtClean="0"/>
              <a:t>Savaşı, Balım </a:t>
            </a:r>
            <a:r>
              <a:rPr lang="tr-TR" dirty="0"/>
              <a:t>Kız Dalım </a:t>
            </a:r>
            <a:r>
              <a:rPr lang="tr-TR" dirty="0" smtClean="0"/>
              <a:t>Oğul, Halk </a:t>
            </a:r>
            <a:r>
              <a:rPr lang="tr-TR" dirty="0"/>
              <a:t>Önderi </a:t>
            </a:r>
            <a:r>
              <a:rPr lang="tr-TR" dirty="0" smtClean="0"/>
              <a:t>Atatürk, Cumhuriyet Ağacı, Sevgi Elması</a:t>
            </a:r>
            <a:endParaRPr lang="tr-TR" dirty="0"/>
          </a:p>
        </p:txBody>
      </p:sp>
      <p:sp>
        <p:nvSpPr>
          <p:cNvPr id="5" name="Başlık 4"/>
          <p:cNvSpPr>
            <a:spLocks noGrp="1"/>
          </p:cNvSpPr>
          <p:nvPr>
            <p:ph type="title"/>
          </p:nvPr>
        </p:nvSpPr>
        <p:spPr/>
        <p:txBody>
          <a:bodyPr/>
          <a:lstStyle/>
          <a:p>
            <a:r>
              <a:rPr lang="tr-TR" dirty="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9478623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a:xfrm>
            <a:off x="457200" y="2020824"/>
            <a:ext cx="4690863" cy="4005072"/>
          </a:xfrm>
        </p:spPr>
        <p:txBody>
          <a:bodyPr>
            <a:normAutofit/>
          </a:bodyPr>
          <a:lstStyle/>
          <a:p>
            <a:pPr algn="l"/>
            <a:r>
              <a:rPr lang="tr-TR" dirty="0"/>
              <a:t> Ölçülü ve uyaklı şiire ilk karşı çıkanlardandır.</a:t>
            </a:r>
            <a:r>
              <a:rPr lang="tr-TR" dirty="0">
                <a:hlinkClick r:id="rId2"/>
              </a:rPr>
              <a:t> </a:t>
            </a:r>
            <a:r>
              <a:rPr lang="tr-TR" dirty="0"/>
              <a:t>   </a:t>
            </a:r>
            <a:r>
              <a:rPr lang="tr-TR" dirty="0" smtClean="0"/>
              <a:t>    Dadaizm</a:t>
            </a:r>
            <a:r>
              <a:rPr lang="tr-TR" dirty="0"/>
              <a:t>, fütürizm, kübizm </a:t>
            </a:r>
            <a:r>
              <a:rPr lang="tr-TR" dirty="0" smtClean="0"/>
              <a:t>ve sürrealizm</a:t>
            </a:r>
            <a:r>
              <a:rPr lang="tr-TR" dirty="0"/>
              <a:t> akımlarını denemiş, sonraları hümanizmi benimsemiş. Cumhuriyet </a:t>
            </a:r>
            <a:r>
              <a:rPr lang="tr-TR" dirty="0" smtClean="0"/>
              <a:t>dönemi şiirimizde</a:t>
            </a:r>
            <a:r>
              <a:rPr lang="tr-TR" dirty="0"/>
              <a:t> serbest ölçünün ilk uygulayıcılarından öncü bir şairdir. Toplumsal konuları ve ülke meselelerini irdeleyen şiirler yazdı</a:t>
            </a:r>
            <a:r>
              <a:rPr lang="tr-TR" dirty="0" smtClean="0"/>
              <a:t>.</a:t>
            </a:r>
          </a:p>
          <a:p>
            <a:pPr algn="l"/>
            <a:r>
              <a:rPr lang="tr-TR" b="1" dirty="0" smtClean="0"/>
              <a:t>ŞİİR: </a:t>
            </a:r>
            <a:r>
              <a:rPr lang="tr-TR" dirty="0" smtClean="0"/>
              <a:t>S.O.S., Kaos, Açıl </a:t>
            </a:r>
            <a:r>
              <a:rPr lang="tr-TR" dirty="0"/>
              <a:t>Kilidim </a:t>
            </a:r>
            <a:r>
              <a:rPr lang="tr-TR" dirty="0" smtClean="0"/>
              <a:t>Açıl, </a:t>
            </a:r>
            <a:endParaRPr lang="tr-TR" dirty="0"/>
          </a:p>
          <a:p>
            <a:pPr algn="l"/>
            <a:r>
              <a:rPr lang="tr-TR" dirty="0" err="1"/>
              <a:t>Mau</a:t>
            </a:r>
            <a:r>
              <a:rPr lang="tr-TR" dirty="0"/>
              <a:t> </a:t>
            </a:r>
            <a:r>
              <a:rPr lang="tr-TR" dirty="0" err="1" smtClean="0"/>
              <a:t>Mau</a:t>
            </a:r>
            <a:r>
              <a:rPr lang="tr-TR" dirty="0" smtClean="0"/>
              <a:t>, Üç Anadolu</a:t>
            </a:r>
          </a:p>
          <a:p>
            <a:pPr algn="l"/>
            <a:r>
              <a:rPr lang="tr-TR" b="1" dirty="0" smtClean="0"/>
              <a:t>OYUN: </a:t>
            </a:r>
            <a:r>
              <a:rPr lang="tr-TR" dirty="0" smtClean="0"/>
              <a:t>Karagöz Stepte, Altın Gazap</a:t>
            </a:r>
            <a:endParaRPr lang="tr-TR" dirty="0"/>
          </a:p>
        </p:txBody>
      </p:sp>
      <p:sp>
        <p:nvSpPr>
          <p:cNvPr id="3" name="Başlık 2"/>
          <p:cNvSpPr>
            <a:spLocks noGrp="1"/>
          </p:cNvSpPr>
          <p:nvPr>
            <p:ph type="title"/>
          </p:nvPr>
        </p:nvSpPr>
        <p:spPr/>
        <p:txBody>
          <a:bodyPr/>
          <a:lstStyle/>
          <a:p>
            <a:r>
              <a:rPr lang="tr-TR" dirty="0">
                <a:effectLst>
                  <a:glow rad="63500">
                    <a:schemeClr val="accent3">
                      <a:satMod val="175000"/>
                      <a:alpha val="40000"/>
                    </a:schemeClr>
                  </a:glow>
                </a:effectLst>
              </a:rPr>
              <a:t>Ercüment Behzat Lav</a:t>
            </a:r>
          </a:p>
        </p:txBody>
      </p:sp>
      <p:pic>
        <p:nvPicPr>
          <p:cNvPr id="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796136" y="2132856"/>
            <a:ext cx="1905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9220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rmAutofit lnSpcReduction="10000"/>
          </a:bodyPr>
          <a:lstStyle/>
          <a:p>
            <a:pPr algn="l"/>
            <a:r>
              <a:rPr lang="tr-TR" dirty="0" smtClean="0"/>
              <a:t>  Değişik </a:t>
            </a:r>
            <a:r>
              <a:rPr lang="tr-TR" dirty="0"/>
              <a:t>dergilerde yayınladığı şiirlerinde kullandığı kendine has lirizmi ve hayal gücüyle Türk edebiyatındaki yerini aldı. Türkçeyi en iyi kullanan şairlerdendir.</a:t>
            </a:r>
          </a:p>
          <a:p>
            <a:pPr algn="l"/>
            <a:r>
              <a:rPr lang="tr-TR" dirty="0" smtClean="0"/>
              <a:t>  Şiirlerinde </a:t>
            </a:r>
            <a:r>
              <a:rPr lang="tr-TR" dirty="0"/>
              <a:t>hep ezilen insandan yana oldu ve ezilenlerin kardeşliğine vurgu yaptı. Şiirlerinin toplandığı tek </a:t>
            </a:r>
            <a:r>
              <a:rPr lang="tr-TR" dirty="0" smtClean="0"/>
              <a:t>kitabı</a:t>
            </a:r>
            <a:r>
              <a:rPr lang="tr-TR" dirty="0"/>
              <a:t> </a:t>
            </a:r>
            <a:r>
              <a:rPr lang="tr-TR" dirty="0" smtClean="0"/>
              <a:t>olan </a:t>
            </a:r>
            <a:r>
              <a:rPr lang="tr-TR" dirty="0" smtClean="0">
                <a:solidFill>
                  <a:srgbClr val="7030A0"/>
                </a:solidFill>
              </a:rPr>
              <a:t>«Hasretinden Prangalar Eskittim»</a:t>
            </a:r>
            <a:r>
              <a:rPr lang="tr-TR" dirty="0"/>
              <a:t> </a:t>
            </a:r>
            <a:r>
              <a:rPr lang="tr-TR" dirty="0" smtClean="0"/>
              <a:t>yayınladı. </a:t>
            </a:r>
          </a:p>
          <a:p>
            <a:pPr algn="l"/>
            <a:r>
              <a:rPr lang="tr-TR" dirty="0"/>
              <a:t> </a:t>
            </a:r>
            <a:r>
              <a:rPr lang="tr-TR" dirty="0" smtClean="0"/>
              <a:t> Ahmet </a:t>
            </a:r>
            <a:r>
              <a:rPr lang="tr-TR" dirty="0"/>
              <a:t>Kaya, Cem Karaca gibi sanatçılarca bir çok şiiri bestelenmiştir</a:t>
            </a:r>
          </a:p>
          <a:p>
            <a:pPr algn="l"/>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ahmed</a:t>
            </a:r>
            <a:r>
              <a:rPr lang="tr-TR" dirty="0">
                <a:effectLst>
                  <a:glow rad="63500">
                    <a:schemeClr val="accent3">
                      <a:satMod val="175000"/>
                      <a:alpha val="40000"/>
                    </a:schemeClr>
                  </a:glow>
                </a:effectLst>
              </a:rPr>
              <a:t> </a:t>
            </a:r>
            <a:r>
              <a:rPr lang="tr-TR" dirty="0" err="1" smtClean="0">
                <a:effectLst>
                  <a:glow rad="63500">
                    <a:schemeClr val="accent3">
                      <a:satMod val="175000"/>
                      <a:alpha val="40000"/>
                    </a:schemeClr>
                  </a:glow>
                </a:effectLst>
              </a:rPr>
              <a:t>arİf</a:t>
            </a:r>
            <a:endParaRPr lang="tr-TR" dirty="0">
              <a:effectLst>
                <a:glow rad="63500">
                  <a:schemeClr val="accent3">
                    <a:satMod val="175000"/>
                    <a:alpha val="40000"/>
                  </a:schemeClr>
                </a:glow>
              </a:effectLst>
            </a:endParaRP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160962" y="2118519"/>
            <a:ext cx="30289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7294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noAutofit/>
          </a:bodyPr>
          <a:lstStyle/>
          <a:p>
            <a:pPr algn="l"/>
            <a:r>
              <a:rPr lang="tr-TR" sz="1800" b="1" dirty="0" smtClean="0"/>
              <a:t>ŞİİR: </a:t>
            </a:r>
            <a:r>
              <a:rPr lang="tr-TR" sz="1800" dirty="0" smtClean="0"/>
              <a:t>Akşam </a:t>
            </a:r>
            <a:r>
              <a:rPr lang="tr-TR" sz="1800" dirty="0"/>
              <a:t>Erken İner </a:t>
            </a:r>
            <a:r>
              <a:rPr lang="tr-TR" sz="1800" dirty="0" smtClean="0"/>
              <a:t>Mahpushaneye,</a:t>
            </a:r>
            <a:r>
              <a:rPr lang="tr-TR" sz="1800" dirty="0"/>
              <a:t> </a:t>
            </a:r>
            <a:r>
              <a:rPr lang="tr-TR" sz="1800" dirty="0" smtClean="0"/>
              <a:t>Anadolu,</a:t>
            </a:r>
            <a:r>
              <a:rPr lang="tr-TR" sz="1800" dirty="0"/>
              <a:t> </a:t>
            </a:r>
            <a:r>
              <a:rPr lang="tr-TR" sz="1800" dirty="0" smtClean="0"/>
              <a:t>Ay Karanlık,</a:t>
            </a:r>
            <a:r>
              <a:rPr lang="tr-TR" sz="1800" dirty="0"/>
              <a:t> </a:t>
            </a:r>
            <a:r>
              <a:rPr lang="tr-TR" sz="1800" dirty="0" smtClean="0"/>
              <a:t>Sen </a:t>
            </a:r>
            <a:r>
              <a:rPr lang="tr-TR" sz="1800" dirty="0"/>
              <a:t>Hep Şerefinle Yaşarsın </a:t>
            </a:r>
            <a:r>
              <a:rPr lang="tr-TR" sz="1800" dirty="0" smtClean="0"/>
              <a:t>Baba,</a:t>
            </a:r>
            <a:r>
              <a:rPr lang="tr-TR" sz="1800" dirty="0"/>
              <a:t> </a:t>
            </a:r>
            <a:r>
              <a:rPr lang="tr-TR" sz="1800" dirty="0" smtClean="0"/>
              <a:t>Bu </a:t>
            </a:r>
            <a:r>
              <a:rPr lang="tr-TR" sz="1800" dirty="0"/>
              <a:t>Zindan Bu Kırgın </a:t>
            </a:r>
            <a:r>
              <a:rPr lang="tr-TR" sz="1800" dirty="0" smtClean="0"/>
              <a:t>Bu Can Pazarı,</a:t>
            </a:r>
            <a:r>
              <a:rPr lang="tr-TR" sz="1800" dirty="0"/>
              <a:t> </a:t>
            </a:r>
            <a:r>
              <a:rPr lang="tr-TR" sz="1800" dirty="0" err="1" smtClean="0"/>
              <a:t>Diyarbekir</a:t>
            </a:r>
            <a:r>
              <a:rPr lang="tr-TR" sz="1800" dirty="0" smtClean="0"/>
              <a:t> </a:t>
            </a:r>
            <a:r>
              <a:rPr lang="tr-TR" sz="1800" dirty="0"/>
              <a:t>Kalesinden notlar ve </a:t>
            </a:r>
            <a:r>
              <a:rPr lang="tr-TR" sz="1800" dirty="0" err="1"/>
              <a:t>Adiloş</a:t>
            </a:r>
            <a:r>
              <a:rPr lang="tr-TR" sz="1800" dirty="0"/>
              <a:t> Bebenin </a:t>
            </a:r>
            <a:r>
              <a:rPr lang="tr-TR" sz="1800" dirty="0" smtClean="0"/>
              <a:t>Ninnisi,</a:t>
            </a:r>
            <a:r>
              <a:rPr lang="tr-TR" sz="1800" dirty="0"/>
              <a:t> </a:t>
            </a:r>
            <a:r>
              <a:rPr lang="tr-TR" sz="1800" dirty="0" smtClean="0"/>
              <a:t>Hani </a:t>
            </a:r>
            <a:r>
              <a:rPr lang="tr-TR" sz="1800" dirty="0"/>
              <a:t>Kurşun Sıksan Geçmez </a:t>
            </a:r>
            <a:r>
              <a:rPr lang="tr-TR" sz="1800" dirty="0" smtClean="0"/>
              <a:t>Geceden,</a:t>
            </a:r>
            <a:r>
              <a:rPr lang="tr-TR" sz="1800" dirty="0"/>
              <a:t> </a:t>
            </a:r>
            <a:r>
              <a:rPr lang="tr-TR" sz="1800" dirty="0" smtClean="0"/>
              <a:t>Hasretinden </a:t>
            </a:r>
            <a:r>
              <a:rPr lang="tr-TR" sz="1800" dirty="0"/>
              <a:t>Prangalar </a:t>
            </a:r>
            <a:r>
              <a:rPr lang="tr-TR" sz="1800" dirty="0" smtClean="0"/>
              <a:t>Eskittim,</a:t>
            </a:r>
            <a:r>
              <a:rPr lang="tr-TR" sz="1800" dirty="0"/>
              <a:t> </a:t>
            </a:r>
            <a:r>
              <a:rPr lang="tr-TR" sz="1800" dirty="0" smtClean="0"/>
              <a:t>İçerde,</a:t>
            </a:r>
            <a:r>
              <a:rPr lang="tr-TR" sz="1800" dirty="0"/>
              <a:t> </a:t>
            </a:r>
            <a:r>
              <a:rPr lang="tr-TR" sz="1800" dirty="0" smtClean="0"/>
              <a:t>Kara,</a:t>
            </a:r>
            <a:r>
              <a:rPr lang="tr-TR" sz="1800" dirty="0"/>
              <a:t> </a:t>
            </a:r>
            <a:r>
              <a:rPr lang="tr-TR" sz="1800" dirty="0" smtClean="0"/>
              <a:t>Karanfil Sokağı,</a:t>
            </a:r>
            <a:r>
              <a:rPr lang="tr-TR" sz="1800" dirty="0"/>
              <a:t> </a:t>
            </a:r>
            <a:r>
              <a:rPr lang="tr-TR" sz="1800" dirty="0" smtClean="0"/>
              <a:t>Leylim </a:t>
            </a:r>
            <a:r>
              <a:rPr lang="tr-TR" sz="1800" dirty="0" err="1" smtClean="0"/>
              <a:t>Leylim</a:t>
            </a:r>
            <a:r>
              <a:rPr lang="tr-TR" sz="1800" dirty="0" smtClean="0"/>
              <a:t>,</a:t>
            </a:r>
            <a:r>
              <a:rPr lang="tr-TR" sz="1800" dirty="0"/>
              <a:t> </a:t>
            </a:r>
            <a:r>
              <a:rPr lang="tr-TR" sz="1800" dirty="0" smtClean="0"/>
              <a:t>Merhaba,</a:t>
            </a:r>
            <a:r>
              <a:rPr lang="tr-TR" sz="1800" dirty="0"/>
              <a:t> </a:t>
            </a:r>
            <a:r>
              <a:rPr lang="tr-TR" sz="1800" dirty="0" smtClean="0"/>
              <a:t>Otuz </a:t>
            </a:r>
            <a:r>
              <a:rPr lang="tr-TR" sz="1800" dirty="0"/>
              <a:t>Üç </a:t>
            </a:r>
            <a:r>
              <a:rPr lang="tr-TR" sz="1800" dirty="0" smtClean="0"/>
              <a:t>Kurşun,</a:t>
            </a:r>
            <a:r>
              <a:rPr lang="tr-TR" sz="1800" dirty="0"/>
              <a:t> </a:t>
            </a:r>
            <a:r>
              <a:rPr lang="tr-TR" sz="1800" dirty="0" smtClean="0"/>
              <a:t>Sevdan Beni,</a:t>
            </a:r>
            <a:r>
              <a:rPr lang="tr-TR" sz="1800" dirty="0"/>
              <a:t> </a:t>
            </a:r>
            <a:r>
              <a:rPr lang="tr-TR" sz="1800" dirty="0" smtClean="0"/>
              <a:t>Suskun,</a:t>
            </a:r>
            <a:r>
              <a:rPr lang="tr-TR" sz="1800" dirty="0"/>
              <a:t> </a:t>
            </a:r>
            <a:r>
              <a:rPr lang="tr-TR" sz="1800" dirty="0" smtClean="0"/>
              <a:t>Unutamadığım,</a:t>
            </a:r>
            <a:r>
              <a:rPr lang="tr-TR" sz="1800" dirty="0"/>
              <a:t> </a:t>
            </a:r>
            <a:r>
              <a:rPr lang="tr-TR" sz="1800" dirty="0" smtClean="0"/>
              <a:t>Uy </a:t>
            </a:r>
            <a:r>
              <a:rPr lang="tr-TR" sz="1800" dirty="0" err="1"/>
              <a:t>Havar</a:t>
            </a:r>
            <a:r>
              <a:rPr lang="tr-TR" sz="1800" dirty="0" smtClean="0"/>
              <a:t>!,</a:t>
            </a:r>
            <a:r>
              <a:rPr lang="tr-TR" sz="1800" dirty="0"/>
              <a:t> </a:t>
            </a:r>
            <a:r>
              <a:rPr lang="tr-TR" sz="1800" dirty="0" smtClean="0"/>
              <a:t>Vay Kurban,</a:t>
            </a:r>
            <a:r>
              <a:rPr lang="tr-TR" sz="1800" dirty="0"/>
              <a:t> </a:t>
            </a:r>
            <a:r>
              <a:rPr lang="tr-TR" sz="1800" dirty="0" smtClean="0"/>
              <a:t>Yalnız Değiliz,</a:t>
            </a:r>
            <a:r>
              <a:rPr lang="tr-TR" sz="1800" dirty="0"/>
              <a:t> </a:t>
            </a:r>
            <a:r>
              <a:rPr lang="tr-TR" sz="1800" dirty="0" smtClean="0"/>
              <a:t>Kara</a:t>
            </a:r>
            <a:endParaRPr lang="tr-TR" sz="1800" dirty="0"/>
          </a:p>
          <a:p>
            <a:pPr algn="l"/>
            <a:endParaRPr lang="tr-TR" sz="1800" dirty="0"/>
          </a:p>
        </p:txBody>
      </p:sp>
      <p:sp>
        <p:nvSpPr>
          <p:cNvPr id="3" name="İçerik Yer Tutucusu 2"/>
          <p:cNvSpPr>
            <a:spLocks noGrp="1"/>
          </p:cNvSpPr>
          <p:nvPr>
            <p:ph sz="quarter" idx="14"/>
          </p:nvPr>
        </p:nvSpPr>
        <p:spPr/>
        <p:txBody>
          <a:bodyPr>
            <a:normAutofit/>
          </a:bodyPr>
          <a:lstStyle/>
          <a:p>
            <a:r>
              <a:rPr lang="tr-TR" sz="1600" b="1" i="1" dirty="0"/>
              <a:t>SEVDAN BENİ</a:t>
            </a:r>
          </a:p>
          <a:p>
            <a:r>
              <a:rPr lang="tr-TR" sz="1600" i="1" dirty="0" err="1" smtClean="0"/>
              <a:t>Terketmedi</a:t>
            </a:r>
            <a:r>
              <a:rPr lang="tr-TR" sz="1600" i="1" dirty="0" smtClean="0"/>
              <a:t> </a:t>
            </a:r>
            <a:r>
              <a:rPr lang="tr-TR" sz="1600" i="1" dirty="0"/>
              <a:t>sevdan beni, </a:t>
            </a:r>
            <a:br>
              <a:rPr lang="tr-TR" sz="1600" i="1" dirty="0"/>
            </a:br>
            <a:r>
              <a:rPr lang="tr-TR" sz="1600" i="1" dirty="0"/>
              <a:t>Aç kaldım, susuz kaldım, </a:t>
            </a:r>
            <a:br>
              <a:rPr lang="tr-TR" sz="1600" i="1" dirty="0"/>
            </a:br>
            <a:r>
              <a:rPr lang="tr-TR" sz="1600" i="1" dirty="0" err="1"/>
              <a:t>Hayın</a:t>
            </a:r>
            <a:r>
              <a:rPr lang="tr-TR" sz="1600" i="1" dirty="0"/>
              <a:t>, karanlıktı gece, </a:t>
            </a:r>
            <a:br>
              <a:rPr lang="tr-TR" sz="1600" i="1" dirty="0"/>
            </a:br>
            <a:r>
              <a:rPr lang="tr-TR" sz="1600" i="1" dirty="0"/>
              <a:t>Can garip, can suskun, </a:t>
            </a:r>
            <a:br>
              <a:rPr lang="tr-TR" sz="1600" i="1" dirty="0"/>
            </a:br>
            <a:r>
              <a:rPr lang="tr-TR" sz="1600" i="1" dirty="0"/>
              <a:t>Can paramparça... </a:t>
            </a:r>
            <a:br>
              <a:rPr lang="tr-TR" sz="1600" i="1" dirty="0"/>
            </a:br>
            <a:r>
              <a:rPr lang="tr-TR" sz="1600" i="1" dirty="0"/>
              <a:t>Ve ellerim, kelepçede, </a:t>
            </a:r>
            <a:br>
              <a:rPr lang="tr-TR" sz="1600" i="1" dirty="0"/>
            </a:br>
            <a:r>
              <a:rPr lang="tr-TR" sz="1600" i="1" dirty="0"/>
              <a:t>Tütünsüz, uykusuz kaldım, </a:t>
            </a:r>
            <a:br>
              <a:rPr lang="tr-TR" sz="1600" i="1" dirty="0"/>
            </a:br>
            <a:r>
              <a:rPr lang="tr-TR" sz="1600" i="1" dirty="0" err="1"/>
              <a:t>Terketmedi</a:t>
            </a:r>
            <a:r>
              <a:rPr lang="tr-TR" sz="1600" i="1" dirty="0"/>
              <a:t> sevdan beni...</a:t>
            </a:r>
            <a:br>
              <a:rPr lang="tr-TR" sz="1600" i="1" dirty="0"/>
            </a:br>
            <a:endParaRPr lang="tr-TR" sz="1600" i="1" dirty="0"/>
          </a:p>
        </p:txBody>
      </p:sp>
      <p:sp>
        <p:nvSpPr>
          <p:cNvPr id="4" name="Başlık 3"/>
          <p:cNvSpPr>
            <a:spLocks noGrp="1"/>
          </p:cNvSpPr>
          <p:nvPr>
            <p:ph type="title"/>
          </p:nvPr>
        </p:nvSpPr>
        <p:spPr/>
        <p:txBody>
          <a:bodyPr/>
          <a:lstStyle/>
          <a:p>
            <a:r>
              <a:rPr lang="tr-TR" dirty="0" smtClean="0">
                <a:effectLst>
                  <a:glow rad="228600">
                    <a:schemeClr val="accent3">
                      <a:satMod val="175000"/>
                      <a:alpha val="40000"/>
                    </a:schemeClr>
                  </a:glow>
                </a:effectLst>
              </a:rPr>
              <a:t>ESERLERİ</a:t>
            </a:r>
            <a:endParaRPr lang="tr-TR" dirty="0"/>
          </a:p>
        </p:txBody>
      </p:sp>
    </p:spTree>
    <p:extLst>
      <p:ext uri="{BB962C8B-B14F-4D97-AF65-F5344CB8AC3E}">
        <p14:creationId xmlns:p14="http://schemas.microsoft.com/office/powerpoint/2010/main" val="1088370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3"/>
          </p:nvPr>
        </p:nvSpPr>
        <p:spPr/>
        <p:txBody>
          <a:bodyPr/>
          <a:lstStyle/>
          <a:p>
            <a:pPr algn="l"/>
            <a:r>
              <a:rPr lang="tr-TR" dirty="0" smtClean="0"/>
              <a:t>  Sosyalist düşünceyi benimseyerek toplumcu şiirler kaleme almıştır.</a:t>
            </a:r>
          </a:p>
          <a:p>
            <a:pPr algn="l"/>
            <a:r>
              <a:rPr lang="tr-TR" dirty="0" smtClean="0"/>
              <a:t>  Şiirlerinde halk söyleyişlerinden yararlanmıştır.</a:t>
            </a:r>
          </a:p>
          <a:p>
            <a:pPr algn="l"/>
            <a:endParaRPr lang="tr-TR" dirty="0" smtClean="0"/>
          </a:p>
          <a:p>
            <a:pPr algn="l"/>
            <a:r>
              <a:rPr lang="tr-TR" b="1" dirty="0" smtClean="0"/>
              <a:t>ŞİİR: </a:t>
            </a:r>
            <a:r>
              <a:rPr lang="tr-TR" dirty="0" smtClean="0"/>
              <a:t>Dost Dost İlle Kavga, Panzerler Üstümüze Kalkarlar, Eğin Türküleri</a:t>
            </a:r>
            <a:endParaRPr lang="tr-TR" dirty="0"/>
          </a:p>
        </p:txBody>
      </p:sp>
      <p:sp>
        <p:nvSpPr>
          <p:cNvPr id="4" name="Başlık 3"/>
          <p:cNvSpPr>
            <a:spLocks noGrp="1"/>
          </p:cNvSpPr>
          <p:nvPr>
            <p:ph type="title"/>
          </p:nvPr>
        </p:nvSpPr>
        <p:spPr/>
        <p:txBody>
          <a:bodyPr/>
          <a:lstStyle/>
          <a:p>
            <a:r>
              <a:rPr lang="tr-TR" dirty="0" err="1">
                <a:effectLst>
                  <a:glow rad="63500">
                    <a:schemeClr val="accent3">
                      <a:satMod val="175000"/>
                      <a:alpha val="40000"/>
                    </a:schemeClr>
                  </a:glow>
                </a:effectLst>
              </a:rPr>
              <a:t>enver</a:t>
            </a:r>
            <a:r>
              <a:rPr lang="tr-TR" dirty="0">
                <a:effectLst>
                  <a:glow rad="63500">
                    <a:schemeClr val="accent3">
                      <a:satMod val="175000"/>
                      <a:alpha val="40000"/>
                    </a:schemeClr>
                  </a:glow>
                </a:effectLst>
              </a:rPr>
              <a:t> gökçe</a:t>
            </a:r>
          </a:p>
        </p:txBody>
      </p:sp>
      <p:pic>
        <p:nvPicPr>
          <p:cNvPr id="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97521" y="2020888"/>
            <a:ext cx="2755832"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3239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Özel 19">
      <a:dk1>
        <a:srgbClr val="5CD3FF"/>
      </a:dk1>
      <a:lt1>
        <a:srgbClr val="000000"/>
      </a:lt1>
      <a:dk2>
        <a:srgbClr val="000000"/>
      </a:dk2>
      <a:lt2>
        <a:srgbClr val="000000"/>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3272</TotalTime>
  <Words>20917</Words>
  <Application>Microsoft Office PowerPoint</Application>
  <PresentationFormat>Ekran Gösterisi (4:3)</PresentationFormat>
  <Paragraphs>1715</Paragraphs>
  <Slides>347</Slides>
  <Notes>2</Notes>
  <HiddenSlides>0</HiddenSlides>
  <MMClips>0</MMClips>
  <ScaleCrop>false</ScaleCrop>
  <HeadingPairs>
    <vt:vector size="4" baseType="variant">
      <vt:variant>
        <vt:lpstr>Tema</vt:lpstr>
      </vt:variant>
      <vt:variant>
        <vt:i4>1</vt:i4>
      </vt:variant>
      <vt:variant>
        <vt:lpstr>Slayt Başlıkları</vt:lpstr>
      </vt:variant>
      <vt:variant>
        <vt:i4>347</vt:i4>
      </vt:variant>
    </vt:vector>
  </HeadingPairs>
  <TitlesOfParts>
    <vt:vector size="348" baseType="lpstr">
      <vt:lpstr>BlackTie</vt:lpstr>
      <vt:lpstr>CUMHURİYET DÖNEMİ TÜRK EDEBİYATI</vt:lpstr>
      <vt:lpstr>PowerPoint Sunusu</vt:lpstr>
      <vt:lpstr>DÖNEMİn özellİkLERİ</vt:lpstr>
      <vt:lpstr>PowerPoint Sunusu</vt:lpstr>
      <vt:lpstr>CUMHURİYET DÖNEMİNDE ŞİİR</vt:lpstr>
      <vt:lpstr>PowerPoint Sunusu</vt:lpstr>
      <vt:lpstr>BEŞ HECECİLER</vt:lpstr>
      <vt:lpstr>PowerPoint Sunusu</vt:lpstr>
      <vt:lpstr>PowerPoint Sunusu</vt:lpstr>
      <vt:lpstr>Özellİklerİ</vt:lpstr>
      <vt:lpstr>Faruk NAFİZ ÇAMLIBEL</vt:lpstr>
      <vt:lpstr>PowerPoint Sunusu</vt:lpstr>
      <vt:lpstr>ESERLERİ</vt:lpstr>
      <vt:lpstr>Yusuf ZİYA ORTAÇ</vt:lpstr>
      <vt:lpstr>PowerPoint Sunusu</vt:lpstr>
      <vt:lpstr>PowerPoint Sunusu</vt:lpstr>
      <vt:lpstr>ESERLERİ</vt:lpstr>
      <vt:lpstr>ORHAN SEYFİ ORHON</vt:lpstr>
      <vt:lpstr>ESERLERİ</vt:lpstr>
      <vt:lpstr>HALİT FAHRİ OZANSOY</vt:lpstr>
      <vt:lpstr>ESERLERİ</vt:lpstr>
      <vt:lpstr>enİS BEHİÇ KORYÜREK</vt:lpstr>
      <vt:lpstr>ESERLERİ</vt:lpstr>
      <vt:lpstr>MİLLİ EDEBİYAT ZEVK VE ANLAYIŞINI SÜRDÜREN ŞİİR</vt:lpstr>
      <vt:lpstr>ÖZELLİKLERİ</vt:lpstr>
      <vt:lpstr>AHMET KUTSİ TECER</vt:lpstr>
      <vt:lpstr>ESERLERİ</vt:lpstr>
      <vt:lpstr>ARİF NİHAT ASYA</vt:lpstr>
      <vt:lpstr>ESERLERİ</vt:lpstr>
      <vt:lpstr>ORHAN ŞAİK GÖKYAY</vt:lpstr>
      <vt:lpstr>ESERLERİ</vt:lpstr>
      <vt:lpstr>NECMETTİN HALİL ONAN</vt:lpstr>
      <vt:lpstr>ESERLERİ</vt:lpstr>
      <vt:lpstr>KEMALETTİN KAMU</vt:lpstr>
      <vt:lpstr>ÖMER BEDRETTİN UŞAKLI</vt:lpstr>
      <vt:lpstr>BEDRİ RAHMİ EYÜBOĞLU</vt:lpstr>
      <vt:lpstr>BEHÇET KEMAL ÇAĞLAR</vt:lpstr>
      <vt:lpstr>ZEKİ ÖMER DEFNE</vt:lpstr>
      <vt:lpstr>COŞKUN ERTEPINAR</vt:lpstr>
      <vt:lpstr>nİyazİ yIldIrIm gençosmanoğlu</vt:lpstr>
      <vt:lpstr>ESERLERİ</vt:lpstr>
      <vt:lpstr>halİde nusret zorlutuna</vt:lpstr>
      <vt:lpstr>PowerPoint Sunusu</vt:lpstr>
      <vt:lpstr>Dİlaver Cebecİ</vt:lpstr>
      <vt:lpstr>ESERLERİ</vt:lpstr>
      <vt:lpstr>ÖZ (SAF) ŞİİR ANLAYIŞINI SÜRDÜREN ŞİİR</vt:lpstr>
      <vt:lpstr>PowerPoint Sunusu</vt:lpstr>
      <vt:lpstr>Özellİklerİ</vt:lpstr>
      <vt:lpstr>Özellİklerİ</vt:lpstr>
      <vt:lpstr>AHMET HAMDİ TANPINAR</vt:lpstr>
      <vt:lpstr>ESERLERİ</vt:lpstr>
      <vt:lpstr>PowerPoint Sunusu</vt:lpstr>
      <vt:lpstr>PowerPoint Sunusu</vt:lpstr>
      <vt:lpstr>ESERLERİ</vt:lpstr>
      <vt:lpstr>CAHİT SITKI TARANCI</vt:lpstr>
      <vt:lpstr>PowerPoint Sunusu</vt:lpstr>
      <vt:lpstr>ESERLERİ</vt:lpstr>
      <vt:lpstr>NECİP FAZIL KISAKÜREK</vt:lpstr>
      <vt:lpstr>PowerPoint Sunusu</vt:lpstr>
      <vt:lpstr>PowerPoint Sunusu</vt:lpstr>
      <vt:lpstr>PowerPoint Sunusu</vt:lpstr>
      <vt:lpstr>PowerPoint Sunusu</vt:lpstr>
      <vt:lpstr>ESERLERİ</vt:lpstr>
      <vt:lpstr>AHMET MUHİP DIRANAS</vt:lpstr>
      <vt:lpstr>PowerPoint Sunusu</vt:lpstr>
      <vt:lpstr>ASAF HALET ÇELEBİ</vt:lpstr>
      <vt:lpstr>ESERLERİ</vt:lpstr>
      <vt:lpstr>ÖZDEMİR ASAF</vt:lpstr>
      <vt:lpstr>ESERLERİ</vt:lpstr>
      <vt:lpstr>YEDİ MEŞALECİLER</vt:lpstr>
      <vt:lpstr>PowerPoint Sunusu</vt:lpstr>
      <vt:lpstr>ZİYA OSMAN SABA</vt:lpstr>
      <vt:lpstr>ESERLERİ</vt:lpstr>
      <vt:lpstr>yaŞAR NABİ NAYIR</vt:lpstr>
      <vt:lpstr>ESERLERİ</vt:lpstr>
      <vt:lpstr>VASFİ MAHİR KOCATÜRK</vt:lpstr>
      <vt:lpstr>ESERLERİ</vt:lpstr>
      <vt:lpstr>SABRİ ESAT SİYAVUŞGİL</vt:lpstr>
      <vt:lpstr>ESERLERİ</vt:lpstr>
      <vt:lpstr>CEVDET KUDRET SOLOK</vt:lpstr>
      <vt:lpstr>ESERLERİ</vt:lpstr>
      <vt:lpstr>KENAN HULUSİ KORAY</vt:lpstr>
      <vt:lpstr>ESERLERİ</vt:lpstr>
      <vt:lpstr>MUAMMER LÜTFİ BAHŞİ</vt:lpstr>
      <vt:lpstr>SERBEST NAZIM VE      TOPLUMCU ŞİİR</vt:lpstr>
      <vt:lpstr>PowerPoint Sunusu</vt:lpstr>
      <vt:lpstr>ÖZELLİKLERİ</vt:lpstr>
      <vt:lpstr>NazIm Hİkmet RAN</vt:lpstr>
      <vt:lpstr>PowerPoint Sunusu</vt:lpstr>
      <vt:lpstr>ESERLERİ</vt:lpstr>
      <vt:lpstr>RIFAT ILGAZ</vt:lpstr>
      <vt:lpstr>PowerPoint Sunusu</vt:lpstr>
      <vt:lpstr>ESERLERİ</vt:lpstr>
      <vt:lpstr>CEYHUN ATUF KANSU</vt:lpstr>
      <vt:lpstr>ESERLERİ</vt:lpstr>
      <vt:lpstr>Ercüment Behzat Lav</vt:lpstr>
      <vt:lpstr>ahmed arİf</vt:lpstr>
      <vt:lpstr>ESERLERİ</vt:lpstr>
      <vt:lpstr>enver gökçe</vt:lpstr>
      <vt:lpstr>Şükran Kurdakul</vt:lpstr>
      <vt:lpstr>ESERLERİ</vt:lpstr>
      <vt:lpstr>mehmet başaran</vt:lpstr>
      <vt:lpstr>GARİP AKIMI (I. YENİ)</vt:lpstr>
      <vt:lpstr>Özellİklerİ</vt:lpstr>
      <vt:lpstr>Özellİklerİ</vt:lpstr>
      <vt:lpstr>ORHAN VELİ KANIK</vt:lpstr>
      <vt:lpstr>ESERLERİ</vt:lpstr>
      <vt:lpstr>melİh cevdet anday</vt:lpstr>
      <vt:lpstr>ESERLERİ</vt:lpstr>
      <vt:lpstr>Oktay rİfat horozcu</vt:lpstr>
      <vt:lpstr>ESERLERİ</vt:lpstr>
      <vt:lpstr>GARİP DIŞINDA YENİLİĞİ SÜRDÜREN ŞİİR</vt:lpstr>
      <vt:lpstr>PowerPoint Sunusu</vt:lpstr>
      <vt:lpstr>FazIl Hüsnü DAĞLARCA</vt:lpstr>
      <vt:lpstr>ESERLERİ</vt:lpstr>
      <vt:lpstr>Behçet NECATİGİL</vt:lpstr>
      <vt:lpstr>ESERLERİ</vt:lpstr>
      <vt:lpstr>Cahİt KÜLEBİ</vt:lpstr>
      <vt:lpstr>ESERLERİ</vt:lpstr>
      <vt:lpstr>Sabahattİn Kudret AKSAL</vt:lpstr>
      <vt:lpstr>ESERLERİ</vt:lpstr>
      <vt:lpstr>salah bİrsel</vt:lpstr>
      <vt:lpstr>ESERLERİ</vt:lpstr>
      <vt:lpstr>Cahİt ZARİFOĞLU</vt:lpstr>
      <vt:lpstr>ESERLERİ</vt:lpstr>
      <vt:lpstr>Erdem BEYAZIT</vt:lpstr>
      <vt:lpstr>Hİlmİ YAVUZ</vt:lpstr>
      <vt:lpstr>ESERLERİ</vt:lpstr>
      <vt:lpstr>Attİla İLHAN</vt:lpstr>
      <vt:lpstr>ESERLERİ</vt:lpstr>
      <vt:lpstr>PowerPoint Sunusu</vt:lpstr>
      <vt:lpstr>MAVİCİLER</vt:lpstr>
      <vt:lpstr>Özellİklerİ</vt:lpstr>
      <vt:lpstr>İKİNCİ YENİ ŞİİRİ</vt:lpstr>
      <vt:lpstr>PowerPoint Sunusu</vt:lpstr>
      <vt:lpstr>PowerPoint Sunusu</vt:lpstr>
      <vt:lpstr>ÖZELLİKLERİ</vt:lpstr>
      <vt:lpstr>CEMAL SÜREYA</vt:lpstr>
      <vt:lpstr>PowerPoint Sunusu</vt:lpstr>
      <vt:lpstr>ESERLERİ</vt:lpstr>
      <vt:lpstr>TURGUT UYAR</vt:lpstr>
      <vt:lpstr>ESERLERİ</vt:lpstr>
      <vt:lpstr>edİp cansever</vt:lpstr>
      <vt:lpstr>ESERLERİ</vt:lpstr>
      <vt:lpstr>İlhan berk</vt:lpstr>
      <vt:lpstr>ESERLERİ</vt:lpstr>
      <vt:lpstr>ECE AYHAN</vt:lpstr>
      <vt:lpstr>ESERLERİ</vt:lpstr>
      <vt:lpstr>ÜLKÜ TAMER</vt:lpstr>
      <vt:lpstr>ESERLERİ</vt:lpstr>
      <vt:lpstr>SEZAİ KARAKOÇ</vt:lpstr>
      <vt:lpstr>PowerPoint Sunusu</vt:lpstr>
      <vt:lpstr>PowerPoint Sunusu</vt:lpstr>
      <vt:lpstr>ESERLERİ</vt:lpstr>
      <vt:lpstr>ARİF DAMAR</vt:lpstr>
      <vt:lpstr>İKİNCİ YENİ SONRASI TOPLUMCU ŞİİR</vt:lpstr>
      <vt:lpstr>PowerPoint Sunusu</vt:lpstr>
      <vt:lpstr>ÖZELLİKLERİ</vt:lpstr>
      <vt:lpstr>İSMET ÖZEL</vt:lpstr>
      <vt:lpstr>ESERLERİ</vt:lpstr>
      <vt:lpstr>ataol behramoğlu</vt:lpstr>
      <vt:lpstr>ESERLERİ</vt:lpstr>
      <vt:lpstr>süreyya berfe</vt:lpstr>
      <vt:lpstr>ahmet oktay</vt:lpstr>
      <vt:lpstr>ESERLERİ</vt:lpstr>
      <vt:lpstr>RefİK DURBAŞ</vt:lpstr>
      <vt:lpstr>ESERLERİ</vt:lpstr>
      <vt:lpstr>NİHAT BEHRAM</vt:lpstr>
      <vt:lpstr>ESERLERİ</vt:lpstr>
      <vt:lpstr>1980 SONRASI ŞİİR</vt:lpstr>
      <vt:lpstr>PowerPoint Sunusu</vt:lpstr>
      <vt:lpstr>ÖZELLİKLERİ</vt:lpstr>
      <vt:lpstr>HAYDAR ERGÜLEN</vt:lpstr>
      <vt:lpstr>eserlerİ</vt:lpstr>
      <vt:lpstr>HÜSEYİN ATLANSOY</vt:lpstr>
      <vt:lpstr>eserlerİ</vt:lpstr>
      <vt:lpstr>Sedat umran</vt:lpstr>
      <vt:lpstr>İbrahİm zekİ burdurlu </vt:lpstr>
      <vt:lpstr>eserlerİ</vt:lpstr>
      <vt:lpstr>Ümİt Yaşar Oğuzcan</vt:lpstr>
      <vt:lpstr>eserlerİ</vt:lpstr>
      <vt:lpstr>CUMHURİYET DÖNEMİNDE HALK ŞİİRİ</vt:lpstr>
      <vt:lpstr>PowerPoint Sunusu</vt:lpstr>
      <vt:lpstr>ÖZELLİKLERİ</vt:lpstr>
      <vt:lpstr>AŞIK VEYSEL ŞATIROĞLU</vt:lpstr>
      <vt:lpstr>eserlerİ</vt:lpstr>
      <vt:lpstr>ABDURRAHİM KARAKOÇ</vt:lpstr>
      <vt:lpstr>eserlerİ</vt:lpstr>
      <vt:lpstr>ÂŞIK MAHSUNİ ŞERİF</vt:lpstr>
      <vt:lpstr>eserlerİ</vt:lpstr>
      <vt:lpstr>ÂŞIK MURAT ÇOBANOĞLU </vt:lpstr>
      <vt:lpstr>eserlerİ</vt:lpstr>
      <vt:lpstr>ÂŞIK ŞEREF TAŞLIOVA</vt:lpstr>
      <vt:lpstr>eserlerİ</vt:lpstr>
      <vt:lpstr>ÂŞIK FEYMANİ</vt:lpstr>
      <vt:lpstr>eserlerİ</vt:lpstr>
      <vt:lpstr>HİSARCILAR</vt:lpstr>
      <vt:lpstr>PowerPoint Sunusu</vt:lpstr>
      <vt:lpstr>ÖZELLİKLERİ</vt:lpstr>
      <vt:lpstr>mehmet çInarlI</vt:lpstr>
      <vt:lpstr>eserlerİ</vt:lpstr>
      <vt:lpstr>Munİs Faİk Ozansoy</vt:lpstr>
      <vt:lpstr>İLHAN GEÇER</vt:lpstr>
      <vt:lpstr>eserlerİ</vt:lpstr>
      <vt:lpstr>gültekİn samanoğlu </vt:lpstr>
      <vt:lpstr>mustafa necatİ karaer</vt:lpstr>
      <vt:lpstr>eserlerİ</vt:lpstr>
      <vt:lpstr>yavuz bülent bakİler</vt:lpstr>
      <vt:lpstr>eserlerİ</vt:lpstr>
      <vt:lpstr>sevİNÇ ÇOKUM</vt:lpstr>
      <vt:lpstr>eserlerİ</vt:lpstr>
      <vt:lpstr>BEKİR SITKI ERDOĞAN</vt:lpstr>
      <vt:lpstr>CUMHURİYET DÖNEMİNDE ÖYKÜ VE ROMAN</vt:lpstr>
      <vt:lpstr>MİLLİ EDEBİYAT ZEVK VE ANLAYIŞINI SÜRDÜREN ESERLER</vt:lpstr>
      <vt:lpstr>PowerPoint Sunusu</vt:lpstr>
      <vt:lpstr>mİthat cemal kuntay</vt:lpstr>
      <vt:lpstr>eserlerİ</vt:lpstr>
      <vt:lpstr>AKA GÜNDÜZ</vt:lpstr>
      <vt:lpstr>eserlerİ</vt:lpstr>
      <vt:lpstr>TOPLUMCU GERÇEKÇİ ESERLER</vt:lpstr>
      <vt:lpstr>PowerPoint Sunusu</vt:lpstr>
      <vt:lpstr>ÖZELLİKLERİ</vt:lpstr>
      <vt:lpstr>sadrİ ertem</vt:lpstr>
      <vt:lpstr>ESERLERİ</vt:lpstr>
      <vt:lpstr>Sabahattİn  Alİ</vt:lpstr>
      <vt:lpstr>ESERLERİ</vt:lpstr>
      <vt:lpstr>Orhan Kemal</vt:lpstr>
      <vt:lpstr>ESERLERİ</vt:lpstr>
      <vt:lpstr>Fakİr Baykurt</vt:lpstr>
      <vt:lpstr>ESERLERİ</vt:lpstr>
      <vt:lpstr>KEMAL TAHİR</vt:lpstr>
      <vt:lpstr>ESERLERİ</vt:lpstr>
      <vt:lpstr>yaşar kemal</vt:lpstr>
      <vt:lpstr>ESERLERİ</vt:lpstr>
      <vt:lpstr>SAMİM KOCAGÖZ</vt:lpstr>
      <vt:lpstr>ESERLERİ</vt:lpstr>
      <vt:lpstr>FAİK BAYSAL</vt:lpstr>
      <vt:lpstr>ESERLERİ</vt:lpstr>
      <vt:lpstr>KEMAL BİLBAŞAR</vt:lpstr>
      <vt:lpstr>ESERLERİ</vt:lpstr>
      <vt:lpstr>Talİp ApaydIn</vt:lpstr>
      <vt:lpstr>ESERLERİ</vt:lpstr>
      <vt:lpstr>AZİZ NESİN</vt:lpstr>
      <vt:lpstr>PowerPoint Sunusu</vt:lpstr>
      <vt:lpstr>ESERLERİ</vt:lpstr>
      <vt:lpstr>ESERLERİ</vt:lpstr>
      <vt:lpstr>DURSUN AKÇAM</vt:lpstr>
      <vt:lpstr>ESERLERİ</vt:lpstr>
      <vt:lpstr>ERDAL ÖZ</vt:lpstr>
      <vt:lpstr>ESERLERİ</vt:lpstr>
      <vt:lpstr>Ercüment Ekrem Talu</vt:lpstr>
      <vt:lpstr>ESERLERİ</vt:lpstr>
      <vt:lpstr>MAHMUT YESARİ</vt:lpstr>
      <vt:lpstr>ESERLERİ</vt:lpstr>
      <vt:lpstr>necatİ cumalI</vt:lpstr>
      <vt:lpstr>ESERLERİ</vt:lpstr>
      <vt:lpstr>BİREYİN İÇ DÜNYASINI ESAS ALAN ESERLER</vt:lpstr>
      <vt:lpstr>PowerPoint Sunusu</vt:lpstr>
      <vt:lpstr>ÖZELLİKLERİ</vt:lpstr>
      <vt:lpstr>ÖZELLİKLERİ</vt:lpstr>
      <vt:lpstr>PEYAMİ SAFA </vt:lpstr>
      <vt:lpstr>ESERLERİ</vt:lpstr>
      <vt:lpstr>TARIK BUĞRA </vt:lpstr>
      <vt:lpstr>ESERLERİ</vt:lpstr>
      <vt:lpstr>SaMİHA AYVERDİ</vt:lpstr>
      <vt:lpstr>PowerPoint Sunusu</vt:lpstr>
      <vt:lpstr>ESERLERİ</vt:lpstr>
      <vt:lpstr>ESERLERİ</vt:lpstr>
      <vt:lpstr>ABDÜLHAK ŞİNASİ HİSAR</vt:lpstr>
      <vt:lpstr>PowerPoint Sunusu</vt:lpstr>
      <vt:lpstr>ESERLERİ</vt:lpstr>
      <vt:lpstr>MUSTAFA KUTLU </vt:lpstr>
      <vt:lpstr>ESERLERİ</vt:lpstr>
      <vt:lpstr>HALİKARNAS BALIKÇISI (Cevat Şakİr KabaağaçlI)</vt:lpstr>
      <vt:lpstr>ESERLERİ</vt:lpstr>
      <vt:lpstr>MEMDUH ŞEVKET ESENDAL</vt:lpstr>
      <vt:lpstr>ESERLERİ</vt:lpstr>
      <vt:lpstr>MODERNİZMİ ESAS ALAN ESERLER</vt:lpstr>
      <vt:lpstr>ÖZELLİKLERİ</vt:lpstr>
      <vt:lpstr>OĞUZ ATAY</vt:lpstr>
      <vt:lpstr>PowerPoint Sunusu</vt:lpstr>
      <vt:lpstr>ESERLERİ</vt:lpstr>
      <vt:lpstr>ORHAN PAMUK</vt:lpstr>
      <vt:lpstr>ESERLERİ</vt:lpstr>
      <vt:lpstr>YUSUF ATILGAN</vt:lpstr>
      <vt:lpstr>ESERLERİ</vt:lpstr>
      <vt:lpstr>RASİM ÖZDENÖREN </vt:lpstr>
      <vt:lpstr>ESERLERİ</vt:lpstr>
      <vt:lpstr>OKTAY AKBAL</vt:lpstr>
      <vt:lpstr>ESERLERİ</vt:lpstr>
      <vt:lpstr>SAİT FAİK ABASIYANIK </vt:lpstr>
      <vt:lpstr>PowerPoint Sunusu</vt:lpstr>
      <vt:lpstr>ESERLERİ</vt:lpstr>
      <vt:lpstr>BİLGE KARASU</vt:lpstr>
      <vt:lpstr>ESERLERİ</vt:lpstr>
      <vt:lpstr>NEZİHE MERİÇ</vt:lpstr>
      <vt:lpstr>ESERLERİ</vt:lpstr>
      <vt:lpstr>FERİT EDGÜ </vt:lpstr>
      <vt:lpstr>PowerPoint Sunusu</vt:lpstr>
      <vt:lpstr>ESERLERİ</vt:lpstr>
      <vt:lpstr>ADALET AĞAOĞLU</vt:lpstr>
      <vt:lpstr>ESERLERİ</vt:lpstr>
      <vt:lpstr>VÜS’AT ORHAN BENER </vt:lpstr>
      <vt:lpstr>ESERLERİ</vt:lpstr>
      <vt:lpstr>FÜRUZAN</vt:lpstr>
      <vt:lpstr>ESERLERİ</vt:lpstr>
      <vt:lpstr>İNCİ ARAL</vt:lpstr>
      <vt:lpstr>ESERLERİ</vt:lpstr>
      <vt:lpstr>CUMHURİYET DÖNEMİNDE ÖĞRETİCİ METİNLER</vt:lpstr>
      <vt:lpstr>ÖZELLİKLERİ</vt:lpstr>
      <vt:lpstr>ÖZELLİKLERİ</vt:lpstr>
      <vt:lpstr>NURULLAH ATAÇ </vt:lpstr>
      <vt:lpstr>eserlerİ</vt:lpstr>
      <vt:lpstr>SUUT KEMAL YETKİN</vt:lpstr>
      <vt:lpstr>eserlerİ</vt:lpstr>
      <vt:lpstr>SABAHATTİN EYÜBOĞLU</vt:lpstr>
      <vt:lpstr>eserlerİ</vt:lpstr>
      <vt:lpstr>İSMAİL HABİB SEVÜK</vt:lpstr>
      <vt:lpstr>eserlerİ</vt:lpstr>
      <vt:lpstr>CEMİL MERİÇ</vt:lpstr>
      <vt:lpstr>eserlerİ</vt:lpstr>
      <vt:lpstr>FALİH RIFKI ATAY </vt:lpstr>
      <vt:lpstr>ESERLERİ</vt:lpstr>
      <vt:lpstr>ŞEVKET RADO </vt:lpstr>
      <vt:lpstr>ESERLERİ</vt:lpstr>
      <vt:lpstr>EFLATUN CEM GÜNEY </vt:lpstr>
      <vt:lpstr>RUŞEN EŞREF ÜNAYDIN </vt:lpstr>
      <vt:lpstr>ESERLERİ</vt:lpstr>
      <vt:lpstr>CUMHURİYET DÖNEMİNDE TİYATRO</vt:lpstr>
      <vt:lpstr>PowerPoint Sunusu</vt:lpstr>
      <vt:lpstr>ORHAN ASENA</vt:lpstr>
      <vt:lpstr>ESERLERİ</vt:lpstr>
      <vt:lpstr>TURGUT ÖZAKMAN </vt:lpstr>
      <vt:lpstr>ESERLERİ</vt:lpstr>
      <vt:lpstr>RECEP BİLGİNER</vt:lpstr>
      <vt:lpstr>ESERLERİ</vt:lpstr>
      <vt:lpstr>TURAN OFLAZOĞLU</vt:lpstr>
      <vt:lpstr>ESERLERİ</vt:lpstr>
      <vt:lpstr>REFİK ERDURAN</vt:lpstr>
      <vt:lpstr>ESERLERİ</vt:lpstr>
      <vt:lpstr>GÜNGÖR DİLMEN</vt:lpstr>
      <vt:lpstr>ESERLERİ</vt:lpstr>
      <vt:lpstr>CEVAT FEHMİ BAŞKUT</vt:lpstr>
      <vt:lpstr>ESERLERİ</vt:lpstr>
      <vt:lpstr>HALDUN TANER</vt:lpstr>
      <vt:lpstr>ESERLERİ</vt:lpstr>
      <vt:lpstr>JENERİK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Hamza</dc:creator>
  <cp:lastModifiedBy>Hamza</cp:lastModifiedBy>
  <cp:revision>361</cp:revision>
  <dcterms:created xsi:type="dcterms:W3CDTF">2013-04-09T15:58:57Z</dcterms:created>
  <dcterms:modified xsi:type="dcterms:W3CDTF">2013-05-13T18:15:34Z</dcterms:modified>
</cp:coreProperties>
</file>